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2" r:id="rId6"/>
    <p:sldId id="281" r:id="rId7"/>
    <p:sldId id="260" r:id="rId8"/>
    <p:sldId id="261" r:id="rId9"/>
    <p:sldId id="263" r:id="rId10"/>
    <p:sldId id="266" r:id="rId11"/>
    <p:sldId id="264" r:id="rId12"/>
    <p:sldId id="269" r:id="rId13"/>
    <p:sldId id="270" r:id="rId14"/>
    <p:sldId id="271" r:id="rId15"/>
    <p:sldId id="272" r:id="rId16"/>
    <p:sldId id="273" r:id="rId17"/>
    <p:sldId id="265" r:id="rId18"/>
    <p:sldId id="267" r:id="rId19"/>
    <p:sldId id="268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835F"/>
    <a:srgbClr val="2C7C47"/>
    <a:srgbClr val="49D119"/>
    <a:srgbClr val="FF9966"/>
    <a:srgbClr val="FFDD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356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29.04.2015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29.04.2015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72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jpeg"/><Relationship Id="rId4" Type="http://schemas.openxmlformats.org/officeDocument/2006/relationships/image" Target="../media/image10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jpeg"/><Relationship Id="rId4" Type="http://schemas.openxmlformats.org/officeDocument/2006/relationships/image" Target="../media/image10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1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1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20" y="0"/>
            <a:ext cx="91579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11560" y="3140968"/>
            <a:ext cx="8229600" cy="1143000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r>
              <a:rPr lang="ru-RU" sz="199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Италия</a:t>
            </a:r>
            <a:endParaRPr lang="ru-RU" sz="199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247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ITALY11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25252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440160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Политическая система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dirty="0">
                <a:solidFill>
                  <a:schemeClr val="bg2">
                    <a:lumMod val="50000"/>
                  </a:schemeClr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510128"/>
            <a:ext cx="6048672" cy="438912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Парламент Италии (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Parlamento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) избирается на 5 лет и состоит из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двух палат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5945564" y="4359882"/>
            <a:ext cx="3025380" cy="2358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/>
          <p:nvPr/>
        </p:nvPicPr>
        <p:blipFill>
          <a:blip r:embed="rId4"/>
          <a:stretch>
            <a:fillRect/>
          </a:stretch>
        </p:blipFill>
        <p:spPr>
          <a:xfrm>
            <a:off x="5940152" y="1530520"/>
            <a:ext cx="2987952" cy="230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/>
          <p:nvPr/>
        </p:nvPicPr>
        <p:blipFill>
          <a:blip r:embed="rId5"/>
          <a:stretch>
            <a:fillRect/>
          </a:stretch>
        </p:blipFill>
        <p:spPr>
          <a:xfrm>
            <a:off x="179512" y="3298791"/>
            <a:ext cx="5472608" cy="34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171400"/>
            <a:ext cx="2592288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92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Desktop\italy (1)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50"/>
            <a:ext cx="9144000" cy="690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0403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Политическая система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dirty="0">
                <a:solidFill>
                  <a:schemeClr val="bg2">
                    <a:lumMod val="50000"/>
                  </a:schemeClr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80728"/>
            <a:ext cx="7380800" cy="438912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Президент Италии (с мая 2006 г.) - Джорджо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Наполетано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, ранее известный как сторонник коммунистической партии Италии. Президент избирается на совместном заседании обеими палатами парламента и региональными представителями на срок 7 лет.</a:t>
            </a: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6403944" y="3645024"/>
            <a:ext cx="2592288" cy="3024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/>
          <p:nvPr/>
        </p:nvPicPr>
        <p:blipFill>
          <a:blip r:embed="rId4"/>
          <a:stretch>
            <a:fillRect/>
          </a:stretch>
        </p:blipFill>
        <p:spPr>
          <a:xfrm>
            <a:off x="7232056" y="1593016"/>
            <a:ext cx="1584176" cy="1440160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5"/>
          <a:stretch>
            <a:fillRect/>
          </a:stretch>
        </p:blipFill>
        <p:spPr>
          <a:xfrm>
            <a:off x="1043608" y="3909052"/>
            <a:ext cx="4414630" cy="26882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-364123"/>
            <a:ext cx="2592288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93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C:\Users\Admin\Desktop\20italy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Политическая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система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99013" y="1234440"/>
            <a:ext cx="6146222" cy="438912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Премьер-министр Италии - с 22 февраля 2014 года должность занимает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Маттео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Ренци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. Премьер-министр назначается президентом Италии и одобряется парламентом.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628801"/>
            <a:ext cx="2880047" cy="1920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89040"/>
            <a:ext cx="4140200" cy="288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749" y="3819726"/>
            <a:ext cx="4309739" cy="288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-171400"/>
            <a:ext cx="2592288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26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Admin\Desktop\20080504elpepiint_1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Политическая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система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</a:rPr>
              <a:t>Кабинет министров представляется премьер-министром Италии и утверждается президентом.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41" y="3445120"/>
            <a:ext cx="3604053" cy="2766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29000"/>
            <a:ext cx="4057799" cy="2782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171400"/>
            <a:ext cx="2592288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79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Admin\Desktop\20080504elpepiint_1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Политическая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система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412776"/>
            <a:ext cx="5832648" cy="410445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Сенат (</a:t>
            </a:r>
            <a:r>
              <a:rPr lang="ru-RU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Senato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della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Repubblica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), состоит из 315 человек (232 человека избираются непосредственно, 83 пропорционально являются региональными представителями, а несколько человек </a:t>
            </a:r>
            <a:r>
              <a:rPr lang="ru-RU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избранны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 пожизненно);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49080"/>
            <a:ext cx="4248472" cy="25566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859" y="4149080"/>
            <a:ext cx="4224629" cy="25566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921" y="1556792"/>
            <a:ext cx="3240087" cy="21605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694" y="-171400"/>
            <a:ext cx="2304256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3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Admin\Desktop\20080504elpepiint_1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Политическая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система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4849" y="1412776"/>
            <a:ext cx="8229600" cy="438912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Палата  Представителей (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Camera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dei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Deputati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), состоит из 630 человек (475 мест распределяются на основе выборов в одномандатных округах по мажоритарной системе, 155 пропорционально являются региональными представителями).</a:t>
            </a: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49" y="4077654"/>
            <a:ext cx="4032448" cy="26289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77654"/>
            <a:ext cx="3455491" cy="263431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123074"/>
            <a:ext cx="2448272" cy="183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0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:\Users\Admin\Desktop\1386143338_fotolia_buy_vesy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7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28600" y="125521"/>
            <a:ext cx="8229600" cy="11430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ru-RU" b="1" dirty="0">
                <a:ln w="12700">
                  <a:noFill/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Политическая система</a:t>
            </a:r>
            <a:endParaRPr lang="ru-RU" dirty="0">
              <a:ln w="12700">
                <a:noFill/>
                <a:prstDash val="solid"/>
              </a:ln>
              <a:blipFill>
                <a:blip r:embed="rId3"/>
                <a:tile tx="0" ty="0" sx="100000" sy="100000" flip="none" algn="tl"/>
              </a:blip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79912" y="1968277"/>
            <a:ext cx="4978896" cy="4608512"/>
          </a:xfrm>
        </p:spPr>
        <p:txBody>
          <a:bodyPr>
            <a:normAutofit fontScale="92500" lnSpcReduction="20000"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marL="0" indent="0" algn="ctr">
              <a:buNone/>
            </a:pP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Юридическая система основана на принципах гражданского права. Спорные вопросы решаются судами, отдельные вопросы - в конституционном суде (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Corte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constituzionale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), который состоит из 15 человек. 5 человек назначается президентом, 5 человек назначается Парламентом, 5 человек назначается административными Верховными судами).</a:t>
            </a:r>
          </a:p>
        </p:txBody>
      </p:sp>
      <p:pic>
        <p:nvPicPr>
          <p:cNvPr id="9223" name="Picture 7" descr="C:\Users\Admin\Desktop\femid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88840"/>
            <a:ext cx="2520280" cy="458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-171400"/>
            <a:ext cx="2782896" cy="173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9387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Admin\Desktop\Уральский-завод-тяжелого-машиностроения-г.Екатеринбург-(1__)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06"/>
            <a:ext cx="9144000" cy="684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0"/>
            <a:ext cx="8229600" cy="11430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Промышленность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08892"/>
            <a:ext cx="2304256" cy="14402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725331"/>
            <a:ext cx="2736304" cy="14402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Admin\Desktop\made_in_Italy3-640x476 копия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222" y="188639"/>
            <a:ext cx="1902173" cy="141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725331"/>
            <a:ext cx="2376264" cy="14402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96752"/>
            <a:ext cx="8928992" cy="5661248"/>
          </a:xfrm>
        </p:spPr>
        <p:txBody>
          <a:bodyPr>
            <a:normAutofit fontScale="85000" lnSpcReduction="20000"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marL="0" indent="0">
              <a:buNone/>
            </a:pPr>
            <a:r>
              <a:rPr lang="ru-RU" dirty="0">
                <a:ln w="18415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промышленности Италии преобладают обрабатывающие отрасли (76%). Ведущая роль принадлежит отраслям:</a:t>
            </a:r>
          </a:p>
          <a:p>
            <a:pPr marL="0" indent="0">
              <a:buNone/>
            </a:pPr>
            <a:r>
              <a:rPr lang="ru-RU" dirty="0">
                <a:ln w="18415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Добыча газа, нефтепереработка - ТЭК (</a:t>
            </a:r>
            <a:r>
              <a:rPr lang="ru-RU" dirty="0" err="1">
                <a:ln w="18415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Милаццо</a:t>
            </a:r>
            <a:r>
              <a:rPr lang="ru-RU" dirty="0">
                <a:ln w="18415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Генуя, Венеция) ТЭС - 78%, ГЭС - 20%, АЭС - 1,5%, </a:t>
            </a:r>
            <a:r>
              <a:rPr lang="ru-RU" dirty="0" err="1">
                <a:ln w="18415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ГеоЭС</a:t>
            </a:r>
            <a:r>
              <a:rPr lang="ru-RU" dirty="0">
                <a:ln w="18415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0,5%.</a:t>
            </a:r>
          </a:p>
          <a:p>
            <a:pPr marL="0" indent="0">
              <a:buNone/>
            </a:pPr>
            <a:r>
              <a:rPr lang="ru-RU" dirty="0">
                <a:ln w="18415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Металлургия - чугун, сталь, трубы (Таранто, Неаполь, Генуя, Милан и др</a:t>
            </a:r>
            <a:r>
              <a:rPr lang="ru-RU" dirty="0" smtClean="0">
                <a:ln w="18415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.)Большего </a:t>
            </a:r>
            <a:r>
              <a:rPr lang="ru-RU" dirty="0">
                <a:ln w="18415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развития получила цветная металлургия: наиболее развита алюминиевая промышленность (Сардиния, Милан), цинк (Сардиния), Магний (</a:t>
            </a:r>
            <a:r>
              <a:rPr lang="ru-RU" dirty="0" err="1">
                <a:ln w="18415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Больцано</a:t>
            </a:r>
            <a:r>
              <a:rPr lang="ru-RU" dirty="0">
                <a:ln w="18415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), олово.</a:t>
            </a:r>
          </a:p>
          <a:p>
            <a:endParaRPr lang="ru-RU" dirty="0">
              <a:ln w="18415" cmpd="sng">
                <a:noFill/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ru-RU" dirty="0">
              <a:ln w="18415" cmpd="sng">
                <a:noFill/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ru-RU" dirty="0" smtClean="0">
              <a:ln w="18415" cmpd="sng">
                <a:noFill/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ru-RU" dirty="0">
              <a:ln w="18415" cmpd="sng">
                <a:noFill/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ru-RU" dirty="0">
              <a:ln w="18415" cmpd="sng">
                <a:noFill/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dirty="0">
                <a:ln w="18415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Машиностроение - судостроение (Триест, Генуя, Палермо, </a:t>
            </a:r>
            <a:r>
              <a:rPr lang="ru-RU" dirty="0" err="1">
                <a:ln w="18415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Монфальконе</a:t>
            </a:r>
            <a:r>
              <a:rPr lang="ru-RU" dirty="0">
                <a:ln w="18415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), самолетостроения (Турин, Неаполь), станкостроение (Ломбардия, Пьемонт), тракторы (</a:t>
            </a:r>
            <a:r>
              <a:rPr lang="ru-RU" dirty="0" err="1">
                <a:ln w="18415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Паданская</a:t>
            </a:r>
            <a:r>
              <a:rPr lang="ru-RU" dirty="0">
                <a:ln w="18415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равнина), электротехника( холодильники, стиральные машины) (Милан, Турин , Рим, Неаполь)</a:t>
            </a:r>
          </a:p>
          <a:p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64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morning_picdump_101_640_34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-9468"/>
            <a:ext cx="8229600" cy="11430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Промышленность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200311"/>
            <a:ext cx="6084168" cy="438912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marL="0" indent="0">
              <a:buNone/>
            </a:pPr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    Автомобилестроения </a:t>
            </a:r>
            <a:endParaRPr lang="ru-RU" sz="2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ru-RU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1/4 обрабатывающая промышленность, занято 2 млн. чел.) Выпускает фирмы - «Феррари» (Милан), «Мазерати», самая крупная  фирма - «Фиат» (Турин), «Альфа-Ромео» (Неаполь).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474" y="4580155"/>
            <a:ext cx="2929878" cy="2051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3862710" cy="2799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928" y="1412775"/>
            <a:ext cx="3816424" cy="2799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dmin\Desktop\made_in_Italy3-640x476 копия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222" y="188639"/>
            <a:ext cx="1902173" cy="141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73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Admin\Desktop\1329633430_dub2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12528"/>
            <a:ext cx="8229600" cy="11430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Промышленность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379" y="1124744"/>
            <a:ext cx="9145016" cy="3816424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r>
              <a:rPr lang="ru-RU" b="1" dirty="0">
                <a:ln w="10541" cmpd="sng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</a:rPr>
              <a:t>Химическая - принадлежат такие отрасли, как </a:t>
            </a:r>
            <a:r>
              <a:rPr lang="ru-RU" b="1" dirty="0" err="1">
                <a:ln w="10541" cmpd="sng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</a:rPr>
              <a:t>горнохимическая</a:t>
            </a:r>
            <a:r>
              <a:rPr lang="ru-RU" b="1" dirty="0">
                <a:ln w="10541" cmpd="sng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b="1" dirty="0" err="1">
                <a:ln w="10541" cmpd="sng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</a:rPr>
              <a:t>медецина</a:t>
            </a:r>
            <a:r>
              <a:rPr lang="ru-RU" b="1" dirty="0">
                <a:ln w="10541" cmpd="sng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</a:rPr>
              <a:t>, основная химия (производство минеральных удобрений, солей, кислот), полимерных материалов (синтетического каучука, синтетических смол и пластических масс, химических волокон), синтетических красителей, товаров бытовой химии, лакокрасочная, </a:t>
            </a:r>
            <a:r>
              <a:rPr lang="ru-RU" b="1" dirty="0" err="1">
                <a:ln w="10541" cmpd="sng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</a:rPr>
              <a:t>резино</a:t>
            </a:r>
            <a:r>
              <a:rPr lang="ru-RU" b="1" dirty="0">
                <a:ln w="10541" cmpd="sng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</a:rPr>
              <a:t> - асбестовая, фотохимическая, химико-фармацевтическая.</a:t>
            </a:r>
          </a:p>
          <a:p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604698"/>
            <a:ext cx="3324931" cy="22746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4604698"/>
            <a:ext cx="3528392" cy="23526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Admin\Desktop\made_in_Italy3-640x476 копия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222" y="188639"/>
            <a:ext cx="1902173" cy="141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22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luxfon.com_19828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44" y="1"/>
            <a:ext cx="91543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1164" y="-592057"/>
            <a:ext cx="8939336" cy="2004832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Географическое </a:t>
            </a:r>
            <a:b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положение 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-11461" y="1340768"/>
            <a:ext cx="6311653" cy="5616624"/>
          </a:xfrm>
        </p:spPr>
        <p:txBody>
          <a:bodyPr>
            <a:normAutofit fontScale="92500" lnSpcReduction="10000"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ru-RU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Италия - государство на юге Европы. На ее территории можно выделить три части: материковую (около 1/3 площади), полуостровную (</a:t>
            </a:r>
            <a:r>
              <a:rPr lang="ru-RU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Апеннинский</a:t>
            </a:r>
            <a:r>
              <a:rPr lang="ru-RU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полуостров) и островную (острова Сицилия, Сардиния и ряд мелких островов).</a:t>
            </a:r>
          </a:p>
          <a:p>
            <a:r>
              <a:rPr lang="ru-RU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Италия - морская страна, около 80% ее границ - морские. Берега Италии омывают пять морей: </a:t>
            </a:r>
            <a:r>
              <a:rPr lang="ru-RU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Лигурийское</a:t>
            </a:r>
            <a:r>
              <a:rPr lang="ru-RU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, Тирренское, Ионическое, Адриатическое и Средиземное. Отдаленные районы страны расположены от побережья не более чем на 200-300 км.</a:t>
            </a:r>
          </a:p>
          <a:p>
            <a:r>
              <a:rPr lang="ru-RU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Общая длина береговой линии около 7120 км.</a:t>
            </a:r>
          </a:p>
        </p:txBody>
      </p:sp>
      <p:pic>
        <p:nvPicPr>
          <p:cNvPr id="8" name="Рисунок 7"/>
          <p:cNvPicPr/>
          <p:nvPr/>
        </p:nvPicPr>
        <p:blipFill>
          <a:blip r:embed="rId3"/>
          <a:stretch>
            <a:fillRect/>
          </a:stretch>
        </p:blipFill>
        <p:spPr>
          <a:xfrm>
            <a:off x="6156176" y="1412775"/>
            <a:ext cx="2880320" cy="2273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/>
          <p:nvPr/>
        </p:nvPicPr>
        <p:blipFill>
          <a:blip r:embed="rId4"/>
          <a:stretch>
            <a:fillRect/>
          </a:stretch>
        </p:blipFill>
        <p:spPr>
          <a:xfrm>
            <a:off x="6156176" y="3861048"/>
            <a:ext cx="2880320" cy="2425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57" y="188640"/>
            <a:ext cx="1296144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378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Desktop\c2ec2faaf3e7d236bac0937f9defdbbd54ff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9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660" y="0"/>
            <a:ext cx="8229600" cy="11430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ru-RU" b="1" dirty="0">
                <a:ln w="12700">
                  <a:noFill/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Промышленность</a:t>
            </a:r>
            <a:endParaRPr lang="ru-RU" dirty="0">
              <a:ln w="12700">
                <a:noFill/>
                <a:prstDash val="solid"/>
              </a:ln>
              <a:blipFill>
                <a:blip r:embed="rId3"/>
                <a:tile tx="0" ty="0" sx="100000" sy="100000" flip="none" algn="tl"/>
              </a:blip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964" y="1412776"/>
            <a:ext cx="8928992" cy="438912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marL="0" indent="0">
              <a:buNone/>
            </a:pPr>
            <a:r>
              <a:rPr lang="ru-RU" b="1" dirty="0">
                <a:ln w="10541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Текстильная промышленность - производит преимущественно хлопчатобумажные ткани и ткани из синтетического волокна. Эта отрасль сконцентрирована главным образом в Милане и его окрестностях. (Ломбардия, Пьемонт), (Неаполь).</a:t>
            </a:r>
            <a:endParaRPr lang="ru-RU" b="1" dirty="0">
              <a:ln w="10541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77072"/>
            <a:ext cx="4140200" cy="2357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080" y="4077072"/>
            <a:ext cx="4140200" cy="2357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Admin\Desktop\made_in_Italy3-640x476 копия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222" y="188639"/>
            <a:ext cx="1902173" cy="141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840955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4" name="Picture 10" descr="C:\Users\Admin\Desktop\725a54a86a986ed721a7e971cde82fa6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06"/>
            <a:ext cx="9144001" cy="685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</a:rPr>
              <a:t>Промышленность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96752"/>
            <a:ext cx="8507288" cy="440776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r>
              <a:rPr lang="ru-RU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</a:rPr>
              <a:t>Швейная - готовая одежда (II место в мире) Турин, Милан</a:t>
            </a:r>
            <a:r>
              <a:rPr lang="ru-RU" b="1" dirty="0" smtClean="0">
                <a:ln w="10541" cmpd="sng">
                  <a:noFill/>
                  <a:prstDash val="solid"/>
                </a:ln>
                <a:solidFill>
                  <a:srgbClr val="FF0000"/>
                </a:solidFill>
              </a:rPr>
              <a:t>.</a:t>
            </a:r>
          </a:p>
          <a:p>
            <a:endParaRPr lang="ru-RU" b="1" dirty="0" smtClean="0">
              <a:ln w="10541" cmpd="sng">
                <a:noFill/>
                <a:prstDash val="solid"/>
              </a:ln>
              <a:solidFill>
                <a:srgbClr val="FF0000"/>
              </a:solidFill>
            </a:endParaRPr>
          </a:p>
          <a:p>
            <a:endParaRPr lang="ru-RU" b="1" dirty="0">
              <a:ln w="10541" cmpd="sng">
                <a:noFill/>
                <a:prstDash val="solid"/>
              </a:ln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b="1" dirty="0">
              <a:ln w="10541" cmpd="sng">
                <a:noFill/>
                <a:prstDash val="solid"/>
              </a:ln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b="1" dirty="0">
              <a:ln w="10541" cmpd="sng">
                <a:noFill/>
                <a:prstDash val="solid"/>
              </a:ln>
              <a:solidFill>
                <a:srgbClr val="FF0000"/>
              </a:solidFill>
            </a:endParaRPr>
          </a:p>
          <a:p>
            <a:r>
              <a:rPr lang="ru-RU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</a:rPr>
              <a:t>Обувная (Милан)</a:t>
            </a:r>
          </a:p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1583796" cy="2016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132" y="1903637"/>
            <a:ext cx="1405811" cy="2102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03637"/>
            <a:ext cx="1371393" cy="2102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961" y="1903637"/>
            <a:ext cx="2403702" cy="2104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27" y="4437112"/>
            <a:ext cx="1767798" cy="2232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133" y="4445621"/>
            <a:ext cx="2089602" cy="225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091" y="4385323"/>
            <a:ext cx="1929408" cy="225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835" y="4390762"/>
            <a:ext cx="1607604" cy="225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Users\Admin\Desktop\made_in_Italy3-640x476 копия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222" y="188639"/>
            <a:ext cx="1902173" cy="141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98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Admin\Desktop\nature_trekking_wallpaper-1280x800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6170"/>
            <a:ext cx="8229600" cy="11430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Туризм в Италии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12776"/>
            <a:ext cx="8964488" cy="5445224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Немалую часть дохода в казну Италии приносит туризм, крупными центрами туризма являются:</a:t>
            </a:r>
          </a:p>
          <a:p>
            <a:endParaRPr lang="ru-RU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75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endParaRPr lang="ru-RU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75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endParaRPr lang="ru-RU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75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endParaRPr lang="ru-RU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75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pPr marL="0" indent="0">
              <a:buNone/>
            </a:pPr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       </a:t>
            </a:r>
          </a:p>
          <a:p>
            <a:pPr marL="0" indent="0">
              <a:buNone/>
            </a:pPr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         Рим                      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Флоренция               </a:t>
            </a:r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Турин</a:t>
            </a:r>
          </a:p>
          <a:p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Наибольшей популярностью у туристов пользуются города: Рим, Ватикан, Флоренция, Венеция, Турин. Эти города знамениты своими культурными ценностями эпохи Возрождения.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92896"/>
            <a:ext cx="2592288" cy="21060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492896"/>
            <a:ext cx="2952328" cy="21551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50" y="2492896"/>
            <a:ext cx="2754486" cy="2138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C:\Users\Admin\Desktop\Tourist-camera-map-e1331724766595 копия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8304" y="0"/>
            <a:ext cx="1260140" cy="162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Admin\Desktop\Tourist-camera-map-e1331724766595 копия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-33064"/>
            <a:ext cx="1188132" cy="162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73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Admin\Desktop\nature_trekking_wallpaper-1280x800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83063" y="1268760"/>
            <a:ext cx="4392488" cy="338437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marL="0" indent="0" algn="ctr">
              <a:buNone/>
            </a:pPr>
            <a:r>
              <a:rPr lang="ru-RU" b="1" dirty="0" smtClean="0">
                <a:ln w="10541" cmpd="sng">
                  <a:noFill/>
                  <a:prstDash val="solid"/>
                </a:ln>
                <a:solidFill>
                  <a:srgbClr val="29835F"/>
                </a:solidFill>
              </a:rPr>
              <a:t>Это </a:t>
            </a:r>
            <a:r>
              <a:rPr lang="ru-RU" b="1" dirty="0">
                <a:ln w="10541" cmpd="sng">
                  <a:noFill/>
                  <a:prstDash val="solid"/>
                </a:ln>
                <a:solidFill>
                  <a:srgbClr val="29835F"/>
                </a:solidFill>
              </a:rPr>
              <a:t>государство - центр католической церкви, резиденция римского папы, а также сокровище культуры и искусств, включая собор Св. Петра и Сикстинскую капеллу.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83" y="1556792"/>
            <a:ext cx="4320480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149080"/>
            <a:ext cx="3573110" cy="2586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Admin\Desktop\Vatikan_Kolonaden_Petersdom_resiz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3" y="-40706"/>
            <a:ext cx="9144000" cy="132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ru-RU" sz="5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Ватикан</a:t>
            </a:r>
          </a:p>
        </p:txBody>
      </p:sp>
    </p:spTree>
    <p:extLst>
      <p:ext uri="{BB962C8B-B14F-4D97-AF65-F5344CB8AC3E}">
        <p14:creationId xmlns:p14="http://schemas.microsoft.com/office/powerpoint/2010/main" val="103789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pattern="recta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Users\Admin\Desktop\nature_trekking_wallpaper-1280x800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47864" y="1340769"/>
            <a:ext cx="5904656" cy="3024336"/>
          </a:xfrm>
        </p:spPr>
        <p:txBody>
          <a:bodyPr>
            <a:normAutofit fontScale="92500" lnSpcReduction="20000"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r>
              <a:rPr lang="ru-RU" dirty="0">
                <a:ln w="18415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Венеция-одно из самых уникальных мест не только в Италии, но и во всей Европе. Город на воде с великолепной архитектурой и интересной историей. </a:t>
            </a:r>
          </a:p>
          <a:p>
            <a:r>
              <a:rPr lang="ru-RU" dirty="0">
                <a:ln w="18415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Венеция - город вечных романтиков с собственным неповторимым колоритом. Его часто называют городом-музеем-здесь почти каждое здание имеет свою легенду.</a:t>
            </a:r>
          </a:p>
          <a:p>
            <a:endParaRPr lang="ru-RU" dirty="0">
              <a:ln w="18415" cmpd="sng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75448" y="4304997"/>
            <a:ext cx="4968552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r>
              <a:rPr lang="ru-RU" sz="2400" dirty="0">
                <a:ln w="18415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Достопримечательности в Венеции можно встретить на каждом шагу. Это и прекрасные дворцы вдоль Большого Канала, и старинные церкви, и множество не похожих друг на друга мостов.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3272612" cy="2275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8" y="4195226"/>
            <a:ext cx="3828882" cy="2527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Admin\Desktop\8689484260_e251fdd862_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65" y="0"/>
            <a:ext cx="9144000" cy="134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54097"/>
            <a:ext cx="8229600" cy="11430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</a:rPr>
              <a:t>Венеция</a:t>
            </a:r>
          </a:p>
        </p:txBody>
      </p:sp>
    </p:spTree>
    <p:extLst>
      <p:ext uri="{BB962C8B-B14F-4D97-AF65-F5344CB8AC3E}">
        <p14:creationId xmlns:p14="http://schemas.microsoft.com/office/powerpoint/2010/main" val="47831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Users\Admin\Desktop\nature_trekking_wallpaper-1280x800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9424" y="1283643"/>
            <a:ext cx="5122912" cy="2808312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Рим — Сердце Италии. Он бесспорно является самым популярным в туристическом плане итальянским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городом.Именно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Риме придумали выращивать цветы на подоконнике! Считается, что вода в Риме - самая вкусная в мире: здесь по-прежнему действуют тысячи источников и фонтанчиков!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3779912" cy="2412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506" y="4077072"/>
            <a:ext cx="3806494" cy="2752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3933056"/>
            <a:ext cx="5337506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Самой значимой и самой "видной" достопримечательностью Рима является, Колизей. Неподалёку от Колизея находятся руины Римского Форума. Одной из самых запоминающихся достопримечательностей Рима является Пантеон, ежегодно посещаемый миллионами туристов.</a:t>
            </a:r>
          </a:p>
          <a:p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Ещё одно удивительное римское здание,  — это Замок Святого Ангела</a:t>
            </a:r>
          </a:p>
        </p:txBody>
      </p:sp>
      <p:pic>
        <p:nvPicPr>
          <p:cNvPr id="7171" name="Picture 3" descr="C:\Users\Admin\Desktop\834d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52" y="0"/>
            <a:ext cx="9169052" cy="134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99392"/>
            <a:ext cx="8229600" cy="11430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Рим</a:t>
            </a:r>
            <a:endParaRPr lang="ru-RU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57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:\Users\Admin\Desktop\nature_trekking_wallpaper-1280x800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07904" y="1628800"/>
            <a:ext cx="5760640" cy="3168352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marL="0" indent="0">
              <a:buNone/>
            </a:pPr>
            <a:r>
              <a:rPr lang="ru-RU" sz="2400" dirty="0" smtClean="0">
                <a:ln w="18415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Флоренция </a:t>
            </a:r>
            <a:r>
              <a:rPr lang="ru-RU" sz="2400" dirty="0">
                <a:ln w="18415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это потрясающей красоты город, название которого в переводе означает "цветущая". Его считают одним из древнейших центров Европы.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486" y="3519635"/>
            <a:ext cx="2319322" cy="3333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822" y="3717032"/>
            <a:ext cx="6943063" cy="304698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r>
              <a:rPr lang="ru-RU" sz="2400" dirty="0" smtClean="0">
                <a:ln w="18415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Одним </a:t>
            </a:r>
            <a:r>
              <a:rPr lang="ru-RU" sz="2400" dirty="0">
                <a:ln w="18415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из красивейших мест города является площадь Синьории. Не менее значимыми достопримечательностями Флоренции являются церкви Санта-Мария </a:t>
            </a:r>
            <a:r>
              <a:rPr lang="ru-RU" sz="2400" dirty="0" err="1">
                <a:ln w="18415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дель</a:t>
            </a:r>
            <a:r>
              <a:rPr lang="ru-RU" sz="2400" dirty="0">
                <a:ln w="18415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Кармине (13-18 века), Сан-Лоренцо, Санта-Мария Новелла (13-14века), капелла Медичи, ренессансные дворцы Палаццо,  Медичи-</a:t>
            </a:r>
            <a:r>
              <a:rPr lang="ru-RU" sz="2400" dirty="0" err="1">
                <a:ln w="18415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Рикарди</a:t>
            </a:r>
            <a:r>
              <a:rPr lang="ru-RU" sz="2400" dirty="0">
                <a:ln w="18415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, </a:t>
            </a:r>
            <a:r>
              <a:rPr lang="ru-RU" sz="2400" dirty="0" err="1">
                <a:ln w="18415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Микелоццо</a:t>
            </a:r>
            <a:r>
              <a:rPr lang="ru-RU" sz="2400" dirty="0">
                <a:ln w="18415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400" dirty="0" err="1">
                <a:ln w="18415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Питти</a:t>
            </a:r>
            <a:r>
              <a:rPr lang="ru-RU" sz="2400" dirty="0">
                <a:ln w="18415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400" dirty="0" err="1">
                <a:ln w="18415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Ручеллаи</a:t>
            </a:r>
            <a:r>
              <a:rPr lang="ru-RU" sz="2400" dirty="0">
                <a:ln w="18415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45" y="1700808"/>
            <a:ext cx="3418259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C:\Users\Admin\Desktop\firenze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01"/>
            <a:ext cx="9144000" cy="141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144025"/>
            <a:ext cx="8229600" cy="11430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Флоренция</a:t>
            </a:r>
          </a:p>
        </p:txBody>
      </p:sp>
    </p:spTree>
    <p:extLst>
      <p:ext uri="{BB962C8B-B14F-4D97-AF65-F5344CB8AC3E}">
        <p14:creationId xmlns:p14="http://schemas.microsoft.com/office/powerpoint/2010/main" val="64200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26802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-99392"/>
            <a:ext cx="6048672" cy="11430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Страны-соседи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916832"/>
            <a:ext cx="4710237" cy="4229824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</a:rPr>
              <a:t>На северо-западе Италия граничит с Францией, на севере - со Швейцарией и Австрией и на северо-востоке - со Словенией.</a:t>
            </a:r>
          </a:p>
          <a:p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</a:rPr>
              <a:t>На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</a:rPr>
              <a:t>территории Италии расположены два малых государства - Сан-Марино и Ватикан.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4716016" y="1340768"/>
            <a:ext cx="4464496" cy="52565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8" y="260648"/>
            <a:ext cx="1296144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93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Природные-ресурсы-Италии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Новая папка (2)\нефт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015" y="683540"/>
            <a:ext cx="2281603" cy="1541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800" y="0"/>
            <a:ext cx="8229600" cy="170080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ru-RU" b="1" dirty="0">
                <a:ln w="12700">
                  <a:noFill/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Природные ресурсы</a:t>
            </a:r>
            <a:r>
              <a:rPr lang="ru-RU" dirty="0">
                <a:blipFill>
                  <a:blip r:embed="rId4"/>
                  <a:tile tx="0" ty="0" sx="100000" sy="100000" flip="none" algn="tl"/>
                </a:blipFill>
              </a:rPr>
              <a:t/>
            </a:r>
            <a:br>
              <a:rPr lang="ru-RU" dirty="0">
                <a:blipFill>
                  <a:blip r:embed="rId4"/>
                  <a:tile tx="0" ty="0" sx="100000" sy="100000" flip="none" algn="tl"/>
                </a:blipFill>
              </a:rPr>
            </a:br>
            <a:endParaRPr lang="ru-RU" dirty="0">
              <a:blipFill>
                <a:blip r:embed="rId4"/>
                <a:tile tx="0" ty="0" sx="100000" sy="100000" flip="none" algn="tl"/>
              </a:blipFill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07504" y="2225445"/>
            <a:ext cx="5040560" cy="30655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1026" name="Picture 2" descr="C:\Users\Admin\Desktop\Новая папка (2)\origin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570" y="0"/>
            <a:ext cx="2188096" cy="155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19872" y="2122587"/>
            <a:ext cx="5814739" cy="304698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9966"/>
                </a:solidFill>
              </a:rPr>
              <a:t>В </a:t>
            </a:r>
            <a:r>
              <a:rPr lang="ru-RU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9966"/>
                </a:solidFill>
              </a:rPr>
              <a:t>структуре минеральных ресурсов выделяют запасы полиметаллических ( прежде всего свинца , цинка ) и ртутных руд (одни из крупнейших в мире</a:t>
            </a:r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9966"/>
                </a:solidFill>
              </a:rPr>
              <a:t>).</a:t>
            </a:r>
          </a:p>
          <a:p>
            <a:pPr algn="ctr"/>
            <a:endParaRPr lang="ru-RU" sz="2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C000"/>
              </a:solidFill>
            </a:endParaRPr>
          </a:p>
          <a:p>
            <a:pPr algn="ctr"/>
            <a:endParaRPr lang="ru-RU" sz="24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C000"/>
              </a:solidFill>
            </a:endParaRPr>
          </a:p>
          <a:p>
            <a:endParaRPr lang="ru-RU" sz="2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C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376" y="1124744"/>
            <a:ext cx="5569743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r>
              <a:rPr lang="ru-RU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C000"/>
                </a:solidFill>
              </a:rPr>
              <a:t>Из топливно - энергетических ресурсов в стране есть небольшие залежи угля и нефти.</a:t>
            </a:r>
          </a:p>
        </p:txBody>
      </p:sp>
      <p:pic>
        <p:nvPicPr>
          <p:cNvPr id="1028" name="Picture 4" descr="C:\Users\Admin\Desktop\Новая папка (2)\киноварь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506867"/>
            <a:ext cx="1872208" cy="1672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Новая папка (2)\18a4e1d8f87774fb90f4899f24dea272_640_480_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43244"/>
            <a:ext cx="1944216" cy="1617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-1910" y="4402118"/>
            <a:ext cx="6279014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C000"/>
                </a:solidFill>
              </a:rPr>
              <a:t>С </a:t>
            </a:r>
            <a:r>
              <a:rPr lang="ru-RU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C000"/>
                </a:solidFill>
              </a:rPr>
              <a:t>не рудных полезных ископаемых в недрах страны имеются большие запасы калийной и поваренной соли. Богатая страна на строительные материалы , ее запасы мрамора и гранита имеют мировое значение.</a:t>
            </a:r>
            <a:endParaRPr lang="ru-RU" sz="2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C000"/>
              </a:solidFill>
            </a:endParaRPr>
          </a:p>
        </p:txBody>
      </p:sp>
      <p:pic>
        <p:nvPicPr>
          <p:cNvPr id="1030" name="Picture 6" descr="C:\Users\Admin\Desktop\Новая папка (2)\гранит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036" y="5198274"/>
            <a:ext cx="2012630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Новая папка (2)\mramor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530" y="4077072"/>
            <a:ext cx="2265835" cy="1646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4274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\Desktop\Aldrovandi Villa Borghese 55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b="1" dirty="0">
                <a:ln w="3175">
                  <a:solidFill>
                    <a:schemeClr val="tx1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Природные ресурсы</a:t>
            </a:r>
            <a:endParaRPr lang="ru-RU" dirty="0">
              <a:ln w="3175">
                <a:solidFill>
                  <a:schemeClr val="tx1"/>
                </a:solidFill>
                <a:prstDash val="solid"/>
              </a:ln>
              <a:blipFill>
                <a:blip r:embed="rId3"/>
                <a:tile tx="0" ty="0" sx="100000" sy="100000" flip="none" algn="tl"/>
              </a:blip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1412776"/>
            <a:ext cx="4572000" cy="2677656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r"/>
            <a:r>
              <a:rPr lang="ru-RU" sz="2400" b="1" dirty="0">
                <a:ln w="10541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</a:rPr>
              <a:t>Равнины расположены на побережье </a:t>
            </a:r>
            <a:r>
              <a:rPr lang="ru-RU" sz="2400" b="1" dirty="0" err="1">
                <a:ln w="10541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</a:rPr>
              <a:t>Апеннинского</a:t>
            </a:r>
            <a:r>
              <a:rPr lang="ru-RU" sz="2400" b="1" dirty="0">
                <a:ln w="10541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</a:rPr>
              <a:t> полуострова и на северо-востоке Италии , где в бассейне реки По находится наибольшая итальянская равнина - </a:t>
            </a:r>
            <a:r>
              <a:rPr lang="ru-RU" sz="2400" b="1" dirty="0" err="1">
                <a:ln w="10541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</a:rPr>
              <a:t>Паданская</a:t>
            </a:r>
            <a:r>
              <a:rPr lang="ru-RU" sz="2400" b="1" dirty="0">
                <a:ln w="10541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</a:rPr>
              <a:t> . </a:t>
            </a:r>
            <a:endParaRPr lang="ru-RU" sz="2400" b="1" dirty="0">
              <a:ln w="10541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198228"/>
            <a:ext cx="4572000" cy="2677656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ru-RU" sz="2400" b="1" dirty="0" smtClean="0">
                <a:ln w="10541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</a:rPr>
              <a:t>На </a:t>
            </a:r>
            <a:r>
              <a:rPr lang="ru-RU" sz="2400" b="1" dirty="0">
                <a:ln w="10541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</a:rPr>
              <a:t>водные ресурсы Италия небогата . Реки небольшие и летом маловодные. Крупнейшая река - По , она  протекает на севере и впадает в Адриатическое море.</a:t>
            </a:r>
            <a:endParaRPr lang="ru-RU" sz="2400" b="1" dirty="0">
              <a:ln w="10541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169628"/>
            <a:ext cx="3798699" cy="24928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88616"/>
            <a:ext cx="3889112" cy="2601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4440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0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203" y="116632"/>
            <a:ext cx="8507288" cy="165844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r"/>
            <a:r>
              <a:rPr lang="ru-RU" b="1" dirty="0">
                <a:ln w="3175">
                  <a:solidFill>
                    <a:schemeClr val="tx1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Природные ресурсы</a:t>
            </a:r>
            <a:r>
              <a:rPr lang="ru-RU" dirty="0">
                <a:blipFill>
                  <a:blip r:embed="rId4"/>
                  <a:tile tx="0" ty="0" sx="100000" sy="100000" flip="none" algn="tl"/>
                </a:blipFill>
              </a:rPr>
              <a:t/>
            </a:r>
            <a:br>
              <a:rPr lang="ru-RU" dirty="0">
                <a:blipFill>
                  <a:blip r:embed="rId4"/>
                  <a:tile tx="0" ty="0" sx="100000" sy="100000" flip="none" algn="tl"/>
                </a:blip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27784" y="980728"/>
            <a:ext cx="6528792" cy="1512168"/>
          </a:xfrm>
        </p:spPr>
        <p:txBody>
          <a:bodyPr>
            <a:normAutofit lnSpcReduction="10000"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marL="0" indent="0">
              <a:buNone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</a:rPr>
              <a:t>Италия 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</a:rPr>
              <a:t>– это горная страна, рельеф здесь очень разнообразен. Цепь альпийских гор протянулась от берегов </a:t>
            </a:r>
            <a:r>
              <a:rPr lang="ru-RU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</a:rPr>
              <a:t>Лигурийского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</a:rPr>
              <a:t> моря на западе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</a:rPr>
              <a:t>до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50"/>
              </a:solidFill>
            </a:endParaRPr>
          </a:p>
          <a:p>
            <a:endParaRPr lang="ru-RU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50"/>
              </a:solidFill>
            </a:endParaRPr>
          </a:p>
          <a:p>
            <a:endParaRPr lang="ru-RU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50"/>
              </a:solidFill>
            </a:endParaRPr>
          </a:p>
          <a:p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50"/>
              </a:solidFill>
            </a:endParaRPr>
          </a:p>
          <a:p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50"/>
              </a:solidFill>
            </a:endParaRPr>
          </a:p>
          <a:p>
            <a:endParaRPr lang="ru-RU" sz="2400" dirty="0"/>
          </a:p>
        </p:txBody>
      </p:sp>
      <p:pic>
        <p:nvPicPr>
          <p:cNvPr id="2051" name="Picture 3" descr="C:\Users\Admin\Desktop\Новая папка (2)\gran-sasso-mountains-abruzzo_1_400_3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2448272" cy="18362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Новая папка (2)\fonstola.ru-13455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060849"/>
            <a:ext cx="3707904" cy="2304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Новая папка (2)\lagodigard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529" y="4495428"/>
            <a:ext cx="3491880" cy="23625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7962" y="2708920"/>
            <a:ext cx="5767586" cy="37856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</a:rPr>
              <a:t>окрестностей Триеста на востоке ,Апеннины – вдоль всего полуострова вплоть до южной его конечности. Между Альпами и Апеннинами раскинулась большая Ломбардская низменность, по которой протекают река По и ее притоки. Цепь Апеннин по обеим сторонам постепенно переходит в холмистый ландшафт.</a:t>
            </a:r>
          </a:p>
        </p:txBody>
      </p:sp>
    </p:spTree>
    <p:extLst>
      <p:ext uri="{BB962C8B-B14F-4D97-AF65-F5344CB8AC3E}">
        <p14:creationId xmlns:p14="http://schemas.microsoft.com/office/powerpoint/2010/main" val="130693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500"/>
                            </p:stCondLst>
                            <p:childTnLst>
                              <p:par>
                                <p:cTn id="5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osaka-japan-i12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295"/>
            <a:ext cx="9144000" cy="688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57664" y="-234280"/>
            <a:ext cx="8229600" cy="11430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ru-RU" b="1" dirty="0">
                <a:ln w="31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Природные ресурсы</a:t>
            </a:r>
            <a:endParaRPr lang="ru-RU" dirty="0">
              <a:ln w="3175">
                <a:solidFill>
                  <a:schemeClr val="tx2">
                    <a:satMod val="155000"/>
                  </a:schemeClr>
                </a:solidFill>
                <a:prstDash val="solid"/>
              </a:ln>
              <a:blipFill>
                <a:blip r:embed="rId3"/>
                <a:tile tx="0" ty="0" sx="100000" sy="100000" flip="none" algn="tl"/>
              </a:blip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16521"/>
            <a:ext cx="6588224" cy="5100711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>
                <a:ln w="10541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Леса и кустарники занимают 25% площади Италии. Характерны дуб, каштан, ясень, клен, кипарис, пальмы, ель, пихта, сосна. В горах – альпийские луга. Много заповедных зон, национальных парков (</a:t>
            </a:r>
            <a:r>
              <a:rPr lang="ru-RU" b="1" dirty="0" err="1">
                <a:ln w="10541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Стельвино</a:t>
            </a:r>
            <a:r>
              <a:rPr lang="ru-RU" b="1" dirty="0">
                <a:ln w="10541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, Гран-</a:t>
            </a:r>
            <a:r>
              <a:rPr lang="ru-RU" b="1" dirty="0" err="1">
                <a:ln w="10541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Парадизо</a:t>
            </a:r>
            <a:r>
              <a:rPr lang="ru-RU" b="1" dirty="0">
                <a:ln w="10541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ru-RU" b="1" dirty="0" err="1">
                <a:ln w="10541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Абруццо</a:t>
            </a:r>
            <a:r>
              <a:rPr lang="ru-RU" b="1" dirty="0">
                <a:ln w="10541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). </a:t>
            </a:r>
            <a:endParaRPr lang="ru-RU" b="1" dirty="0">
              <a:ln w="10541" cmpd="sng">
                <a:solidFill>
                  <a:schemeClr val="accent4">
                    <a:lumMod val="50000"/>
                  </a:schemeClr>
                </a:solidFill>
                <a:prstDash val="solid"/>
              </a:ln>
              <a:solidFill>
                <a:srgbClr val="00B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4919008"/>
            <a:ext cx="4572000" cy="1938992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r"/>
            <a:r>
              <a:rPr lang="ru-RU" sz="2400" b="1" dirty="0">
                <a:ln w="10541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Фауна Италии не богата. Характерны волк, дикий кабан, орел, сокол, стервятник, ястреб, куропатка, перепел, сарыч. </a:t>
            </a:r>
            <a:endParaRPr lang="ru-RU" sz="2400" b="1" dirty="0">
              <a:ln w="10541" cmpd="sng">
                <a:solidFill>
                  <a:schemeClr val="accent4">
                    <a:lumMod val="50000"/>
                  </a:schemeClr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3079" name="Picture 7" descr="C:\Users\Admin\Desktop\Новая папка (2)\x_805cccf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609" y="3918227"/>
            <a:ext cx="2314005" cy="17355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Новая папка (2)\3_13242366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885" y="116632"/>
            <a:ext cx="1730379" cy="20851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Новая папка (2)\d93b8d520c3a0b11fc9b280ebdf9b88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619" y="2348880"/>
            <a:ext cx="2092462" cy="15693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Новая папка (2)\western-yellow-pin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-99392"/>
            <a:ext cx="1851015" cy="18528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dmin\Desktop\Новая папка (2)\photo-horse_chestnuts_frighten_spiders_larg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967" y="3373036"/>
            <a:ext cx="2044065" cy="153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Новая папка (2)\8422308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18227"/>
            <a:ext cx="2232248" cy="17195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Новая папка (2)\2fons.ru-2579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176664"/>
            <a:ext cx="2515939" cy="1681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87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2" y="0"/>
            <a:ext cx="9148192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-99392"/>
            <a:ext cx="8229600" cy="11430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Природные ресурсы</a:t>
            </a:r>
            <a:endParaRPr lang="ru-RU" dirty="0">
              <a:blipFill>
                <a:blip r:embed="rId3"/>
                <a:tile tx="0" ty="0" sx="100000" sy="100000" flip="none" algn="tl"/>
              </a:blip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246" y="-195220"/>
            <a:ext cx="6457800" cy="5400600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endParaRPr lang="ru-RU" sz="2800" b="1" dirty="0" smtClean="0">
              <a:ln w="10541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</a:endParaRPr>
          </a:p>
          <a:p>
            <a:endParaRPr lang="ru-RU" sz="2800" b="1" dirty="0">
              <a:ln w="10541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</a:endParaRPr>
          </a:p>
          <a:p>
            <a:endParaRPr lang="ru-RU" sz="2800" b="1" dirty="0" smtClean="0">
              <a:ln w="10541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sz="2400" b="1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Климат </a:t>
            </a:r>
            <a:r>
              <a:rPr lang="ru-RU" sz="2400" b="1" dirty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Италии очень разнообразен, поскольку полуостров горнист и далеко выдается в Средиземное море. В Альпах средние температуры ниже, а зимы длинные и </a:t>
            </a:r>
            <a:r>
              <a:rPr lang="ru-RU" sz="2400" b="1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суровые.</a:t>
            </a:r>
            <a:endParaRPr lang="ru-RU" sz="3200" dirty="0"/>
          </a:p>
        </p:txBody>
      </p:sp>
      <p:pic>
        <p:nvPicPr>
          <p:cNvPr id="4098" name="Picture 2" descr="C:\Users\Admin\Desktop\clima018 копия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61048"/>
            <a:ext cx="2267744" cy="3098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51720" y="3717032"/>
            <a:ext cx="7092280" cy="36009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r"/>
            <a:r>
              <a:rPr lang="ru-RU" sz="2400" b="1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С </a:t>
            </a:r>
            <a:r>
              <a:rPr lang="ru-RU" sz="2400" b="1" dirty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июля по сентябрь обычно тепло, хотя в сентябре возможны сильные дожди. Обильные снегопады начинаются в ноябре. В северной Италии климат континентальный: зима холодная и туманная, а лето – жаркое. В центральной Италии морской климат с относительно мягкой зимой и не очень жарким летом.</a:t>
            </a:r>
          </a:p>
          <a:p>
            <a:pPr algn="ctr"/>
            <a:endParaRPr lang="ru-RU" sz="3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149112"/>
            <a:ext cx="2520280" cy="271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24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italiya_0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376"/>
            <a:ext cx="9144000" cy="688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Политическая система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dirty="0">
                <a:solidFill>
                  <a:schemeClr val="bg2">
                    <a:lumMod val="50000"/>
                  </a:schemeClr>
                </a:solidFill>
              </a:rPr>
            </a:b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28800"/>
            <a:ext cx="6912768" cy="438912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Италия - парламентская республика (действует на основании конституции 1948), главой которой является президент.</a:t>
            </a:r>
          </a:p>
          <a:p>
            <a:endParaRPr lang="ru-RU" dirty="0"/>
          </a:p>
        </p:txBody>
      </p:sp>
      <p:pic>
        <p:nvPicPr>
          <p:cNvPr id="4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7020272" y="1268760"/>
            <a:ext cx="1861130" cy="2016224"/>
          </a:xfrm>
          <a:prstGeom prst="rect">
            <a:avLst/>
          </a:prstGeom>
        </p:spPr>
      </p:pic>
      <p:pic>
        <p:nvPicPr>
          <p:cNvPr id="5" name="Рисунок 3"/>
          <p:cNvPicPr/>
          <p:nvPr/>
        </p:nvPicPr>
        <p:blipFill>
          <a:blip r:embed="rId4"/>
          <a:stretch>
            <a:fillRect/>
          </a:stretch>
        </p:blipFill>
        <p:spPr>
          <a:xfrm>
            <a:off x="539552" y="3672677"/>
            <a:ext cx="3744416" cy="2944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/>
          <p:nvPr/>
        </p:nvPicPr>
        <p:blipFill>
          <a:blip r:embed="rId5"/>
          <a:stretch>
            <a:fillRect/>
          </a:stretch>
        </p:blipFill>
        <p:spPr>
          <a:xfrm>
            <a:off x="5004048" y="3646954"/>
            <a:ext cx="3600400" cy="2987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171400"/>
            <a:ext cx="2592288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4530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376</TotalTime>
  <Words>1281</Words>
  <Application>Microsoft Office PowerPoint</Application>
  <PresentationFormat>Экран (4:3)</PresentationFormat>
  <Paragraphs>95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Поток</vt:lpstr>
      <vt:lpstr>Италия</vt:lpstr>
      <vt:lpstr>Географическое  положение </vt:lpstr>
      <vt:lpstr>Страны-соседи</vt:lpstr>
      <vt:lpstr>Природные ресурсы </vt:lpstr>
      <vt:lpstr>Природные ресурсы</vt:lpstr>
      <vt:lpstr>Природные ресурсы </vt:lpstr>
      <vt:lpstr>Природные ресурсы</vt:lpstr>
      <vt:lpstr>Природные ресурсы</vt:lpstr>
      <vt:lpstr> Политическая система </vt:lpstr>
      <vt:lpstr>Политическая система </vt:lpstr>
      <vt:lpstr>Политическая система </vt:lpstr>
      <vt:lpstr>Политическая система</vt:lpstr>
      <vt:lpstr>Политическая система</vt:lpstr>
      <vt:lpstr>Политическая система</vt:lpstr>
      <vt:lpstr>Политическая система</vt:lpstr>
      <vt:lpstr>Политическая система</vt:lpstr>
      <vt:lpstr>Промышленность</vt:lpstr>
      <vt:lpstr>Промышленность</vt:lpstr>
      <vt:lpstr>Промышленность</vt:lpstr>
      <vt:lpstr>Промышленность</vt:lpstr>
      <vt:lpstr>Промышленность</vt:lpstr>
      <vt:lpstr>Туризм в Италии</vt:lpstr>
      <vt:lpstr>Ватикан</vt:lpstr>
      <vt:lpstr>Венеция</vt:lpstr>
      <vt:lpstr>Рим</vt:lpstr>
      <vt:lpstr>Флоренция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Италия</dc:title>
  <dc:creator>Admin</dc:creator>
  <cp:lastModifiedBy>Admin</cp:lastModifiedBy>
  <cp:revision>37</cp:revision>
  <dcterms:created xsi:type="dcterms:W3CDTF">2015-04-28T16:11:17Z</dcterms:created>
  <dcterms:modified xsi:type="dcterms:W3CDTF">2015-04-29T21:04:39Z</dcterms:modified>
</cp:coreProperties>
</file>