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71" r:id="rId9"/>
    <p:sldId id="262" r:id="rId10"/>
    <p:sldId id="263" r:id="rId11"/>
    <p:sldId id="266" r:id="rId12"/>
    <p:sldId id="267" r:id="rId13"/>
    <p:sldId id="264" r:id="rId14"/>
    <p:sldId id="268" r:id="rId15"/>
    <p:sldId id="275" r:id="rId16"/>
    <p:sldId id="273" r:id="rId17"/>
    <p:sldId id="272" r:id="rId18"/>
    <p:sldId id="274" r:id="rId19"/>
    <p:sldId id="269" r:id="rId20"/>
    <p:sldId id="27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94660"/>
  </p:normalViewPr>
  <p:slideViewPr>
    <p:cSldViewPr>
      <p:cViewPr>
        <p:scale>
          <a:sx n="50" d="100"/>
          <a:sy n="50" d="100"/>
        </p:scale>
        <p:origin x="-1944"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1040;&#1085;&#1072;&#1090;&#1086;&#1083;&#1080;&#1081;\Desktop\scott_mckenzie_-_san_francisco_zaycev_net.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9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47864" y="260648"/>
            <a:ext cx="5542384" cy="1683618"/>
          </a:xfrm>
        </p:spPr>
        <p:txBody>
          <a:bodyPr>
            <a:normAutofit/>
          </a:bodyPr>
          <a:lstStyle/>
          <a:p>
            <a:r>
              <a:rPr lang="en-US" sz="7200" dirty="0" smtClean="0">
                <a:ln>
                  <a:solidFill>
                    <a:schemeClr val="tx1"/>
                  </a:solidFill>
                </a:ln>
                <a:solidFill>
                  <a:schemeClr val="accent2">
                    <a:lumMod val="50000"/>
                  </a:schemeClr>
                </a:solidFill>
              </a:rPr>
              <a:t>San Francisco</a:t>
            </a:r>
            <a:endParaRPr lang="ru-RU" sz="7200" dirty="0">
              <a:ln>
                <a:solidFill>
                  <a:schemeClr val="tx1"/>
                </a:solidFill>
              </a:ln>
              <a:solidFill>
                <a:schemeClr val="accent2">
                  <a:lumMod val="50000"/>
                </a:schemeClr>
              </a:solidFill>
            </a:endParaRPr>
          </a:p>
        </p:txBody>
      </p:sp>
      <p:sp>
        <p:nvSpPr>
          <p:cNvPr id="3" name="Подзаголовок 2"/>
          <p:cNvSpPr>
            <a:spLocks noGrp="1"/>
          </p:cNvSpPr>
          <p:nvPr>
            <p:ph type="subTitle" idx="1"/>
          </p:nvPr>
        </p:nvSpPr>
        <p:spPr>
          <a:xfrm>
            <a:off x="5695528" y="6065912"/>
            <a:ext cx="3448472" cy="792088"/>
          </a:xfrm>
        </p:spPr>
        <p:txBody>
          <a:bodyPr>
            <a:normAutofit/>
          </a:bodyPr>
          <a:lstStyle/>
          <a:p>
            <a:r>
              <a:rPr lang="en-US" sz="1800" b="1" dirty="0" smtClean="0">
                <a:solidFill>
                  <a:schemeClr val="bg1"/>
                </a:solidFill>
              </a:rPr>
              <a:t>The presentation made by </a:t>
            </a:r>
          </a:p>
          <a:p>
            <a:r>
              <a:rPr lang="en-US" sz="1800" b="1" dirty="0" smtClean="0">
                <a:solidFill>
                  <a:schemeClr val="bg1"/>
                </a:solidFill>
              </a:rPr>
              <a:t>Tanya </a:t>
            </a:r>
            <a:r>
              <a:rPr lang="en-US" sz="1800" b="1" dirty="0" err="1" smtClean="0">
                <a:solidFill>
                  <a:schemeClr val="bg1"/>
                </a:solidFill>
              </a:rPr>
              <a:t>Bezkrovna</a:t>
            </a:r>
            <a:endParaRPr lang="ru-RU" sz="1800" b="1" dirty="0">
              <a:solidFill>
                <a:schemeClr val="bg1"/>
              </a:solidFill>
            </a:endParaRPr>
          </a:p>
        </p:txBody>
      </p:sp>
      <p:pic>
        <p:nvPicPr>
          <p:cNvPr id="4" name="scott_mckenzie_-_san_francisco_zaycev_net.mp3">
            <a:hlinkClick r:id="" action="ppaction://media"/>
          </p:cNvPr>
          <p:cNvPicPr>
            <a:picLocks noRot="1" noChangeAspect="1"/>
          </p:cNvPicPr>
          <p:nvPr>
            <a:audioFile r:link="rId1"/>
          </p:nvPr>
        </p:nvPicPr>
        <p:blipFill>
          <a:blip r:embed="rId4" cstate="print"/>
          <a:stretch>
            <a:fillRect/>
          </a:stretch>
        </p:blipFill>
        <p:spPr>
          <a:xfrm>
            <a:off x="395536" y="6553200"/>
            <a:ext cx="304800" cy="3048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0">
                <p:cTn id="7" repeatCount="2000"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itywallpaper.org/var/albums/Top-25-Cities-Skylines/San-Francisco-Skyline/San-Francisco-City-Skyline-Images-Wallpaper-1920x1200.jpg"/>
          <p:cNvPicPr>
            <a:picLocks noChangeAspect="1" noChangeArrowheads="1"/>
          </p:cNvPicPr>
          <p:nvPr/>
        </p:nvPicPr>
        <p:blipFill>
          <a:blip r:embed="rId2" cstate="print"/>
          <a:srcRect/>
          <a:stretch>
            <a:fillRect/>
          </a:stretch>
        </p:blipFill>
        <p:spPr bwMode="auto">
          <a:xfrm>
            <a:off x="0" y="0"/>
            <a:ext cx="10972800" cy="6858000"/>
          </a:xfrm>
          <a:prstGeom prst="rect">
            <a:avLst/>
          </a:prstGeom>
          <a:noFill/>
        </p:spPr>
      </p:pic>
      <p:sp>
        <p:nvSpPr>
          <p:cNvPr id="3" name="Содержимое 2"/>
          <p:cNvSpPr>
            <a:spLocks noGrp="1"/>
          </p:cNvSpPr>
          <p:nvPr>
            <p:ph idx="1"/>
          </p:nvPr>
        </p:nvSpPr>
        <p:spPr>
          <a:xfrm>
            <a:off x="611560" y="620688"/>
            <a:ext cx="8229600" cy="4525963"/>
          </a:xfrm>
        </p:spPr>
        <p:txBody>
          <a:bodyPr/>
          <a:lstStyle/>
          <a:p>
            <a:pPr algn="just"/>
            <a:r>
              <a:rPr lang="en-US" dirty="0" smtClean="0">
                <a:solidFill>
                  <a:schemeClr val="bg1"/>
                </a:solidFill>
                <a:effectLst>
                  <a:outerShdw blurRad="38100" dist="38100" dir="2700000" algn="tl">
                    <a:srgbClr val="000000">
                      <a:alpha val="43137"/>
                    </a:srgbClr>
                  </a:outerShdw>
                </a:effectLst>
              </a:rPr>
              <a:t>San Francisco also has a reputation as an intellectual, liberal and </a:t>
            </a:r>
            <a:r>
              <a:rPr lang="en-US" b="1" u="sng" dirty="0" smtClean="0">
                <a:solidFill>
                  <a:schemeClr val="bg1"/>
                </a:solidFill>
                <a:effectLst>
                  <a:outerShdw blurRad="38100" dist="38100" dir="2700000" algn="tl">
                    <a:srgbClr val="000000">
                      <a:alpha val="43137"/>
                    </a:srgbClr>
                  </a:outerShdw>
                </a:effectLst>
              </a:rPr>
              <a:t>slightly crazy </a:t>
            </a:r>
            <a:r>
              <a:rPr lang="en-US" dirty="0" smtClean="0">
                <a:solidFill>
                  <a:schemeClr val="bg1"/>
                </a:solidFill>
                <a:effectLst>
                  <a:outerShdw blurRad="38100" dist="38100" dir="2700000" algn="tl">
                    <a:srgbClr val="000000">
                      <a:alpha val="43137"/>
                    </a:srgbClr>
                  </a:outerShdw>
                </a:effectLst>
              </a:rPr>
              <a:t>city – a city where new and different ideas can be explored. </a:t>
            </a:r>
            <a:endParaRPr lang="ru-RU" dirty="0">
              <a:solidFill>
                <a:schemeClr val="bg1"/>
              </a:solidFill>
              <a:effectLst>
                <a:outerShdw blurRad="38100" dist="38100" dir="2700000" algn="tl">
                  <a:srgbClr val="000000">
                    <a:alpha val="43137"/>
                  </a:srgbClr>
                </a:outerShdw>
              </a:effectLst>
            </a:endParaRPr>
          </a:p>
        </p:txBody>
      </p:sp>
    </p:spTree>
  </p:cSld>
  <p:clrMapOvr>
    <a:masterClrMapping/>
  </p:clrMapOvr>
  <p:transition spd="slow">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descr="http://2.bp.blogspot.com/-m1ap5IcbXd0/UGt0LvWIMfI/AAAAAAAAGK8/z1k1iSV9bbU/s1600/Acquerellofinal.jpg"/>
          <p:cNvPicPr>
            <a:picLocks noChangeAspect="1" noChangeArrowheads="1"/>
          </p:cNvPicPr>
          <p:nvPr/>
        </p:nvPicPr>
        <p:blipFill>
          <a:blip r:embed="rId2" cstate="print"/>
          <a:srcRect/>
          <a:stretch>
            <a:fillRect/>
          </a:stretch>
        </p:blipFill>
        <p:spPr bwMode="auto">
          <a:xfrm>
            <a:off x="3635896" y="3206331"/>
            <a:ext cx="5508104" cy="3651670"/>
          </a:xfrm>
          <a:prstGeom prst="rect">
            <a:avLst/>
          </a:prstGeom>
          <a:noFill/>
        </p:spPr>
      </p:pic>
      <p:pic>
        <p:nvPicPr>
          <p:cNvPr id="23558" name="Picture 6" descr="http://www.misterimportant.com/data/photos/116_1k.jpg"/>
          <p:cNvPicPr>
            <a:picLocks noChangeAspect="1" noChangeArrowheads="1"/>
          </p:cNvPicPr>
          <p:nvPr/>
        </p:nvPicPr>
        <p:blipFill>
          <a:blip r:embed="rId3" cstate="print"/>
          <a:srcRect/>
          <a:stretch>
            <a:fillRect/>
          </a:stretch>
        </p:blipFill>
        <p:spPr bwMode="auto">
          <a:xfrm>
            <a:off x="4001876" y="0"/>
            <a:ext cx="5142126" cy="3212976"/>
          </a:xfrm>
          <a:prstGeom prst="rect">
            <a:avLst/>
          </a:prstGeom>
          <a:noFill/>
        </p:spPr>
      </p:pic>
      <p:pic>
        <p:nvPicPr>
          <p:cNvPr id="23556" name="Picture 4" descr="http://ww1.prweb.com/prfiles/2011/02/09/8979837/romantic%20French%20restaurant%20San%20Francisco.jpg"/>
          <p:cNvPicPr>
            <a:picLocks noChangeAspect="1" noChangeArrowheads="1"/>
          </p:cNvPicPr>
          <p:nvPr/>
        </p:nvPicPr>
        <p:blipFill>
          <a:blip r:embed="rId4" cstate="print"/>
          <a:srcRect/>
          <a:stretch>
            <a:fillRect/>
          </a:stretch>
        </p:blipFill>
        <p:spPr bwMode="auto">
          <a:xfrm>
            <a:off x="-1512574" y="3140968"/>
            <a:ext cx="5573806" cy="3717032"/>
          </a:xfrm>
          <a:prstGeom prst="rect">
            <a:avLst/>
          </a:prstGeom>
          <a:noFill/>
        </p:spPr>
      </p:pic>
      <p:pic>
        <p:nvPicPr>
          <p:cNvPr id="23554" name="Picture 2" descr="http://www.travelenvogue.com/app/webroot/img/userfiles/Gary%20Danko(1).jpg"/>
          <p:cNvPicPr>
            <a:picLocks noChangeAspect="1" noChangeArrowheads="1"/>
          </p:cNvPicPr>
          <p:nvPr/>
        </p:nvPicPr>
        <p:blipFill>
          <a:blip r:embed="rId5" cstate="print"/>
          <a:srcRect/>
          <a:stretch>
            <a:fillRect/>
          </a:stretch>
        </p:blipFill>
        <p:spPr bwMode="auto">
          <a:xfrm>
            <a:off x="0" y="0"/>
            <a:ext cx="4355976" cy="3266982"/>
          </a:xfrm>
          <a:prstGeom prst="rect">
            <a:avLst/>
          </a:prstGeom>
          <a:noFill/>
        </p:spPr>
      </p:pic>
      <p:sp>
        <p:nvSpPr>
          <p:cNvPr id="3" name="Содержимое 2"/>
          <p:cNvSpPr>
            <a:spLocks noGrp="1"/>
          </p:cNvSpPr>
          <p:nvPr>
            <p:ph idx="1"/>
          </p:nvPr>
        </p:nvSpPr>
        <p:spPr>
          <a:xfrm>
            <a:off x="251520" y="2780928"/>
            <a:ext cx="8568952" cy="1540768"/>
          </a:xfrm>
          <a:solidFill>
            <a:schemeClr val="tx2">
              <a:lumMod val="60000"/>
              <a:lumOff val="40000"/>
              <a:alpha val="52000"/>
            </a:schemeClr>
          </a:solidFill>
        </p:spPr>
        <p:txBody>
          <a:bodyPr>
            <a:normAutofit lnSpcReduction="10000"/>
          </a:bodyPr>
          <a:lstStyle/>
          <a:p>
            <a:pPr algn="ctr"/>
            <a:r>
              <a:rPr lang="en-US" b="1" dirty="0" smtClean="0">
                <a:solidFill>
                  <a:schemeClr val="bg1"/>
                </a:solidFill>
                <a:effectLst>
                  <a:outerShdw blurRad="38100" dist="38100" dir="2700000" algn="tl">
                    <a:srgbClr val="000000">
                      <a:alpha val="43137"/>
                    </a:srgbClr>
                  </a:outerShdw>
                </a:effectLst>
              </a:rPr>
              <a:t>San Francisco has more then 4,500 restaurants, serving every cuisine including ‘Californian cuisine’</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3">
                                            <p:bg/>
                                          </p:spTgt>
                                        </p:tgtEl>
                                      </p:cBhvr>
                                    </p:animEffect>
                                    <p:set>
                                      <p:cBhvr>
                                        <p:cTn id="10"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24578" name="Picture 2" descr="http://www.fsrmagazine.com/sites/rmgtmagazine.com/files/homepage_images/consumers-getting-more-taste-greek-cuisine.jpg"/>
          <p:cNvPicPr>
            <a:picLocks noChangeAspect="1" noChangeArrowheads="1"/>
          </p:cNvPicPr>
          <p:nvPr/>
        </p:nvPicPr>
        <p:blipFill>
          <a:blip r:embed="rId2" cstate="print"/>
          <a:srcRect/>
          <a:stretch>
            <a:fillRect/>
          </a:stretch>
        </p:blipFill>
        <p:spPr bwMode="auto">
          <a:xfrm>
            <a:off x="-1" y="0"/>
            <a:ext cx="4842681" cy="3717032"/>
          </a:xfrm>
          <a:prstGeom prst="rect">
            <a:avLst/>
          </a:prstGeom>
          <a:noFill/>
        </p:spPr>
      </p:pic>
      <p:pic>
        <p:nvPicPr>
          <p:cNvPr id="24580" name="Picture 4" descr="http://www.greecewanderer.com/wp-content/uploads/2012/04/salad_sea_house.jpg"/>
          <p:cNvPicPr>
            <a:picLocks noChangeAspect="1" noChangeArrowheads="1"/>
          </p:cNvPicPr>
          <p:nvPr/>
        </p:nvPicPr>
        <p:blipFill>
          <a:blip r:embed="rId3" cstate="print"/>
          <a:srcRect/>
          <a:stretch>
            <a:fillRect/>
          </a:stretch>
        </p:blipFill>
        <p:spPr bwMode="auto">
          <a:xfrm>
            <a:off x="0" y="3645024"/>
            <a:ext cx="4283968" cy="3212976"/>
          </a:xfrm>
          <a:prstGeom prst="rect">
            <a:avLst/>
          </a:prstGeom>
          <a:noFill/>
        </p:spPr>
      </p:pic>
      <p:pic>
        <p:nvPicPr>
          <p:cNvPr id="24582" name="Picture 6" descr="http://www.landinails.com/wp-content/uploads/2013/11/cheese-burger-b30xdiqg.jpg"/>
          <p:cNvPicPr>
            <a:picLocks noChangeAspect="1" noChangeArrowheads="1"/>
          </p:cNvPicPr>
          <p:nvPr/>
        </p:nvPicPr>
        <p:blipFill>
          <a:blip r:embed="rId4" cstate="print"/>
          <a:srcRect/>
          <a:stretch>
            <a:fillRect/>
          </a:stretch>
        </p:blipFill>
        <p:spPr bwMode="auto">
          <a:xfrm>
            <a:off x="4002106" y="3429000"/>
            <a:ext cx="5141894" cy="3429000"/>
          </a:xfrm>
          <a:prstGeom prst="rect">
            <a:avLst/>
          </a:prstGeom>
          <a:noFill/>
        </p:spPr>
      </p:pic>
      <p:pic>
        <p:nvPicPr>
          <p:cNvPr id="24584" name="Picture 8" descr="http://prodstatics3cdn1.tastingtable.com/images/articles/2012_10/trout_lrg.jpg"/>
          <p:cNvPicPr>
            <a:picLocks noChangeAspect="1" noChangeArrowheads="1"/>
          </p:cNvPicPr>
          <p:nvPr/>
        </p:nvPicPr>
        <p:blipFill>
          <a:blip r:embed="rId5" cstate="print"/>
          <a:srcRect/>
          <a:stretch>
            <a:fillRect/>
          </a:stretch>
        </p:blipFill>
        <p:spPr bwMode="auto">
          <a:xfrm>
            <a:off x="4651040" y="0"/>
            <a:ext cx="4492960" cy="3501008"/>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shoejungle.is/assets/Blogg/San-Francisco-Fog-Sunset1.jpg"/>
          <p:cNvPicPr>
            <a:picLocks noChangeAspect="1" noChangeArrowheads="1"/>
          </p:cNvPicPr>
          <p:nvPr/>
        </p:nvPicPr>
        <p:blipFill>
          <a:blip r:embed="rId2" cstate="print"/>
          <a:srcRect/>
          <a:stretch>
            <a:fillRect/>
          </a:stretch>
        </p:blipFill>
        <p:spPr bwMode="auto">
          <a:xfrm>
            <a:off x="-1332656" y="0"/>
            <a:ext cx="10972800" cy="6858000"/>
          </a:xfrm>
          <a:prstGeom prst="rect">
            <a:avLst/>
          </a:prstGeom>
          <a:noFill/>
        </p:spPr>
      </p:pic>
      <p:sp>
        <p:nvSpPr>
          <p:cNvPr id="3" name="Содержимое 2"/>
          <p:cNvSpPr>
            <a:spLocks noGrp="1"/>
          </p:cNvSpPr>
          <p:nvPr>
            <p:ph idx="1"/>
          </p:nvPr>
        </p:nvSpPr>
        <p:spPr>
          <a:xfrm>
            <a:off x="395536" y="764704"/>
            <a:ext cx="8229600" cy="4525963"/>
          </a:xfrm>
        </p:spPr>
        <p:txBody>
          <a:bodyPr/>
          <a:lstStyle/>
          <a:p>
            <a:r>
              <a:rPr lang="en-US" dirty="0" smtClean="0"/>
              <a:t>The city is surrounded on three sides by water and is wonderful city to explore by foot. </a:t>
            </a:r>
            <a:endParaRPr lang="ru-RU" dirty="0"/>
          </a:p>
        </p:txBody>
      </p:sp>
      <p:sp>
        <p:nvSpPr>
          <p:cNvPr id="1026" name="AutoShape 2" descr="  Nebel Golden Gate Bridge San Francisco City wallpap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  Nebel Golden Gate Bridge San Francisco City wallpap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  Nebel Golden Gate Bridge San Francisco City wallpap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spd="slow">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5602" name="Picture 2" descr="http://photonews.mn/wp-content/uploads/2013/06/city-san-francisco-fog-clouds-bridge-wallpaper-1920x1200.jpg"/>
          <p:cNvPicPr>
            <a:picLocks noChangeAspect="1" noChangeArrowheads="1"/>
          </p:cNvPicPr>
          <p:nvPr/>
        </p:nvPicPr>
        <p:blipFill>
          <a:blip r:embed="rId2" cstate="print"/>
          <a:srcRect/>
          <a:stretch>
            <a:fillRect/>
          </a:stretch>
        </p:blipFill>
        <p:spPr bwMode="auto">
          <a:xfrm>
            <a:off x="-1828799" y="1"/>
            <a:ext cx="10972799" cy="6857999"/>
          </a:xfrm>
          <a:prstGeom prst="rect">
            <a:avLst/>
          </a:prstGeom>
          <a:noFill/>
        </p:spPr>
      </p:pic>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2770" name="Picture 2" descr="http://www.wallpaperswala.com/wp-content/gallery/san-francisco/san-francisco-sky-overview.jpg"/>
          <p:cNvPicPr>
            <a:picLocks noChangeAspect="1" noChangeArrowheads="1"/>
          </p:cNvPicPr>
          <p:nvPr/>
        </p:nvPicPr>
        <p:blipFill>
          <a:blip r:embed="rId2" cstate="print"/>
          <a:srcRect/>
          <a:stretch>
            <a:fillRect/>
          </a:stretch>
        </p:blipFill>
        <p:spPr bwMode="auto">
          <a:xfrm>
            <a:off x="-1108720" y="0"/>
            <a:ext cx="10972800" cy="6858000"/>
          </a:xfrm>
          <a:prstGeom prst="rect">
            <a:avLst/>
          </a:prstGeom>
          <a:noFill/>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22" name="Picture 2" descr="http://images.fineartamerica.com/images-medium-large/tarantinos-restaurant-fishermans-wharf-san-francisco-california-7d14216-wingsdomain-art-and-photography.jpg"/>
          <p:cNvPicPr>
            <a:picLocks noChangeAspect="1" noChangeArrowheads="1"/>
          </p:cNvPicPr>
          <p:nvPr/>
        </p:nvPicPr>
        <p:blipFill>
          <a:blip r:embed="rId2" cstate="print"/>
          <a:srcRect/>
          <a:stretch>
            <a:fillRect/>
          </a:stretch>
        </p:blipFill>
        <p:spPr bwMode="auto">
          <a:xfrm>
            <a:off x="-536004" y="0"/>
            <a:ext cx="10287000" cy="6858000"/>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9698" name="Picture 2" descr="http://images.cityhdwallpapers.com/images/1920x1080/San%20Francisco%20Street%20ant%20bridge%20in%20the%20background.jpg"/>
          <p:cNvPicPr>
            <a:picLocks noChangeAspect="1" noChangeArrowheads="1"/>
          </p:cNvPicPr>
          <p:nvPr/>
        </p:nvPicPr>
        <p:blipFill>
          <a:blip r:embed="rId2" cstate="print"/>
          <a:srcRect/>
          <a:stretch>
            <a:fillRect/>
          </a:stretch>
        </p:blipFill>
        <p:spPr bwMode="auto">
          <a:xfrm>
            <a:off x="-1332656" y="0"/>
            <a:ext cx="12192000" cy="6858000"/>
          </a:xfrm>
          <a:prstGeom prst="rect">
            <a:avLst/>
          </a:prstGeom>
          <a:noFill/>
        </p:spPr>
      </p:pic>
    </p:spTree>
  </p:cSld>
  <p:clrMapOvr>
    <a:masterClrMapping/>
  </p:clrMapOvr>
  <p:transition spd="slow">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1746" name="Picture 2" descr="http://www.wallpaperswala.com/wp-content/gallery/san-francisco/san-francisco-mall.jpg"/>
          <p:cNvPicPr>
            <a:picLocks noChangeAspect="1" noChangeArrowheads="1"/>
          </p:cNvPicPr>
          <p:nvPr/>
        </p:nvPicPr>
        <p:blipFill>
          <a:blip r:embed="rId2" cstate="print"/>
          <a:srcRect/>
          <a:stretch>
            <a:fillRect/>
          </a:stretch>
        </p:blipFill>
        <p:spPr bwMode="auto">
          <a:xfrm>
            <a:off x="-993100" y="0"/>
            <a:ext cx="11965900" cy="7478688"/>
          </a:xfrm>
          <a:prstGeom prst="rect">
            <a:avLst/>
          </a:prstGeom>
          <a:noFill/>
        </p:spPr>
      </p:pic>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6626" name="Picture 2" descr="http://www.mrwallpaper.com/wallpapers/san-francisco-city-night-1600x900.jpg"/>
          <p:cNvPicPr>
            <a:picLocks noChangeAspect="1" noChangeArrowheads="1"/>
          </p:cNvPicPr>
          <p:nvPr/>
        </p:nvPicPr>
        <p:blipFill>
          <a:blip r:embed="rId2" cstate="print"/>
          <a:srcRect/>
          <a:stretch>
            <a:fillRect/>
          </a:stretch>
        </p:blipFill>
        <p:spPr bwMode="auto">
          <a:xfrm>
            <a:off x="-1548680" y="0"/>
            <a:ext cx="12192000" cy="6858000"/>
          </a:xfrm>
          <a:prstGeom prst="rect">
            <a:avLst/>
          </a:prstGeom>
          <a:noFill/>
        </p:spPr>
      </p:pic>
    </p:spTree>
  </p:cSld>
  <p:clrMapOvr>
    <a:masterClrMapping/>
  </p:clrMapOvr>
  <p:transition spd="slow">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oman-project.com/uploads/1363039200/448003c14a74e2.jpg"/>
          <p:cNvPicPr>
            <a:picLocks noChangeAspect="1" noChangeArrowheads="1"/>
          </p:cNvPicPr>
          <p:nvPr/>
        </p:nvPicPr>
        <p:blipFill>
          <a:blip r:embed="rId2" cstate="print">
            <a:lum bright="19000" contrast="17000"/>
          </a:blip>
          <a:srcRect/>
          <a:stretch>
            <a:fillRect/>
          </a:stretch>
        </p:blipFill>
        <p:spPr bwMode="auto">
          <a:xfrm>
            <a:off x="-28220" y="0"/>
            <a:ext cx="9172220" cy="6858000"/>
          </a:xfrm>
          <a:prstGeom prst="rect">
            <a:avLst/>
          </a:prstGeom>
          <a:blipFill dpi="0" rotWithShape="1">
            <a:blip r:embed="rId3" cstate="print">
              <a:lum bright="19000" contrast="17000"/>
            </a:blip>
            <a:srcRect/>
            <a:tile tx="0" ty="0" sx="100000" sy="100000" flip="none" algn="tl"/>
          </a:blipFill>
        </p:spPr>
      </p:pic>
      <p:sp>
        <p:nvSpPr>
          <p:cNvPr id="3" name="Содержимое 2"/>
          <p:cNvSpPr>
            <a:spLocks noGrp="1"/>
          </p:cNvSpPr>
          <p:nvPr>
            <p:ph idx="1"/>
          </p:nvPr>
        </p:nvSpPr>
        <p:spPr>
          <a:xfrm>
            <a:off x="0" y="0"/>
            <a:ext cx="7020272" cy="4869160"/>
          </a:xfrm>
        </p:spPr>
        <p:txBody>
          <a:bodyPr/>
          <a:lstStyle/>
          <a:p>
            <a:pPr algn="just"/>
            <a:r>
              <a:rPr lang="en-US" dirty="0" smtClean="0"/>
              <a:t>I heard about San Francisco previously and I want to recommend to you song about this city. The song written by John Phillips and sung by Scott McKenzie, was produced and released in 1967</a:t>
            </a:r>
            <a:r>
              <a:rPr lang="en-US" dirty="0" smtClean="0"/>
              <a:t>.</a:t>
            </a:r>
          </a:p>
          <a:p>
            <a:pPr algn="just"/>
            <a:r>
              <a:rPr lang="en-US" dirty="0" smtClean="0"/>
              <a:t>The San Francisco is a happening city that never sleep</a:t>
            </a:r>
            <a:r>
              <a:rPr lang="en-US" dirty="0" smtClean="0"/>
              <a:t>.</a:t>
            </a:r>
            <a:r>
              <a:rPr lang="en-US" dirty="0" smtClean="0"/>
              <a:t> People there are </a:t>
            </a:r>
            <a:r>
              <a:rPr lang="en-US" dirty="0" smtClean="0"/>
              <a:t>very gentle and </a:t>
            </a:r>
            <a:r>
              <a:rPr lang="en-US" dirty="0" smtClean="0"/>
              <a:t>enjoy every moment of life.</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7650" name="Picture 2" descr="http://www.wallpapret.com/wp-content/uploads/2013/06/San-Francisco-City.jpg"/>
          <p:cNvPicPr>
            <a:picLocks noChangeAspect="1" noChangeArrowheads="1"/>
          </p:cNvPicPr>
          <p:nvPr/>
        </p:nvPicPr>
        <p:blipFill>
          <a:blip r:embed="rId2" cstate="print"/>
          <a:srcRect/>
          <a:stretch>
            <a:fillRect/>
          </a:stretch>
        </p:blipFill>
        <p:spPr bwMode="auto">
          <a:xfrm>
            <a:off x="-1548680" y="0"/>
            <a:ext cx="109728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reeworldmaps.net/download/maps/united-states/united-states-map.jpg"/>
          <p:cNvPicPr>
            <a:picLocks noChangeAspect="1" noChangeArrowheads="1"/>
          </p:cNvPicPr>
          <p:nvPr/>
        </p:nvPicPr>
        <p:blipFill>
          <a:blip r:embed="rId2" cstate="print"/>
          <a:srcRect/>
          <a:stretch>
            <a:fillRect/>
          </a:stretch>
        </p:blipFill>
        <p:spPr bwMode="auto">
          <a:xfrm>
            <a:off x="0" y="0"/>
            <a:ext cx="10767389"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5536" y="5877272"/>
            <a:ext cx="8280920" cy="720080"/>
          </a:xfrm>
          <a:gradFill>
            <a:gsLst>
              <a:gs pos="0">
                <a:schemeClr val="accent5">
                  <a:shade val="51000"/>
                  <a:satMod val="130000"/>
                  <a:alpha val="24000"/>
                </a:schemeClr>
              </a:gs>
              <a:gs pos="80000">
                <a:schemeClr val="accent5">
                  <a:shade val="93000"/>
                  <a:satMod val="130000"/>
                </a:schemeClr>
              </a:gs>
              <a:gs pos="100000">
                <a:schemeClr val="accent5">
                  <a:shade val="94000"/>
                  <a:satMod val="135000"/>
                </a:schemeClr>
              </a:gs>
            </a:gsLst>
          </a:gradFill>
        </p:spPr>
        <p:style>
          <a:lnRef idx="1">
            <a:schemeClr val="accent5"/>
          </a:lnRef>
          <a:fillRef idx="3">
            <a:schemeClr val="accent5"/>
          </a:fillRef>
          <a:effectRef idx="2">
            <a:schemeClr val="accent5"/>
          </a:effectRef>
          <a:fontRef idx="minor">
            <a:schemeClr val="lt1"/>
          </a:fontRef>
        </p:style>
        <p:txBody>
          <a:bodyPr>
            <a:normAutofit fontScale="77500" lnSpcReduction="20000"/>
          </a:bodyPr>
          <a:lstStyle/>
          <a:p>
            <a:pPr>
              <a:buNone/>
            </a:pPr>
            <a:r>
              <a:rPr lang="en-US" dirty="0" smtClean="0"/>
              <a:t>the leading financial and cultural center of Northern California</a:t>
            </a:r>
            <a:endParaRPr lang="ru-RU" dirty="0"/>
          </a:p>
        </p:txBody>
      </p:sp>
      <p:sp>
        <p:nvSpPr>
          <p:cNvPr id="5" name="Овал 4"/>
          <p:cNvSpPr/>
          <p:nvPr/>
        </p:nvSpPr>
        <p:spPr>
          <a:xfrm>
            <a:off x="179512" y="2924944"/>
            <a:ext cx="1080120" cy="360040"/>
          </a:xfrm>
          <a:prstGeom prst="ellipse">
            <a:avLst/>
          </a:prstGeom>
          <a:solidFill>
            <a:srgbClr val="C00000">
              <a:alpha val="0"/>
            </a:srgbClr>
          </a:solid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Flag and Seal </a:t>
            </a:r>
            <a:endParaRPr lang="ru-RU" dirty="0"/>
          </a:p>
        </p:txBody>
      </p:sp>
      <p:sp>
        <p:nvSpPr>
          <p:cNvPr id="3" name="Содержимое 2"/>
          <p:cNvSpPr>
            <a:spLocks noGrp="1"/>
          </p:cNvSpPr>
          <p:nvPr>
            <p:ph idx="1"/>
          </p:nvPr>
        </p:nvSpPr>
        <p:spPr>
          <a:xfrm>
            <a:off x="323528" y="4653136"/>
            <a:ext cx="8363272" cy="2204864"/>
          </a:xfrm>
        </p:spPr>
        <p:txBody>
          <a:bodyPr>
            <a:normAutofit/>
          </a:bodyPr>
          <a:lstStyle/>
          <a:p>
            <a:pPr>
              <a:buFont typeface="Wingdings" pitchFamily="2" charset="2"/>
              <a:buChar char="v"/>
            </a:pPr>
            <a:r>
              <a:rPr lang="en-US" dirty="0" smtClean="0"/>
              <a:t>Nickname(s): </a:t>
            </a:r>
            <a:r>
              <a:rPr lang="en-US" i="1" dirty="0" smtClean="0"/>
              <a:t>The City by the Bay</a:t>
            </a:r>
            <a:r>
              <a:rPr lang="en-US" dirty="0" smtClean="0"/>
              <a:t>; </a:t>
            </a:r>
            <a:r>
              <a:rPr lang="en-US" i="1" dirty="0" smtClean="0"/>
              <a:t>Fog City</a:t>
            </a:r>
            <a:r>
              <a:rPr lang="en-US" dirty="0" smtClean="0"/>
              <a:t>; </a:t>
            </a:r>
            <a:r>
              <a:rPr lang="en-US" i="1" dirty="0" smtClean="0"/>
              <a:t>San Fran</a:t>
            </a:r>
            <a:r>
              <a:rPr lang="en-US" dirty="0" smtClean="0"/>
              <a:t>; </a:t>
            </a:r>
            <a:r>
              <a:rPr lang="en-US" i="1" dirty="0" smtClean="0"/>
              <a:t>Frisco</a:t>
            </a:r>
            <a:r>
              <a:rPr lang="en-US" dirty="0" smtClean="0"/>
              <a:t>; </a:t>
            </a:r>
            <a:r>
              <a:rPr lang="en-US" i="1" dirty="0" smtClean="0"/>
              <a:t>The City that Knows How</a:t>
            </a:r>
            <a:r>
              <a:rPr lang="en-US" dirty="0" smtClean="0"/>
              <a:t>; </a:t>
            </a:r>
            <a:r>
              <a:rPr lang="en-US" i="1" dirty="0" smtClean="0"/>
              <a:t>Baghdad by the Bay</a:t>
            </a:r>
            <a:r>
              <a:rPr lang="en-US" dirty="0" smtClean="0"/>
              <a:t>; </a:t>
            </a:r>
            <a:r>
              <a:rPr lang="en-US" i="1" dirty="0" smtClean="0"/>
              <a:t>The Paris of the West</a:t>
            </a:r>
          </a:p>
          <a:p>
            <a:pPr>
              <a:buFont typeface="Wingdings" pitchFamily="2" charset="2"/>
              <a:buChar char="v"/>
            </a:pPr>
            <a:r>
              <a:rPr lang="en-US" dirty="0" smtClean="0"/>
              <a:t>Motto: Gold in Peace, Iron in War</a:t>
            </a:r>
            <a:endParaRPr lang="ru-RU" dirty="0"/>
          </a:p>
        </p:txBody>
      </p:sp>
      <p:pic>
        <p:nvPicPr>
          <p:cNvPr id="1026" name="Picture 2" descr="File:Flag of San Francisco.svg"/>
          <p:cNvPicPr>
            <a:picLocks noChangeAspect="1" noChangeArrowheads="1"/>
          </p:cNvPicPr>
          <p:nvPr/>
        </p:nvPicPr>
        <p:blipFill>
          <a:blip r:embed="rId2" cstate="print"/>
          <a:srcRect/>
          <a:stretch>
            <a:fillRect/>
          </a:stretch>
        </p:blipFill>
        <p:spPr bwMode="auto">
          <a:xfrm>
            <a:off x="179512" y="1700808"/>
            <a:ext cx="3545607" cy="2363739"/>
          </a:xfrm>
          <a:prstGeom prst="rect">
            <a:avLst/>
          </a:prstGeom>
          <a:noFill/>
        </p:spPr>
      </p:pic>
      <p:pic>
        <p:nvPicPr>
          <p:cNvPr id="1028" name="Picture 4" descr="File:Sfseal.png"/>
          <p:cNvPicPr>
            <a:picLocks noChangeAspect="1" noChangeArrowheads="1"/>
          </p:cNvPicPr>
          <p:nvPr/>
        </p:nvPicPr>
        <p:blipFill>
          <a:blip r:embed="rId3" cstate="print"/>
          <a:srcRect/>
          <a:stretch>
            <a:fillRect/>
          </a:stretch>
        </p:blipFill>
        <p:spPr bwMode="auto">
          <a:xfrm>
            <a:off x="5364088" y="1556792"/>
            <a:ext cx="2806055" cy="27804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fltVal val="0"/>
                                          </p:val>
                                        </p:tav>
                                        <p:tav tm="100000">
                                          <p:val>
                                            <p:strVal val="#ppt_w"/>
                                          </p:val>
                                        </p:tav>
                                      </p:tavLst>
                                    </p:anim>
                                    <p:anim calcmode="lin" valueType="num">
                                      <p:cBhvr>
                                        <p:cTn id="18" dur="500" fill="hold"/>
                                        <p:tgtEl>
                                          <p:spTgt spid="1028"/>
                                        </p:tgtEl>
                                        <p:attrNameLst>
                                          <p:attrName>ppt_h</p:attrName>
                                        </p:attrNameLst>
                                      </p:cBhvr>
                                      <p:tavLst>
                                        <p:tav tm="0">
                                          <p:val>
                                            <p:fltVal val="0"/>
                                          </p:val>
                                        </p:tav>
                                        <p:tav tm="100000">
                                          <p:val>
                                            <p:strVal val="#ppt_h"/>
                                          </p:val>
                                        </p:tav>
                                      </p:tavLst>
                                    </p:anim>
                                    <p:animEffect transition="in" filter="fad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kilmerhouse.com/wp-content/uploads/2008/08/city-hall.gif"/>
          <p:cNvPicPr>
            <a:picLocks noChangeAspect="1" noChangeArrowheads="1"/>
          </p:cNvPicPr>
          <p:nvPr/>
        </p:nvPicPr>
        <p:blipFill>
          <a:blip r:embed="rId2" cstate="print"/>
          <a:srcRect/>
          <a:stretch>
            <a:fillRect/>
          </a:stretch>
        </p:blipFill>
        <p:spPr bwMode="auto">
          <a:xfrm>
            <a:off x="0" y="3048000"/>
            <a:ext cx="4762500" cy="3810000"/>
          </a:xfrm>
          <a:prstGeom prst="rect">
            <a:avLst/>
          </a:prstGeom>
          <a:noFill/>
        </p:spPr>
      </p:pic>
      <p:sp>
        <p:nvSpPr>
          <p:cNvPr id="2" name="Заголовок 1"/>
          <p:cNvSpPr>
            <a:spLocks noGrp="1"/>
          </p:cNvSpPr>
          <p:nvPr>
            <p:ph type="title"/>
          </p:nvPr>
        </p:nvSpPr>
        <p:spPr>
          <a:xfrm>
            <a:off x="3059832" y="274638"/>
            <a:ext cx="5626968" cy="562074"/>
          </a:xfrm>
        </p:spPr>
        <p:txBody>
          <a:bodyPr>
            <a:normAutofit fontScale="90000"/>
          </a:bodyPr>
          <a:lstStyle/>
          <a:p>
            <a:r>
              <a:rPr lang="en-US" dirty="0" smtClean="0"/>
              <a:t>San Francisco</a:t>
            </a:r>
            <a:endParaRPr lang="ru-RU" dirty="0"/>
          </a:p>
        </p:txBody>
      </p:sp>
      <p:sp>
        <p:nvSpPr>
          <p:cNvPr id="3" name="Содержимое 2"/>
          <p:cNvSpPr>
            <a:spLocks noGrp="1"/>
          </p:cNvSpPr>
          <p:nvPr>
            <p:ph idx="1"/>
          </p:nvPr>
        </p:nvSpPr>
        <p:spPr>
          <a:xfrm>
            <a:off x="4427984" y="836712"/>
            <a:ext cx="4716016" cy="6021288"/>
          </a:xfrm>
        </p:spPr>
        <p:txBody>
          <a:bodyPr>
            <a:noAutofit/>
          </a:bodyPr>
          <a:lstStyle/>
          <a:p>
            <a:pPr>
              <a:buFont typeface="Wingdings" pitchFamily="2" charset="2"/>
              <a:buChar char="ü"/>
            </a:pPr>
            <a:r>
              <a:rPr lang="en-US" sz="2100" dirty="0" smtClean="0"/>
              <a:t>the only consolidated city-county in California</a:t>
            </a:r>
          </a:p>
          <a:p>
            <a:pPr>
              <a:buFont typeface="Wingdings" pitchFamily="2" charset="2"/>
              <a:buChar char="ü"/>
            </a:pPr>
            <a:r>
              <a:rPr lang="en-US" sz="2100" dirty="0" smtClean="0"/>
              <a:t>area is about 46.9 square miles (121 km2) </a:t>
            </a:r>
          </a:p>
          <a:p>
            <a:pPr>
              <a:buFont typeface="Wingdings" pitchFamily="2" charset="2"/>
              <a:buChar char="ü"/>
            </a:pPr>
            <a:r>
              <a:rPr lang="en-US" sz="2100" dirty="0" smtClean="0"/>
              <a:t>population: 8.4 million</a:t>
            </a:r>
          </a:p>
          <a:p>
            <a:pPr>
              <a:buFont typeface="Wingdings" pitchFamily="2" charset="2"/>
              <a:buChar char="ü"/>
            </a:pPr>
            <a:r>
              <a:rPr lang="en-US" sz="2100" dirty="0" smtClean="0"/>
              <a:t>was founded on June 29, 1776.</a:t>
            </a:r>
          </a:p>
          <a:p>
            <a:pPr algn="just">
              <a:buFont typeface="Wingdings" pitchFamily="2" charset="2"/>
              <a:buChar char="ü"/>
            </a:pPr>
            <a:r>
              <a:rPr lang="en-US" sz="2100" dirty="0" smtClean="0"/>
              <a:t>The California Gold Rush of 1849 brought rapid growth, making it the largest city on the West Coast at the time. Due to the growth of its population, San Francisco became a consolidated city-county in 1856.After three-quarters of the city was destroyed by the 1906 earthquake and fire, San Francisco was quickly rebuilt, hosting the Panama-Pacific International Exposition nine years later.</a:t>
            </a:r>
            <a:endParaRPr lang="en-US" sz="2100" dirty="0" smtClean="0"/>
          </a:p>
        </p:txBody>
      </p:sp>
      <p:pic>
        <p:nvPicPr>
          <p:cNvPr id="16386" name="Picture 2" descr="C:\Users\Анатолий\Desktop\zaq.png"/>
          <p:cNvPicPr>
            <a:picLocks noChangeAspect="1" noChangeArrowheads="1"/>
          </p:cNvPicPr>
          <p:nvPr/>
        </p:nvPicPr>
        <p:blipFill>
          <a:blip r:embed="rId3" cstate="print"/>
          <a:srcRect/>
          <a:stretch>
            <a:fillRect/>
          </a:stretch>
        </p:blipFill>
        <p:spPr bwMode="auto">
          <a:xfrm>
            <a:off x="0" y="3212976"/>
            <a:ext cx="2267744" cy="1061260"/>
          </a:xfrm>
          <a:prstGeom prst="rect">
            <a:avLst/>
          </a:prstGeom>
          <a:noFill/>
        </p:spPr>
      </p:pic>
      <p:pic>
        <p:nvPicPr>
          <p:cNvPr id="6148" name="Picture 4" descr="http://www.drchuckdegroat.com/wp-content/uploads/2009/02/IMG_1968.jpg"/>
          <p:cNvPicPr>
            <a:picLocks noChangeAspect="1" noChangeArrowheads="1"/>
          </p:cNvPicPr>
          <p:nvPr/>
        </p:nvPicPr>
        <p:blipFill>
          <a:blip r:embed="rId4" cstate="print"/>
          <a:srcRect/>
          <a:stretch>
            <a:fillRect/>
          </a:stretch>
        </p:blipFill>
        <p:spPr bwMode="auto">
          <a:xfrm>
            <a:off x="0" y="0"/>
            <a:ext cx="4139953" cy="3092188"/>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citypictures1.com/upload/files/actual/SanFranciscoView2.JPG"/>
          <p:cNvPicPr>
            <a:picLocks noChangeAspect="1" noChangeArrowheads="1"/>
          </p:cNvPicPr>
          <p:nvPr/>
        </p:nvPicPr>
        <p:blipFill>
          <a:blip r:embed="rId2" cstate="print"/>
          <a:srcRect/>
          <a:stretch>
            <a:fillRect/>
          </a:stretch>
        </p:blipFill>
        <p:spPr bwMode="auto">
          <a:xfrm>
            <a:off x="0" y="0"/>
            <a:ext cx="9145016" cy="6858762"/>
          </a:xfrm>
          <a:prstGeom prst="rect">
            <a:avLst/>
          </a:prstGeom>
          <a:noFill/>
        </p:spPr>
      </p:pic>
      <p:sp>
        <p:nvSpPr>
          <p:cNvPr id="3" name="Содержимое 2"/>
          <p:cNvSpPr>
            <a:spLocks noGrp="1"/>
          </p:cNvSpPr>
          <p:nvPr>
            <p:ph idx="1"/>
          </p:nvPr>
        </p:nvSpPr>
        <p:spPr>
          <a:xfrm>
            <a:off x="467544" y="260648"/>
            <a:ext cx="8229600" cy="4525963"/>
          </a:xfrm>
        </p:spPr>
        <p:txBody>
          <a:bodyPr/>
          <a:lstStyle/>
          <a:p>
            <a:pPr algn="just"/>
            <a:r>
              <a:rPr lang="en-US" dirty="0" smtClean="0">
                <a:solidFill>
                  <a:schemeClr val="bg1"/>
                </a:solidFill>
                <a:effectLst>
                  <a:outerShdw blurRad="38100" dist="38100" dir="2700000" algn="tl">
                    <a:srgbClr val="000000">
                      <a:alpha val="43137"/>
                    </a:srgbClr>
                  </a:outerShdw>
                </a:effectLst>
              </a:rPr>
              <a:t>Today the city is renowned for its cool summers, fog, steep rolling hills, eclectic mix of architecture, and landmarks including the Golden Gate Bridge, cable cars, the former prison on Alcatraz Island, and its Chinatown district. </a:t>
            </a:r>
            <a:endParaRPr lang="ru-RU" dirty="0" smtClean="0">
              <a:solidFill>
                <a:schemeClr val="bg1"/>
              </a:solidFill>
              <a:effectLst>
                <a:outerShdw blurRad="38100" dist="38100" dir="2700000" algn="tl">
                  <a:srgbClr val="000000">
                    <a:alpha val="43137"/>
                  </a:srgbClr>
                </a:outerShdw>
              </a:effectLst>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plus(in)">
                                      <p:cBhvr>
                                        <p:cTn id="7" dur="1000"/>
                                        <p:tgtEl>
                                          <p:spTgt spid="174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Alcatraz Island</a:t>
            </a:r>
            <a:endParaRPr lang="ru-RU" dirty="0"/>
          </a:p>
        </p:txBody>
      </p:sp>
      <p:sp>
        <p:nvSpPr>
          <p:cNvPr id="3" name="Содержимое 2"/>
          <p:cNvSpPr>
            <a:spLocks noGrp="1"/>
          </p:cNvSpPr>
          <p:nvPr>
            <p:ph idx="1"/>
          </p:nvPr>
        </p:nvSpPr>
        <p:spPr/>
        <p:txBody>
          <a:bodyPr/>
          <a:lstStyle/>
          <a:p>
            <a:endParaRPr lang="ru-RU" dirty="0"/>
          </a:p>
        </p:txBody>
      </p:sp>
      <p:pic>
        <p:nvPicPr>
          <p:cNvPr id="18434" name="Picture 2" descr="http://upload.wikimedia.org/wikipedia/commons/0/0a/Alcatraz_Island_photo_D_Ramey_Logan.jpg"/>
          <p:cNvPicPr>
            <a:picLocks noChangeAspect="1" noChangeArrowheads="1"/>
          </p:cNvPicPr>
          <p:nvPr/>
        </p:nvPicPr>
        <p:blipFill>
          <a:blip r:embed="rId2" cstate="print"/>
          <a:srcRect/>
          <a:stretch>
            <a:fillRect/>
          </a:stretch>
        </p:blipFill>
        <p:spPr bwMode="auto">
          <a:xfrm>
            <a:off x="0" y="2179899"/>
            <a:ext cx="9144000" cy="4678102"/>
          </a:xfrm>
          <a:prstGeom prst="rect">
            <a:avLst/>
          </a:prstGeom>
          <a:noFill/>
        </p:spPr>
      </p:pic>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bwalles.com/wp-content/uploads/2013/08/San-Francisco-City-Hall-HQ-Wallpaper.jpg"/>
          <p:cNvPicPr>
            <a:picLocks noChangeAspect="1" noChangeArrowheads="1"/>
          </p:cNvPicPr>
          <p:nvPr/>
        </p:nvPicPr>
        <p:blipFill>
          <a:blip r:embed="rId2" cstate="print"/>
          <a:srcRect/>
          <a:stretch>
            <a:fillRect/>
          </a:stretch>
        </p:blipFill>
        <p:spPr bwMode="auto">
          <a:xfrm>
            <a:off x="0" y="0"/>
            <a:ext cx="9144000" cy="7292341"/>
          </a:xfrm>
          <a:prstGeom prst="rect">
            <a:avLst/>
          </a:prstGeom>
          <a:noFill/>
        </p:spPr>
      </p:pic>
      <p:sp>
        <p:nvSpPr>
          <p:cNvPr id="2" name="Заголовок 1"/>
          <p:cNvSpPr>
            <a:spLocks noGrp="1"/>
          </p:cNvSpPr>
          <p:nvPr>
            <p:ph type="title"/>
          </p:nvPr>
        </p:nvSpPr>
        <p:spPr>
          <a:xfrm>
            <a:off x="395536" y="0"/>
            <a:ext cx="8229600" cy="1143000"/>
          </a:xfrm>
        </p:spPr>
        <p:txBody>
          <a:bodyPr>
            <a:normAutofit fontScale="90000"/>
          </a:bodyPr>
          <a:lstStyle/>
          <a:p>
            <a:r>
              <a:rPr lang="en-US" u="sng" dirty="0" smtClean="0">
                <a:solidFill>
                  <a:schemeClr val="bg1"/>
                </a:solidFill>
              </a:rPr>
              <a:t>San Francisco City Hall HQ </a:t>
            </a:r>
            <a:r>
              <a:rPr lang="en-US" u="sng" dirty="0" smtClean="0">
                <a:solidFill>
                  <a:schemeClr val="bg1"/>
                </a:solidFill>
              </a:rPr>
              <a:t>Wallpaper</a:t>
            </a:r>
            <a:endParaRPr lang="ru-RU" dirty="0">
              <a:solidFill>
                <a:schemeClr val="bg1"/>
              </a:solidFill>
            </a:endParaRPr>
          </a:p>
        </p:txBody>
      </p:sp>
      <p:sp>
        <p:nvSpPr>
          <p:cNvPr id="3" name="Содержимое 2"/>
          <p:cNvSpPr>
            <a:spLocks noGrp="1"/>
          </p:cNvSpPr>
          <p:nvPr>
            <p:ph idx="1"/>
          </p:nvPr>
        </p:nvSpPr>
        <p:spPr/>
        <p:txBody>
          <a:bodyPr/>
          <a:lstStyle/>
          <a:p>
            <a:endParaRPr lang="ru-RU" dirty="0"/>
          </a:p>
        </p:txBody>
      </p:sp>
    </p:spTree>
  </p:cSld>
  <p:clrMapOvr>
    <a:masterClrMapping/>
  </p:clrMapOvr>
  <p:transition spd="slow">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le:1 chinatown san francisco arch gateway.JPG"/>
          <p:cNvPicPr>
            <a:picLocks noChangeAspect="1" noChangeArrowheads="1"/>
          </p:cNvPicPr>
          <p:nvPr/>
        </p:nvPicPr>
        <p:blipFill>
          <a:blip r:embed="rId2" cstate="print">
            <a:lum bright="20000" contrast="-20000"/>
          </a:blip>
          <a:srcRect/>
          <a:stretch>
            <a:fillRect/>
          </a:stretch>
        </p:blipFill>
        <p:spPr bwMode="auto">
          <a:xfrm>
            <a:off x="-396552" y="0"/>
            <a:ext cx="10332203" cy="6858000"/>
          </a:xfrm>
          <a:prstGeom prst="rect">
            <a:avLst/>
          </a:prstGeom>
          <a:noFill/>
        </p:spPr>
      </p:pic>
      <p:sp>
        <p:nvSpPr>
          <p:cNvPr id="5" name="Скругленный прямоугольник 4"/>
          <p:cNvSpPr/>
          <p:nvPr/>
        </p:nvSpPr>
        <p:spPr>
          <a:xfrm>
            <a:off x="4067944" y="260648"/>
            <a:ext cx="4860032" cy="864096"/>
          </a:xfrm>
          <a:prstGeom prst="roundRect">
            <a:avLst/>
          </a:prstGeom>
          <a:solidFill>
            <a:schemeClr val="accent4">
              <a:lumMod val="5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8100">
                <a:solidFill>
                  <a:schemeClr val="tx1"/>
                </a:solidFill>
              </a:ln>
              <a:solidFill>
                <a:schemeClr val="accent4">
                  <a:lumMod val="75000"/>
                </a:schemeClr>
              </a:solidFill>
              <a:effectLst>
                <a:outerShdw blurRad="50800" dist="50800" dir="5400000" sx="1000" sy="1000" algn="ctr" rotWithShape="0">
                  <a:srgbClr val="000000"/>
                </a:outerShdw>
              </a:effectLst>
            </a:endParaRPr>
          </a:p>
        </p:txBody>
      </p:sp>
      <p:sp>
        <p:nvSpPr>
          <p:cNvPr id="2" name="Заголовок 1"/>
          <p:cNvSpPr>
            <a:spLocks noGrp="1"/>
          </p:cNvSpPr>
          <p:nvPr>
            <p:ph type="title"/>
          </p:nvPr>
        </p:nvSpPr>
        <p:spPr>
          <a:xfrm>
            <a:off x="3203848" y="188640"/>
            <a:ext cx="6707088" cy="1156990"/>
          </a:xfrm>
        </p:spPr>
        <p:txBody>
          <a:bodyPr>
            <a:normAutofit/>
          </a:bodyPr>
          <a:lstStyle/>
          <a:p>
            <a:r>
              <a:rPr lang="en-US" sz="6000" dirty="0" smtClean="0">
                <a:ln w="28575">
                  <a:solidFill>
                    <a:schemeClr val="tx1"/>
                  </a:solidFill>
                </a:ln>
                <a:solidFill>
                  <a:schemeClr val="bg1"/>
                </a:solidFill>
                <a:effectLst>
                  <a:outerShdw blurRad="38100" dist="38100" dir="2700000" algn="tl">
                    <a:srgbClr val="000000">
                      <a:alpha val="43137"/>
                    </a:srgbClr>
                  </a:outerShdw>
                </a:effectLst>
              </a:rPr>
              <a:t>Chinatown</a:t>
            </a:r>
            <a:endParaRPr lang="ru-RU" sz="6000" dirty="0">
              <a:ln w="28575">
                <a:solidFill>
                  <a:schemeClr val="tx1"/>
                </a:solidFill>
              </a:ln>
              <a:solidFill>
                <a:schemeClr val="bg1"/>
              </a:solidFill>
            </a:endParaRPr>
          </a:p>
        </p:txBody>
      </p:sp>
      <p:sp>
        <p:nvSpPr>
          <p:cNvPr id="3" name="Содержимое 2"/>
          <p:cNvSpPr>
            <a:spLocks noGrp="1"/>
          </p:cNvSpPr>
          <p:nvPr>
            <p:ph idx="1"/>
          </p:nvPr>
        </p:nvSpPr>
        <p:spPr>
          <a:xfrm>
            <a:off x="179512" y="6237312"/>
            <a:ext cx="8568952" cy="864096"/>
          </a:xfrm>
        </p:spPr>
        <p:txBody>
          <a:bodyPr>
            <a:normAutofit/>
          </a:bodyPr>
          <a:lstStyle/>
          <a:p>
            <a:r>
              <a:rPr lang="en-US" dirty="0" smtClean="0">
                <a:solidFill>
                  <a:schemeClr val="accent5">
                    <a:lumMod val="75000"/>
                  </a:schemeClr>
                </a:solidFill>
                <a:effectLst>
                  <a:outerShdw blurRad="38100" dist="38100" dir="2700000" algn="tl">
                    <a:srgbClr val="000000">
                      <a:alpha val="43137"/>
                    </a:srgbClr>
                  </a:outerShdw>
                </a:effectLst>
              </a:rPr>
              <a:t>The largest Chinese neighborhood outside Asia </a:t>
            </a:r>
            <a:endParaRPr lang="ru-RU" dirty="0">
              <a:solidFill>
                <a:schemeClr val="accent5">
                  <a:lumMod val="75000"/>
                </a:schemeClr>
              </a:solidFill>
              <a:effectLst>
                <a:outerShdw blurRad="38100" dist="38100" dir="2700000" algn="tl">
                  <a:srgbClr val="000000">
                    <a:alpha val="43137"/>
                  </a:srgbClr>
                </a:outerShdw>
              </a:effectLst>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259</Words>
  <Application>Microsoft Office PowerPoint</Application>
  <PresentationFormat>Экран (4:3)</PresentationFormat>
  <Paragraphs>23</Paragraphs>
  <Slides>20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San Francisco</vt:lpstr>
      <vt:lpstr>Слайд 2</vt:lpstr>
      <vt:lpstr>Слайд 3</vt:lpstr>
      <vt:lpstr>Flag and Seal </vt:lpstr>
      <vt:lpstr>San Francisco</vt:lpstr>
      <vt:lpstr>Слайд 6</vt:lpstr>
      <vt:lpstr>Alcatraz Island</vt:lpstr>
      <vt:lpstr>San Francisco City Hall HQ Wallpaper</vt:lpstr>
      <vt:lpstr>Chinatown</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Francisco</dc:title>
  <dc:creator>Таня</dc:creator>
  <cp:lastModifiedBy>Анатолий</cp:lastModifiedBy>
  <cp:revision>23</cp:revision>
  <dcterms:created xsi:type="dcterms:W3CDTF">2013-12-06T18:03:39Z</dcterms:created>
  <dcterms:modified xsi:type="dcterms:W3CDTF">2013-12-07T11:43:51Z</dcterms:modified>
</cp:coreProperties>
</file>