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79" r:id="rId8"/>
    <p:sldId id="281" r:id="rId9"/>
    <p:sldId id="280" r:id="rId10"/>
    <p:sldId id="285" r:id="rId11"/>
    <p:sldId id="287" r:id="rId12"/>
    <p:sldId id="282" r:id="rId13"/>
    <p:sldId id="283" r:id="rId14"/>
    <p:sldId id="284" r:id="rId15"/>
    <p:sldId id="286" r:id="rId16"/>
    <p:sldId id="288" r:id="rId17"/>
    <p:sldId id="278" r:id="rId18"/>
    <p:sldId id="259" r:id="rId19"/>
    <p:sldId id="264" r:id="rId20"/>
    <p:sldId id="260" r:id="rId21"/>
    <p:sldId id="261" r:id="rId22"/>
    <p:sldId id="262" r:id="rId23"/>
    <p:sldId id="263" r:id="rId24"/>
    <p:sldId id="265" r:id="rId25"/>
    <p:sldId id="272" r:id="rId26"/>
    <p:sldId id="274" r:id="rId27"/>
    <p:sldId id="273" r:id="rId28"/>
    <p:sldId id="266" r:id="rId29"/>
    <p:sldId id="267" r:id="rId30"/>
    <p:sldId id="268" r:id="rId31"/>
    <p:sldId id="269" r:id="rId32"/>
    <p:sldId id="270" r:id="rId33"/>
    <p:sldId id="291" r:id="rId34"/>
    <p:sldId id="292" r:id="rId35"/>
    <p:sldId id="290" r:id="rId36"/>
    <p:sldId id="289" r:id="rId37"/>
    <p:sldId id="271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CC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7" autoAdjust="0"/>
    <p:restoredTop sz="94660"/>
  </p:normalViewPr>
  <p:slideViewPr>
    <p:cSldViewPr>
      <p:cViewPr varScale="1">
        <p:scale>
          <a:sx n="66" d="100"/>
          <a:sy n="66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25E7-7168-49C1-92F1-0ACBE279E71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B5FE8AE8-C993-42A1-AAB6-AE07380AB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88698-D597-433A-B6AF-F46B126BC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BFAF-04B0-40A1-8080-DF3F9C500252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47001-B531-473C-801C-E37E3DF0F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B54-0A38-4368-BF2D-25CC3F59869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DF8D8-2796-429C-9F85-D294C1582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1F91-8BD4-4749-A52A-10C54B475CCB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4E6A-7F6C-4727-A1AC-4C284E79A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6644-0DF5-4904-94F3-E39B7E6CC479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CDA0-3296-4891-AA8A-4CAA98A04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12D93-2995-4DEE-B768-F324E8872896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59C5-A38C-4256-B2D2-A32D51B41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1FF0-5E55-4777-808E-950154847F2D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8DFD-BC9C-479A-8E64-8B111E05E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A3FE3-E972-440C-B7B3-50CB5606C8A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2177-B638-49A6-85DD-607164CB6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BB22-EB09-4D44-AE00-4113C1D395D7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D9F3-2BA3-458F-9224-0E0925B87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7392-050F-497A-93C9-0BCA36610648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CB9-916C-4455-9B3E-454B26340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1829-7EC2-43F7-A01B-4C36FFC96A14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1DCAD6-F22A-44F3-BCAB-AF05D3937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705CCA0-B3AA-4B82-8D94-E74C8FC6ECFF}" type="datetimeFigureOut">
              <a:rPr lang="ru-RU"/>
              <a:pPr>
                <a:defRPr/>
              </a:pPr>
              <a:t>14.12.2014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rtl="0" fontAlgn="base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G:\Для презентации\LEnLWYni4U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8675" y="0"/>
            <a:ext cx="10729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913583"/>
            <a:ext cx="4868016" cy="196368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/>
              <a:t>Японія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025" y="201613"/>
            <a:ext cx="6189663" cy="94932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yapontsy-spyat-na-ulitse-990x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0"/>
            <a:ext cx="10186988" cy="6858000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xfrm>
            <a:off x="827088" y="5157788"/>
            <a:ext cx="7239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40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Японський трудоголізм</a:t>
            </a:r>
            <a:endParaRPr lang="ru-RU" sz="440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6085" name="Picture 5" descr="F2014022016480822497251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</p:spPr>
      </p:pic>
      <p:pic>
        <p:nvPicPr>
          <p:cNvPr id="46086" name="Picture 6" descr="yapontsy-spyat-na-ulitse-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10298113" cy="68707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32656"/>
            <a:ext cx="367240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Експорт</a:t>
            </a:r>
            <a:endParaRPr lang="ru-RU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71438" y="0"/>
            <a:ext cx="4930776" cy="3698875"/>
          </a:xfrm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1773238"/>
            <a:ext cx="50419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3644900"/>
            <a:ext cx="4284663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44863"/>
            <a:ext cx="5508625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469" y="1052736"/>
            <a:ext cx="2917676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Імпорт</a:t>
            </a:r>
            <a:endParaRPr lang="ru-RU" dirty="0"/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344488" y="-312738"/>
            <a:ext cx="5853113" cy="3657601"/>
          </a:xfrm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243263"/>
            <a:ext cx="4860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4" descr="52796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048375" cy="6858000"/>
          </a:xfrm>
          <a:prstGeom prst="rect">
            <a:avLst/>
          </a:prstGeom>
          <a:noFill/>
        </p:spPr>
      </p:pic>
      <p:pic>
        <p:nvPicPr>
          <p:cNvPr id="43013" name="Picture 5" descr="45507000_Bezuymyannuy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8"/>
            <a:ext cx="8027987" cy="671671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4" descr="загружен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188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 descr="6332741bb32a44acf79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82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0" dirty="0" err="1">
                <a:effectLst/>
              </a:rPr>
              <a:t>Адміністративний</a:t>
            </a:r>
            <a:r>
              <a:rPr lang="ru-RU" sz="6000" b="0" dirty="0">
                <a:effectLst/>
              </a:rPr>
              <a:t> </a:t>
            </a:r>
            <a:r>
              <a:rPr lang="ru-RU" sz="6000" b="0" dirty="0" err="1" smtClean="0">
                <a:effectLst/>
              </a:rPr>
              <a:t>поділ</a:t>
            </a:r>
            <a:endParaRPr lang="ru-RU" dirty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0950" y="-242888"/>
            <a:ext cx="7091363" cy="7343776"/>
          </a:xfrm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395288" y="2060575"/>
            <a:ext cx="38893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Японія складається з 47 префектур. </a:t>
            </a:r>
          </a:p>
          <a:p>
            <a:r>
              <a:rPr lang="ru-RU" sz="2400" i="1">
                <a:latin typeface="Calibri" pitchFamily="34" charset="0"/>
              </a:rPr>
              <a:t>Префектура</a:t>
            </a:r>
            <a:r>
              <a:rPr lang="ru-RU" sz="2400">
                <a:latin typeface="Calibri" pitchFamily="34" charset="0"/>
              </a:rPr>
              <a:t> є найбільшою адміністративною одиницею країни.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852488" y="0"/>
            <a:ext cx="102489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u="sng" dirty="0" smtClean="0">
                <a:cs typeface="Aharoni" pitchFamily="2" charset="-79"/>
              </a:rPr>
              <a:t>Міста Японії</a:t>
            </a:r>
            <a:endParaRPr lang="ru-RU" i="1" u="sng" dirty="0">
              <a:cs typeface="Aharoni" pitchFamily="2" charset="-79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effectLst/>
              </a:rPr>
              <a:t>Префектура </a:t>
            </a:r>
            <a:r>
              <a:rPr lang="ru-RU" dirty="0" err="1">
                <a:effectLst/>
              </a:rPr>
              <a:t>Токіо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333375"/>
            <a:ext cx="6632575" cy="44196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052513"/>
            <a:ext cx="5764213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Візитна картка: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6985000" cy="48561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/>
              <a:t>Столиця – </a:t>
            </a:r>
            <a:r>
              <a:rPr lang="ru-RU" smtClean="0"/>
              <a:t>Токио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Державний устрій - </a:t>
            </a:r>
            <a:r>
              <a:rPr lang="ru-RU" smtClean="0"/>
              <a:t>Конституційна монархія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Площа - </a:t>
            </a:r>
            <a:r>
              <a:rPr lang="ru-RU" smtClean="0"/>
              <a:t>377 944 км²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Населення - </a:t>
            </a:r>
            <a:r>
              <a:rPr lang="ru-RU" smtClean="0"/>
              <a:t>128 056 026 чол.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Густота</a:t>
            </a:r>
            <a:r>
              <a:rPr lang="ru-RU" smtClean="0"/>
              <a:t> - 339 осіб/км²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ВВП - </a:t>
            </a:r>
            <a:r>
              <a:rPr lang="ru-RU" smtClean="0"/>
              <a:t>$38.341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Валюта - </a:t>
            </a:r>
            <a:r>
              <a:rPr lang="ru-RU" smtClean="0"/>
              <a:t>Єна (¥)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Офіційні мови – </a:t>
            </a:r>
            <a:r>
              <a:rPr lang="ru-RU" smtClean="0"/>
              <a:t>Японська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Імператор - </a:t>
            </a:r>
            <a:r>
              <a:rPr lang="ru-RU" smtClean="0"/>
              <a:t>Імператор Акіхіто</a:t>
            </a:r>
            <a:endParaRPr lang="ru-RU" b="1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26988"/>
            <a:ext cx="97917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57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/>
              <a:t>Токио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0" y="836613"/>
            <a:ext cx="6696075" cy="14224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населення</a:t>
            </a:r>
            <a:r>
              <a:rPr lang="ru-RU" dirty="0">
                <a:solidFill>
                  <a:schemeClr val="bg1"/>
                </a:solidFill>
              </a:rPr>
              <a:t> — 13 370 198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uk-UA" dirty="0">
                <a:solidFill>
                  <a:schemeClr val="bg1"/>
                </a:solidFill>
              </a:rPr>
              <a:t>п</a:t>
            </a:r>
            <a:r>
              <a:rPr lang="uk-UA" dirty="0" smtClean="0">
                <a:solidFill>
                  <a:schemeClr val="bg1"/>
                </a:solidFill>
              </a:rPr>
              <a:t>лоща - </a:t>
            </a:r>
            <a:r>
              <a:rPr lang="ru-RU" dirty="0">
                <a:solidFill>
                  <a:schemeClr val="bg1"/>
                </a:solidFill>
              </a:rPr>
              <a:t>2187,66 </a:t>
            </a:r>
            <a:r>
              <a:rPr lang="ru-RU" dirty="0" smtClean="0">
                <a:solidFill>
                  <a:schemeClr val="bg1"/>
                </a:solidFill>
              </a:rPr>
              <a:t>км²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uk-UA" dirty="0" smtClean="0">
                <a:solidFill>
                  <a:schemeClr val="bg1"/>
                </a:solidFill>
              </a:rPr>
              <a:t>Густота - </a:t>
            </a:r>
            <a:r>
              <a:rPr lang="ru-RU" dirty="0" smtClean="0">
                <a:solidFill>
                  <a:schemeClr val="bg1"/>
                </a:solidFill>
              </a:rPr>
              <a:t>6030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/км²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445224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Замок </a:t>
            </a:r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Едо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Alice City</a:t>
            </a:r>
            <a:endParaRPr lang="ru-RU" dirty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0"/>
            <a:ext cx="7848600" cy="53101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268413"/>
            <a:ext cx="715645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3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25413"/>
            <a:ext cx="4537075" cy="63436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813" y="15875"/>
            <a:ext cx="9224962" cy="6842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000" i="1" dirty="0" smtClean="0"/>
              <a:t>Перехід </a:t>
            </a:r>
            <a:r>
              <a:rPr lang="uk-UA" sz="6000" i="1" dirty="0" err="1" smtClean="0"/>
              <a:t>Сибуя</a:t>
            </a:r>
            <a:endParaRPr lang="ru-RU" sz="6000" i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8" y="0"/>
            <a:ext cx="9339263" cy="70040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20" y="5157192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6000" i="1" dirty="0" err="1" smtClean="0"/>
              <a:t>Акихабара</a:t>
            </a:r>
            <a:endParaRPr lang="ru-RU" sz="6000" i="1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6988"/>
            <a:ext cx="3775075" cy="5232401"/>
          </a:xfrm>
        </p:spPr>
      </p:pic>
      <p:pic>
        <p:nvPicPr>
          <p:cNvPr id="3379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5075" y="-242888"/>
            <a:ext cx="59102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5" y="3573463"/>
            <a:ext cx="569595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0" y="5301208"/>
            <a:ext cx="4222166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uk-UA" dirty="0" err="1" smtClean="0"/>
              <a:t>Косплей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76250"/>
            <a:ext cx="67691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638" y="0"/>
            <a:ext cx="4248150" cy="6364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G:\Для презентации\Токио\qARjEvEh2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-26988"/>
            <a:ext cx="107299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497" y="1886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effectLst/>
              </a:rPr>
              <a:t>Цікаві факти</a:t>
            </a:r>
            <a:r>
              <a:rPr lang="uk-UA" dirty="0" smtClean="0">
                <a:effectLst/>
              </a:rPr>
              <a:t>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950" y="2276475"/>
            <a:ext cx="6083300" cy="417671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-Агломерація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 Токіо 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налічує 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37,1 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млн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 осіб - це більше, ніж населення всієї Азіатської частини Росії (близько 31 млн</a:t>
            </a: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.)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Якби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 Токіо був окремою державою, то він би перебував в списку країн за ВВП на 15-му місці, обігнавши такі країни як Австралія, Туреччина, Індонезія та багато інших.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-На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 честь Токіо названо астероїд (498) Токіо, відкритий в 1900 році в цьому місті.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uk-UA" dirty="0" err="1">
                <a:solidFill>
                  <a:schemeClr val="bg2">
                    <a:lumMod val="10000"/>
                  </a:schemeClr>
                </a:solidFill>
              </a:rPr>
              <a:t>-Площа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</a:rPr>
              <a:t> Токіо складає приблизно 0,6% від площі Японії, а ВВП (за ПКС) становить 33,6</a:t>
            </a:r>
            <a:r>
              <a:rPr lang="uk-UA" dirty="0">
                <a:solidFill>
                  <a:schemeClr val="bg1"/>
                </a:solidFill>
              </a:rPr>
              <a:t>% від ВВП Японії.</a:t>
            </a:r>
            <a:endParaRPr lang="ru-RU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»"/>
              <a:defRPr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75" y="0"/>
            <a:ext cx="10287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i="1" dirty="0" smtClean="0"/>
              <a:t>Окінава</a:t>
            </a:r>
            <a:endParaRPr lang="ru-RU" i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3273425"/>
            <a:ext cx="3582988" cy="3582988"/>
          </a:xfrm>
        </p:spPr>
      </p:pic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496888" y="188913"/>
            <a:ext cx="8532812" cy="2970212"/>
            <a:chOff x="496779" y="188640"/>
            <a:chExt cx="8533066" cy="2969692"/>
          </a:xfrm>
        </p:grpSpPr>
        <p:pic>
          <p:nvPicPr>
            <p:cNvPr id="15365" name="Рисунок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8784" y="188640"/>
              <a:ext cx="4451061" cy="2969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96779" y="825001"/>
              <a:ext cx="4124847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Прапор </a:t>
              </a:r>
              <a:r>
                <a:rPr lang="ru-RU" sz="4800" b="1" i="1" dirty="0" err="1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Японії</a:t>
              </a:r>
              <a:r>
                <a:rPr lang="ru-RU" sz="48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 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252536" y="3158332"/>
            <a:ext cx="518457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Емблема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Імператора</a:t>
            </a:r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Японії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52636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dirty="0" err="1" smtClean="0">
                <a:effectLst/>
              </a:rPr>
              <a:t>Йонагуні</a:t>
            </a:r>
            <a:endParaRPr lang="ru-RU" dirty="0"/>
          </a:p>
        </p:txBody>
      </p:sp>
      <p:pic>
        <p:nvPicPr>
          <p:cNvPr id="3789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4463" y="28575"/>
            <a:ext cx="9829801" cy="5548313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-1588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13176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Карате</a:t>
            </a:r>
            <a:endParaRPr lang="ru-RU" dirty="0"/>
          </a:p>
        </p:txBody>
      </p:sp>
      <p:pic>
        <p:nvPicPr>
          <p:cNvPr id="3891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5233988" cy="48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568325"/>
            <a:ext cx="4191000" cy="58848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40" name="Picture 4" descr="4dfd1363576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-171450"/>
            <a:ext cx="9540876" cy="7056438"/>
          </a:xfrm>
          <a:prstGeom prst="rect">
            <a:avLst/>
          </a:prstGeom>
          <a:noFill/>
        </p:spPr>
      </p:pic>
      <p:pic>
        <p:nvPicPr>
          <p:cNvPr id="39942" name="Picture 6" descr="4ed8b59236fc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875" y="165100"/>
            <a:ext cx="10101263" cy="67373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800px-Horikoshi_High_School_(school_buildin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1187450" y="1341438"/>
            <a:ext cx="7467600" cy="4419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51205" name="Picture 5" descr="Musashino_1st_Junior_High-Sch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7239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6600" smtClean="0">
                <a:ln>
                  <a:noFill/>
                </a:ln>
                <a:effectLst/>
                <a:latin typeface="Arial" charset="0"/>
              </a:rPr>
              <a:t>Освіта в Японії</a:t>
            </a:r>
            <a:endParaRPr lang="ru-RU" sz="660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4" descr="0_85807_4d22cf4f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</p:spPr>
      </p:pic>
      <p:pic>
        <p:nvPicPr>
          <p:cNvPr id="52229" name="Picture 5" descr="0_85809_2eca861d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24975" cy="6910388"/>
          </a:xfrm>
          <a:prstGeom prst="rect">
            <a:avLst/>
          </a:prstGeom>
          <a:noFill/>
        </p:spPr>
      </p:pic>
      <p:pic>
        <p:nvPicPr>
          <p:cNvPr id="52230" name="Picture 6" descr="0_85808_44194e5a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1" name="Picture 5" descr="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-242888"/>
            <a:ext cx="8964612" cy="7100888"/>
          </a:xfrm>
          <a:prstGeom prst="rect">
            <a:avLst/>
          </a:prstGeom>
          <a:noFill/>
        </p:spPr>
      </p:pic>
      <p:pic>
        <p:nvPicPr>
          <p:cNvPr id="50182" name="Picture 6" descr="610175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83" name="Picture 7" descr="094819mm3u3kffyy5mnn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4938" y="-242888"/>
            <a:ext cx="6756400" cy="741680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xfrm>
            <a:off x="1403350" y="620713"/>
            <a:ext cx="7239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660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Бенто</a:t>
            </a:r>
            <a:endParaRPr lang="ru-RU" sz="660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1042988" y="981075"/>
            <a:ext cx="7467600" cy="44196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5" name="Picture 5" descr="PO7kB2dg8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6" name="Picture 6" descr="0RNjp50Y-R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4775"/>
            <a:ext cx="9324975" cy="6989763"/>
          </a:xfrm>
          <a:prstGeom prst="rect">
            <a:avLst/>
          </a:prstGeom>
          <a:noFill/>
        </p:spPr>
      </p:pic>
      <p:pic>
        <p:nvPicPr>
          <p:cNvPr id="40967" name="Picture 7" descr="aYtuZRoob4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-242888"/>
            <a:ext cx="5761038" cy="7416801"/>
          </a:xfrm>
          <a:prstGeom prst="rect">
            <a:avLst/>
          </a:prstGeom>
          <a:noFill/>
        </p:spPr>
      </p:pic>
      <p:pic>
        <p:nvPicPr>
          <p:cNvPr id="40968" name="Picture 8" descr="IHL7Qxgk08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352425"/>
            <a:ext cx="9396413" cy="72104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3252" name="Picture 4" descr="8uvb5UNHZJ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858000"/>
          </a:xfrm>
          <a:prstGeom prst="rect">
            <a:avLst/>
          </a:prstGeom>
          <a:noFill/>
        </p:spPr>
      </p:pic>
      <p:pic>
        <p:nvPicPr>
          <p:cNvPr id="53253" name="Picture 5" descr="z3WTJetyMK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53254" name="Picture 6" descr="vQjnYj8Es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846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x_561b4d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6375" y="-53975"/>
            <a:ext cx="10801350" cy="7154863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6600" smtClean="0">
                <a:ln>
                  <a:noFill/>
                </a:ln>
                <a:solidFill>
                  <a:srgbClr val="000000"/>
                </a:solidFill>
                <a:effectLst/>
              </a:rPr>
              <a:t>Freaks</a:t>
            </a:r>
            <a:endParaRPr lang="ru-RU" sz="660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4276" name="Picture 4" descr="x_ea368f4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0350"/>
            <a:ext cx="3382963" cy="6858000"/>
          </a:xfrm>
          <a:prstGeom prst="rect">
            <a:avLst/>
          </a:prstGeom>
          <a:noFill/>
        </p:spPr>
      </p:pic>
      <p:pic>
        <p:nvPicPr>
          <p:cNvPr id="54279" name="Picture 7" descr="x_668f74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33925" cy="709453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612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4" descr="nqgXek_uP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55301" name="Picture 5" descr="OPMaovQERZ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QB4rFeO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827088" y="620713"/>
            <a:ext cx="72390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uk-UA" sz="4400" i="1" smtClean="0">
                <a:ln>
                  <a:noFill/>
                </a:ln>
                <a:solidFill>
                  <a:srgbClr val="FFCC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rinda" pitchFamily="2" charset="0"/>
              </a:rPr>
              <a:t>Дякую за увагу!!</a:t>
            </a:r>
            <a:endParaRPr lang="ru-RU" sz="4400" i="1" smtClean="0">
              <a:ln>
                <a:noFill/>
              </a:ln>
              <a:solidFill>
                <a:srgbClr val="FFCC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rinda" pitchFamily="2" charset="0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755650" y="-3051175"/>
            <a:ext cx="7467600" cy="44196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4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22225"/>
            <a:ext cx="1021873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7544" y="188640"/>
            <a:ext cx="3965819" cy="5298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6016" y="260648"/>
            <a:ext cx="3858694" cy="514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75225" y="5857875"/>
            <a:ext cx="3563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Нода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Йосіхіко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827088" y="61499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525" y="5868988"/>
            <a:ext cx="41814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Імператор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Акіхіто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3241675"/>
            <a:ext cx="4932363" cy="3859213"/>
          </a:xfrm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75" y="0"/>
            <a:ext cx="49276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613" y="3284538"/>
            <a:ext cx="507523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44575" y="-184150"/>
            <a:ext cx="554513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2780928"/>
            <a:ext cx="864096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Економіка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Японії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5" y="-171450"/>
            <a:ext cx="8893175" cy="5264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085184"/>
            <a:ext cx="7239000" cy="16036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800" dirty="0" smtClean="0"/>
              <a:t>Розмір ВВП порівняно з іншими країнами світу</a:t>
            </a:r>
            <a:endParaRPr lang="ru-RU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294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128792" cy="7397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4400" dirty="0" smtClean="0"/>
              <a:t>Японське економічне диво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602038" y="981075"/>
            <a:ext cx="4319587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Причини: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залучення у виробництво найкращих надбань світу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Наполеглива праця японців (традиційне працелюбство)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Низькі військові витрати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Дуже якісні товари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383</TotalTime>
  <Words>157</Words>
  <Application>Microsoft Office PowerPoint</Application>
  <PresentationFormat>Экран (4:3)</PresentationFormat>
  <Paragraphs>30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Calibri</vt:lpstr>
      <vt:lpstr>Arial</vt:lpstr>
      <vt:lpstr>Comic Sans MS</vt:lpstr>
      <vt:lpstr>Vrinda</vt:lpstr>
      <vt:lpstr>Thermal</vt:lpstr>
      <vt:lpstr>Thermal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Японський трудоголізм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Освіта в Японії</vt:lpstr>
      <vt:lpstr>Слайд 34</vt:lpstr>
      <vt:lpstr>Слайд 35</vt:lpstr>
      <vt:lpstr>Бенто</vt:lpstr>
      <vt:lpstr>Слайд 37</vt:lpstr>
      <vt:lpstr>Слайд 38</vt:lpstr>
      <vt:lpstr>Freaks</vt:lpstr>
      <vt:lpstr>Слайд 40</vt:lpstr>
      <vt:lpstr>Дякую за увагу!!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Олечка</dc:creator>
  <cp:lastModifiedBy>LUDMILA</cp:lastModifiedBy>
  <cp:revision>29</cp:revision>
  <dcterms:created xsi:type="dcterms:W3CDTF">2014-11-05T14:02:16Z</dcterms:created>
  <dcterms:modified xsi:type="dcterms:W3CDTF">2014-12-14T13:37:24Z</dcterms:modified>
</cp:coreProperties>
</file>