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3"/>
  </p:notesMasterIdLst>
  <p:sldIdLst>
    <p:sldId id="256" r:id="rId2"/>
    <p:sldId id="270" r:id="rId3"/>
    <p:sldId id="257" r:id="rId4"/>
    <p:sldId id="258" r:id="rId5"/>
    <p:sldId id="259" r:id="rId6"/>
    <p:sldId id="267" r:id="rId7"/>
    <p:sldId id="266" r:id="rId8"/>
    <p:sldId id="260" r:id="rId9"/>
    <p:sldId id="268" r:id="rId10"/>
    <p:sldId id="269" r:id="rId11"/>
    <p:sldId id="271" r:id="rId12"/>
    <p:sldId id="261" r:id="rId13"/>
    <p:sldId id="262" r:id="rId14"/>
    <p:sldId id="263" r:id="rId15"/>
    <p:sldId id="264" r:id="rId16"/>
    <p:sldId id="265" r:id="rId17"/>
    <p:sldId id="282" r:id="rId18"/>
    <p:sldId id="28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3" r:id="rId29"/>
    <p:sldId id="284" r:id="rId30"/>
    <p:sldId id="285" r:id="rId31"/>
    <p:sldId id="286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-14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D708B5-1AFD-4609-81A0-B3D55D78B031}" type="datetimeFigureOut">
              <a:rPr lang="uk-UA" smtClean="0"/>
              <a:t>23.02.2014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C5512C-E5C0-4F41-9229-A5EDBBC8E6E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56321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5512C-E5C0-4F41-9229-A5EDBBC8E6E1}" type="slidenum">
              <a:rPr lang="uk-UA" smtClean="0"/>
              <a:t>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64325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23.02.2014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23.02.2014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23.02.2014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23.02.2014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err="1" smtClean="0"/>
              <a:t>Запо</a:t>
            </a:r>
            <a:r>
              <a:rPr lang="uk-UA" dirty="0" err="1" smtClean="0"/>
              <a:t>відники</a:t>
            </a:r>
            <a:r>
              <a:rPr lang="uk-UA" dirty="0" smtClean="0"/>
              <a:t> України</a:t>
            </a:r>
            <a:endParaRPr lang="uk-UA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uk-UA" dirty="0" smtClean="0"/>
              <a:t>Природні заповідники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8691603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3" y="43230"/>
            <a:ext cx="2476500" cy="2350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023" y="2492896"/>
            <a:ext cx="2457450" cy="2204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7" y="3816784"/>
            <a:ext cx="2476500" cy="3155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050" y="3663918"/>
            <a:ext cx="2476500" cy="164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1357" y="5334000"/>
            <a:ext cx="2485193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550" y="4305300"/>
            <a:ext cx="2457450" cy="255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499037" y="43230"/>
            <a:ext cx="6644963" cy="286232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000" dirty="0"/>
              <a:t>Незважаючи на значну господарську </a:t>
            </a:r>
            <a:r>
              <a:rPr lang="uk-UA" sz="2000" dirty="0" err="1"/>
              <a:t>освоєність</a:t>
            </a:r>
            <a:r>
              <a:rPr lang="uk-UA" sz="2000" dirty="0"/>
              <a:t> навколишніх територій та наслідки колишнього господарювання в самому заповіднику, його тваринний світ зберіг головні зональні риси. На території заповідника та його найближчих околиць мешкає приблизно 1500 видів безхребетних тварин, з них 158 видів (більше 10%) є рідкісними або регіонально рідкісними і потребують охорони. Більше третини їх </a:t>
            </a:r>
            <a:r>
              <a:rPr lang="uk-UA" sz="2000" dirty="0" err="1"/>
              <a:t>занесено</a:t>
            </a:r>
            <a:r>
              <a:rPr lang="uk-UA" sz="2000" dirty="0"/>
              <a:t> до Червоної книги України </a:t>
            </a:r>
          </a:p>
        </p:txBody>
      </p:sp>
    </p:spTree>
    <p:extLst>
      <p:ext uri="{BB962C8B-B14F-4D97-AF65-F5344CB8AC3E}">
        <p14:creationId xmlns:p14="http://schemas.microsoft.com/office/powerpoint/2010/main" val="3453959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err="1"/>
              <a:t>Казантипський</a:t>
            </a:r>
            <a:r>
              <a:rPr lang="uk-UA" dirty="0"/>
              <a:t> природний заповідник</a:t>
            </a:r>
          </a:p>
        </p:txBody>
      </p:sp>
      <p:sp>
        <p:nvSpPr>
          <p:cNvPr id="3" name="Овал 2"/>
          <p:cNvSpPr/>
          <p:nvPr/>
        </p:nvSpPr>
        <p:spPr>
          <a:xfrm>
            <a:off x="4860031" y="5877272"/>
            <a:ext cx="4038383" cy="864096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Автономна </a:t>
            </a:r>
            <a:r>
              <a:rPr lang="uk-UA" dirty="0"/>
              <a:t>Республіка </a:t>
            </a:r>
            <a:r>
              <a:rPr lang="uk-UA" dirty="0" smtClean="0"/>
              <a:t>Крим</a:t>
            </a:r>
            <a:r>
              <a:rPr lang="uk-UA" dirty="0"/>
              <a:t> 450,1</a:t>
            </a:r>
          </a:p>
        </p:txBody>
      </p:sp>
    </p:spTree>
    <p:extLst>
      <p:ext uri="{BB962C8B-B14F-4D97-AF65-F5344CB8AC3E}">
        <p14:creationId xmlns:p14="http://schemas.microsoft.com/office/powerpoint/2010/main" val="4261044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Вертикальный свиток 2"/>
          <p:cNvSpPr/>
          <p:nvPr/>
        </p:nvSpPr>
        <p:spPr>
          <a:xfrm>
            <a:off x="0" y="188640"/>
            <a:ext cx="9108504" cy="6408712"/>
          </a:xfrm>
          <a:prstGeom prst="vertic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dirty="0"/>
              <a:t>До Червоної книги України занесені</a:t>
            </a:r>
            <a:r>
              <a:rPr lang="uk-UA" sz="2000" b="1" dirty="0"/>
              <a:t> 25 </a:t>
            </a:r>
            <a:r>
              <a:rPr lang="uk-UA" sz="2000" dirty="0"/>
              <a:t>видів, що зростають у заповіднику: фіалка біла, катран </a:t>
            </a:r>
            <a:r>
              <a:rPr lang="uk-UA" sz="2000" dirty="0" err="1"/>
              <a:t>мітрідатський</a:t>
            </a:r>
            <a:r>
              <a:rPr lang="uk-UA" sz="2000" dirty="0"/>
              <a:t>, чебрець прибережний, волошка Талієва, </a:t>
            </a:r>
            <a:r>
              <a:rPr lang="uk-UA" sz="2000" b="1" dirty="0" err="1"/>
              <a:t>офрис</a:t>
            </a:r>
            <a:r>
              <a:rPr lang="uk-UA" sz="2000" b="1" dirty="0"/>
              <a:t> </a:t>
            </a:r>
            <a:r>
              <a:rPr lang="uk-UA" sz="2000" b="1" dirty="0" err="1"/>
              <a:t>оводоносна</a:t>
            </a:r>
            <a:r>
              <a:rPr lang="uk-UA" sz="2000" dirty="0"/>
              <a:t>; мачок жовтий, смілка Сирейщикова, </a:t>
            </a:r>
            <a:r>
              <a:rPr lang="uk-UA" sz="2000" b="1" dirty="0"/>
              <a:t>півонія тонколиста</a:t>
            </a:r>
            <a:r>
              <a:rPr lang="uk-UA" sz="2000" dirty="0"/>
              <a:t>, астрагал дніпровський, чебрець </a:t>
            </a:r>
            <a:r>
              <a:rPr lang="uk-UA" sz="2000" dirty="0" err="1"/>
              <a:t>несправжньогранітний</a:t>
            </a:r>
            <a:r>
              <a:rPr lang="uk-UA" sz="2000" dirty="0"/>
              <a:t>, </a:t>
            </a:r>
            <a:r>
              <a:rPr lang="uk-UA" sz="2000" dirty="0" err="1"/>
              <a:t>асфоделіна</a:t>
            </a:r>
            <a:r>
              <a:rPr lang="uk-UA" sz="2000" dirty="0"/>
              <a:t> жовта, тюльпани </a:t>
            </a:r>
            <a:r>
              <a:rPr lang="uk-UA" sz="2000" dirty="0" err="1"/>
              <a:t>двоквітковий</a:t>
            </a:r>
            <a:r>
              <a:rPr lang="uk-UA" sz="2000" dirty="0"/>
              <a:t> та </a:t>
            </a:r>
            <a:r>
              <a:rPr lang="uk-UA" sz="2000" dirty="0" err="1"/>
              <a:t>Шренка</a:t>
            </a:r>
            <a:r>
              <a:rPr lang="uk-UA" sz="2000" dirty="0"/>
              <a:t>, </a:t>
            </a:r>
            <a:r>
              <a:rPr lang="uk-UA" sz="2000" dirty="0" err="1"/>
              <a:t>штернбергія</a:t>
            </a:r>
            <a:r>
              <a:rPr lang="uk-UA" sz="2000" dirty="0"/>
              <a:t> </a:t>
            </a:r>
            <a:r>
              <a:rPr lang="uk-UA" sz="2000" dirty="0" err="1"/>
              <a:t>пізньоцвіта</a:t>
            </a:r>
            <a:r>
              <a:rPr lang="uk-UA" sz="2000" dirty="0"/>
              <a:t>,холодок прибережний, </a:t>
            </a:r>
            <a:r>
              <a:rPr lang="uk-UA" sz="2000" b="1" dirty="0" err="1"/>
              <a:t>анакамптис</a:t>
            </a:r>
            <a:r>
              <a:rPr lang="uk-UA" sz="2000" b="1" dirty="0"/>
              <a:t> пірамідальний</a:t>
            </a:r>
            <a:r>
              <a:rPr lang="uk-UA" sz="2000" dirty="0"/>
              <a:t>, зозулинець різнобарвний, 5 видів ковили — </a:t>
            </a:r>
            <a:r>
              <a:rPr lang="uk-UA" sz="2000" b="1" dirty="0"/>
              <a:t>ковила дніпровська</a:t>
            </a:r>
            <a:r>
              <a:rPr lang="uk-UA" sz="2000" dirty="0"/>
              <a:t>, ковила </a:t>
            </a:r>
            <a:r>
              <a:rPr lang="uk-UA" sz="2000" dirty="0" err="1"/>
              <a:t>Браунера</a:t>
            </a:r>
            <a:r>
              <a:rPr lang="uk-UA" sz="2000" dirty="0"/>
              <a:t>, ковила тирса, ковила Лессінга та ковила </a:t>
            </a:r>
            <a:r>
              <a:rPr lang="uk-UA" sz="2000" dirty="0" err="1"/>
              <a:t>понтична</a:t>
            </a:r>
            <a:r>
              <a:rPr lang="uk-UA" sz="2000" dirty="0"/>
              <a:t>, </a:t>
            </a:r>
            <a:r>
              <a:rPr lang="uk-UA" sz="2000" dirty="0" err="1"/>
              <a:t>диктіота</a:t>
            </a:r>
            <a:r>
              <a:rPr lang="uk-UA" sz="2000" dirty="0"/>
              <a:t> дихотомічна, </a:t>
            </a:r>
            <a:r>
              <a:rPr lang="uk-UA" sz="2000" dirty="0" err="1"/>
              <a:t>ксантопармелія</a:t>
            </a:r>
            <a:r>
              <a:rPr lang="uk-UA" sz="2000" dirty="0"/>
              <a:t> камчадальська та </a:t>
            </a:r>
            <a:r>
              <a:rPr lang="uk-UA" sz="2000" dirty="0" err="1"/>
              <a:t>рамаліна</a:t>
            </a:r>
            <a:r>
              <a:rPr lang="uk-UA" sz="2000" dirty="0"/>
              <a:t> рвана. Тут охороняються також 4 види рослин, занесені до Європейського червоного списку: </a:t>
            </a:r>
            <a:r>
              <a:rPr lang="uk-UA" sz="2000" dirty="0" err="1"/>
              <a:t>бурачок</a:t>
            </a:r>
            <a:r>
              <a:rPr lang="uk-UA" sz="2000" dirty="0"/>
              <a:t> </a:t>
            </a:r>
            <a:r>
              <a:rPr lang="uk-UA" sz="2000" dirty="0" err="1"/>
              <a:t>чашечкоплодий</a:t>
            </a:r>
            <a:r>
              <a:rPr lang="uk-UA" sz="2000" dirty="0"/>
              <a:t>, гвоздика ланцетна, катран </a:t>
            </a:r>
            <a:r>
              <a:rPr lang="uk-UA" sz="2000" dirty="0" err="1"/>
              <a:t>мітрідатський</a:t>
            </a:r>
            <a:r>
              <a:rPr lang="uk-UA" sz="2000" dirty="0"/>
              <a:t> та чебрець </a:t>
            </a:r>
            <a:r>
              <a:rPr lang="uk-UA" sz="2000" dirty="0" err="1"/>
              <a:t>Дзевановського</a:t>
            </a:r>
            <a:r>
              <a:rPr lang="uk-UA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80401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9" y="0"/>
            <a:ext cx="4758785" cy="3789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284984"/>
            <a:ext cx="4346981" cy="3599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73" y="3284984"/>
            <a:ext cx="4798598" cy="3558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6" y="0"/>
            <a:ext cx="4346980" cy="328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0401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07904" y="6312"/>
            <a:ext cx="5436096" cy="440120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000" dirty="0"/>
              <a:t>35 видів, занесених до Червоної книги України, та близько 50 видів, що підлягають особливій охороні згідно з Бернською конвенцією. Із «червонокнижних» безхребетних тут мешкають:</a:t>
            </a:r>
            <a:r>
              <a:rPr lang="uk-UA" sz="2000" dirty="0" err="1"/>
              <a:t>мізиди</a:t>
            </a:r>
            <a:r>
              <a:rPr lang="uk-UA" sz="2000" dirty="0"/>
              <a:t> аномальна та зубчаста, кріт морський, краб трав'яний; </a:t>
            </a:r>
            <a:r>
              <a:rPr lang="uk-UA" sz="2000" dirty="0" err="1"/>
              <a:t>ембія</a:t>
            </a:r>
            <a:r>
              <a:rPr lang="uk-UA" sz="2000" dirty="0"/>
              <a:t> реліктова; </a:t>
            </a:r>
            <a:r>
              <a:rPr lang="uk-UA" sz="2000" dirty="0" err="1"/>
              <a:t>ліксус</a:t>
            </a:r>
            <a:r>
              <a:rPr lang="uk-UA" sz="2000" dirty="0"/>
              <a:t> катрановий; </a:t>
            </a:r>
            <a:r>
              <a:rPr lang="uk-UA" sz="2000" dirty="0" err="1"/>
              <a:t>зегрис</a:t>
            </a:r>
            <a:r>
              <a:rPr lang="uk-UA" sz="2000" dirty="0"/>
              <a:t> </a:t>
            </a:r>
            <a:r>
              <a:rPr lang="uk-UA" sz="2000" dirty="0" err="1"/>
              <a:t>Евфема</a:t>
            </a:r>
            <a:r>
              <a:rPr lang="uk-UA" sz="2000" dirty="0"/>
              <a:t>, </a:t>
            </a:r>
            <a:r>
              <a:rPr lang="uk-UA" sz="2000" dirty="0" err="1"/>
              <a:t>пістрянка</a:t>
            </a:r>
            <a:r>
              <a:rPr lang="uk-UA" sz="2000" dirty="0"/>
              <a:t> весела, махаон, </a:t>
            </a:r>
            <a:r>
              <a:rPr lang="uk-UA" sz="2000" dirty="0" err="1"/>
              <a:t>подалірій</a:t>
            </a:r>
            <a:r>
              <a:rPr lang="uk-UA" sz="2000" dirty="0"/>
              <a:t>, аврора біла, шовкопряд </a:t>
            </a:r>
            <a:r>
              <a:rPr lang="uk-UA" sz="2000" dirty="0" err="1"/>
              <a:t>Балліона</a:t>
            </a:r>
            <a:r>
              <a:rPr lang="uk-UA" sz="2000" dirty="0"/>
              <a:t>; </a:t>
            </a:r>
            <a:r>
              <a:rPr lang="uk-UA" sz="2000" dirty="0" err="1"/>
              <a:t>мегалодонт</a:t>
            </a:r>
            <a:r>
              <a:rPr lang="uk-UA" sz="2000" dirty="0"/>
              <a:t> середній, </a:t>
            </a:r>
            <a:r>
              <a:rPr lang="uk-UA" sz="2000" dirty="0" err="1"/>
              <a:t>арге</a:t>
            </a:r>
            <a:r>
              <a:rPr lang="uk-UA" sz="2000" dirty="0"/>
              <a:t> </a:t>
            </a:r>
            <a:r>
              <a:rPr lang="uk-UA" sz="2000" dirty="0" err="1"/>
              <a:t>Беккера</a:t>
            </a:r>
            <a:r>
              <a:rPr lang="uk-UA" sz="2000" dirty="0"/>
              <a:t> і ін.; із хордових: жовтопуз, полози жовточеревий і </a:t>
            </a:r>
            <a:r>
              <a:rPr lang="uk-UA" sz="2000" dirty="0" err="1"/>
              <a:t>чотирисмугий</a:t>
            </a:r>
            <a:r>
              <a:rPr lang="uk-UA" sz="2000" dirty="0"/>
              <a:t>, гадюка степова, </a:t>
            </a:r>
            <a:r>
              <a:rPr lang="uk-UA" sz="2000" dirty="0" err="1"/>
              <a:t>ходулочник</a:t>
            </a:r>
            <a:r>
              <a:rPr lang="uk-UA" sz="2000" dirty="0"/>
              <a:t>, кулик-сорока, </a:t>
            </a:r>
            <a:r>
              <a:rPr lang="uk-UA" sz="2000" dirty="0" err="1"/>
              <a:t>огар</a:t>
            </a:r>
            <a:r>
              <a:rPr lang="uk-UA" sz="2000" dirty="0"/>
              <a:t>, боривітер степовий, лунь польовий, підковоніс великий, тхір світлий і ін.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31" y="0"/>
            <a:ext cx="3720135" cy="1817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634" y="4407517"/>
            <a:ext cx="2447925" cy="2450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" y="5301208"/>
            <a:ext cx="2570758" cy="1556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31" y="3614210"/>
            <a:ext cx="2577865" cy="1773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16" y="1773072"/>
            <a:ext cx="3714020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559" y="4386127"/>
            <a:ext cx="4130441" cy="247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040193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661248"/>
            <a:ext cx="9036496" cy="119675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uk-UA" sz="2000" dirty="0" smtClean="0"/>
              <a:t>Черкаська область</a:t>
            </a:r>
            <a:r>
              <a:rPr lang="uk-UA" sz="2000" dirty="0"/>
              <a:t> </a:t>
            </a:r>
            <a:r>
              <a:rPr lang="uk-UA" sz="2000" dirty="0" smtClean="0"/>
              <a:t>2027га.</a:t>
            </a:r>
            <a:r>
              <a:rPr lang="ru-RU" sz="2000" dirty="0" smtClean="0"/>
              <a:t> </a:t>
            </a:r>
            <a:r>
              <a:rPr lang="ru-RU" sz="2000" dirty="0" err="1"/>
              <a:t>Основні</a:t>
            </a:r>
            <a:r>
              <a:rPr lang="ru-RU" sz="2000" dirty="0"/>
              <a:t> </a:t>
            </a:r>
            <a:r>
              <a:rPr lang="ru-RU" sz="2000" dirty="0" err="1"/>
              <a:t>функції</a:t>
            </a:r>
            <a:r>
              <a:rPr lang="ru-RU" sz="2000" dirty="0"/>
              <a:t> </a:t>
            </a:r>
            <a:r>
              <a:rPr lang="ru-RU" sz="2000" dirty="0" err="1"/>
              <a:t>заповідника</a:t>
            </a:r>
            <a:r>
              <a:rPr lang="ru-RU" sz="2000" dirty="0"/>
              <a:t> — </a:t>
            </a:r>
            <a:r>
              <a:rPr lang="ru-RU" sz="2000" dirty="0" err="1"/>
              <a:t>охорона</a:t>
            </a:r>
            <a:r>
              <a:rPr lang="ru-RU" sz="2000" dirty="0"/>
              <a:t> </a:t>
            </a:r>
            <a:r>
              <a:rPr lang="ru-RU" sz="2000" dirty="0" err="1"/>
              <a:t>еталонних</a:t>
            </a:r>
            <a:r>
              <a:rPr lang="ru-RU" sz="2000" dirty="0"/>
              <a:t> та </a:t>
            </a:r>
            <a:r>
              <a:rPr lang="ru-RU" sz="2000" dirty="0" err="1"/>
              <a:t>унікальних</a:t>
            </a:r>
            <a:r>
              <a:rPr lang="ru-RU" sz="2000" dirty="0"/>
              <a:t> </a:t>
            </a:r>
            <a:r>
              <a:rPr lang="ru-RU" sz="2000" dirty="0" err="1"/>
              <a:t>природних</a:t>
            </a:r>
            <a:r>
              <a:rPr lang="ru-RU" sz="2000" dirty="0"/>
              <a:t> </a:t>
            </a:r>
            <a:r>
              <a:rPr lang="ru-RU" sz="2000" dirty="0" err="1"/>
              <a:t>комплексів</a:t>
            </a:r>
            <a:r>
              <a:rPr lang="ru-RU" sz="2000" dirty="0"/>
              <a:t> </a:t>
            </a:r>
            <a:r>
              <a:rPr lang="ru-RU" sz="2000" dirty="0" err="1"/>
              <a:t>лісостепу</a:t>
            </a:r>
            <a:r>
              <a:rPr lang="ru-RU" sz="2000" dirty="0"/>
              <a:t>, </a:t>
            </a:r>
            <a:r>
              <a:rPr lang="ru-RU" sz="2000" dirty="0" err="1"/>
              <a:t>збереження</a:t>
            </a:r>
            <a:r>
              <a:rPr lang="ru-RU" sz="2000" dirty="0"/>
              <a:t> </a:t>
            </a:r>
            <a:r>
              <a:rPr lang="ru-RU" sz="2000" dirty="0" err="1"/>
              <a:t>біорізноманіття</a:t>
            </a:r>
            <a:r>
              <a:rPr lang="ru-RU" sz="2000" dirty="0"/>
              <a:t>, </a:t>
            </a:r>
            <a:r>
              <a:rPr lang="ru-RU" sz="2000" dirty="0" err="1"/>
              <a:t>спостереження</a:t>
            </a:r>
            <a:r>
              <a:rPr lang="ru-RU" sz="2000" dirty="0"/>
              <a:t> за </a:t>
            </a:r>
            <a:r>
              <a:rPr lang="ru-RU" sz="2000" dirty="0" err="1"/>
              <a:t>зміною</a:t>
            </a:r>
            <a:r>
              <a:rPr lang="ru-RU" sz="2000" dirty="0"/>
              <a:t> </a:t>
            </a:r>
            <a:r>
              <a:rPr lang="ru-RU" sz="2000" dirty="0" err="1"/>
              <a:t>природних</a:t>
            </a:r>
            <a:r>
              <a:rPr lang="ru-RU" sz="2000" dirty="0"/>
              <a:t> </a:t>
            </a:r>
            <a:r>
              <a:rPr lang="ru-RU" sz="2000" dirty="0" err="1"/>
              <a:t>процесів</a:t>
            </a:r>
            <a:r>
              <a:rPr lang="ru-RU" sz="2000" dirty="0"/>
              <a:t>.</a:t>
            </a: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268040193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5004048" y="44625"/>
            <a:ext cx="4032448" cy="668955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dirty="0" smtClean="0"/>
              <a:t>Тут відомі і найбільш північні та східні місця зростання деяких європейських рідкісних рослин: </a:t>
            </a:r>
            <a:r>
              <a:rPr lang="uk-UA" sz="2400" dirty="0" err="1" smtClean="0"/>
              <a:t>підсніжника</a:t>
            </a:r>
            <a:r>
              <a:rPr lang="uk-UA" sz="2400" dirty="0" smtClean="0"/>
              <a:t> звичайного, </a:t>
            </a:r>
            <a:r>
              <a:rPr lang="uk-UA" sz="2400" dirty="0" err="1" smtClean="0"/>
              <a:t>скополії</a:t>
            </a:r>
            <a:r>
              <a:rPr lang="uk-UA" sz="2400" dirty="0" smtClean="0"/>
              <a:t> </a:t>
            </a:r>
            <a:r>
              <a:rPr lang="uk-UA" sz="2400" dirty="0" err="1" smtClean="0"/>
              <a:t>карніолійської</a:t>
            </a:r>
            <a:r>
              <a:rPr lang="uk-UA" sz="2400" dirty="0" smtClean="0"/>
              <a:t>, цибулі ведмежої, ранника весняного.</a:t>
            </a:r>
            <a:r>
              <a:rPr lang="ru-RU" sz="2400" dirty="0"/>
              <a:t> У </a:t>
            </a:r>
            <a:r>
              <a:rPr lang="ru-RU" sz="2400" dirty="0" err="1"/>
              <a:t>флорі</a:t>
            </a:r>
            <a:r>
              <a:rPr lang="ru-RU" sz="2400" dirty="0"/>
              <a:t> </a:t>
            </a:r>
            <a:r>
              <a:rPr lang="ru-RU" sz="2400" dirty="0" err="1"/>
              <a:t>заповідника</a:t>
            </a:r>
            <a:r>
              <a:rPr lang="ru-RU" sz="2400" dirty="0"/>
              <a:t> </a:t>
            </a:r>
            <a:r>
              <a:rPr lang="ru-RU" sz="2400" dirty="0" err="1"/>
              <a:t>нараховується</a:t>
            </a:r>
            <a:r>
              <a:rPr lang="ru-RU" sz="2400" dirty="0"/>
              <a:t> 990 </a:t>
            </a:r>
            <a:r>
              <a:rPr lang="ru-RU" sz="2400" dirty="0" err="1"/>
              <a:t>видів</a:t>
            </a:r>
            <a:r>
              <a:rPr lang="ru-RU" sz="2400" dirty="0"/>
              <a:t> </a:t>
            </a:r>
            <a:r>
              <a:rPr lang="ru-RU" sz="2400" dirty="0" err="1"/>
              <a:t>судинних</a:t>
            </a:r>
            <a:r>
              <a:rPr lang="ru-RU" sz="2400" dirty="0"/>
              <a:t> </a:t>
            </a:r>
            <a:r>
              <a:rPr lang="ru-RU" sz="2400" dirty="0" err="1"/>
              <a:t>рослин</a:t>
            </a:r>
            <a:r>
              <a:rPr lang="ru-RU" sz="2400" dirty="0"/>
              <a:t>, </a:t>
            </a:r>
            <a:r>
              <a:rPr lang="ru-RU" sz="2400" dirty="0" err="1"/>
              <a:t>що</a:t>
            </a:r>
            <a:r>
              <a:rPr lang="ru-RU" sz="2400" dirty="0"/>
              <a:t> становить </a:t>
            </a:r>
            <a:r>
              <a:rPr lang="ru-RU" sz="2400" dirty="0" err="1"/>
              <a:t>близько</a:t>
            </a:r>
            <a:r>
              <a:rPr lang="ru-RU" sz="2400" dirty="0"/>
              <a:t> 20% </a:t>
            </a:r>
            <a:r>
              <a:rPr lang="ru-RU" sz="2400" dirty="0" err="1"/>
              <a:t>флори</a:t>
            </a:r>
            <a:r>
              <a:rPr lang="ru-RU" sz="2400" dirty="0"/>
              <a:t> </a:t>
            </a:r>
            <a:r>
              <a:rPr lang="ru-RU" sz="2400" dirty="0" err="1"/>
              <a:t>України</a:t>
            </a:r>
            <a:r>
              <a:rPr lang="ru-RU" sz="2400" dirty="0"/>
              <a:t>.</a:t>
            </a:r>
            <a:endParaRPr lang="uk-UA" sz="24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915" y="2151150"/>
            <a:ext cx="2476500" cy="247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3" y="3571875"/>
            <a:ext cx="2286000" cy="316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57450" cy="357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0401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620478" y="188640"/>
            <a:ext cx="3312368" cy="563231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000" dirty="0"/>
              <a:t>Загалом на території заповідника охороняються 26 видів тварин, занесених до Європейського червоного списку, 83 види, занесені до Червоної книги України, та 175 видів тварин, що підлягають особливій охороні згідно з Бернською конвенцією. Із ссавців звичними мешканцями заповідника є козулі, кабани, лисиці, зайці, борсуки, трапляються лосі. На островах постійно живуть кілька сімей бобрів, біля води можна побачити сліди видри та норки.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" y="3582983"/>
            <a:ext cx="5573418" cy="328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25" y="1721591"/>
            <a:ext cx="3055987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25" y="0"/>
            <a:ext cx="3055987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24125" cy="3573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1854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вал 1"/>
          <p:cNvSpPr/>
          <p:nvPr/>
        </p:nvSpPr>
        <p:spPr>
          <a:xfrm>
            <a:off x="5940152" y="5301208"/>
            <a:ext cx="3096344" cy="665047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err="1" smtClean="0"/>
              <a:t>Львівська</a:t>
            </a:r>
            <a:r>
              <a:rPr lang="ru-RU" dirty="0" smtClean="0"/>
              <a:t> область</a:t>
            </a:r>
          </a:p>
          <a:p>
            <a:pPr algn="ctr"/>
            <a:r>
              <a:rPr lang="ru-RU" dirty="0" smtClean="0"/>
              <a:t> </a:t>
            </a:r>
            <a:r>
              <a:rPr lang="ru-RU" dirty="0"/>
              <a:t>2084,5	</a:t>
            </a:r>
            <a:endParaRPr lang="uk-UA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5605272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Природний</a:t>
            </a:r>
            <a:r>
              <a:rPr lang="ru-RU" dirty="0"/>
              <a:t> </a:t>
            </a:r>
            <a:r>
              <a:rPr lang="ru-RU" dirty="0" err="1"/>
              <a:t>заповідник</a:t>
            </a:r>
            <a:r>
              <a:rPr lang="ru-RU" dirty="0"/>
              <a:t> «</a:t>
            </a:r>
            <a:r>
              <a:rPr lang="ru-RU" dirty="0" err="1"/>
              <a:t>Розточчя</a:t>
            </a:r>
            <a:r>
              <a:rPr lang="ru-RU" dirty="0"/>
              <a:t>»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671854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88640"/>
            <a:ext cx="3899756" cy="538609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000" dirty="0"/>
              <a:t>ялиці білої, ялівцю звичайного (північно-східна межа поширення); вільхи сірої, фіалки білої (північна); бука лісового, рясту порожнистого (південно-східна) та багна болотного, верби </a:t>
            </a:r>
            <a:r>
              <a:rPr lang="uk-UA" sz="2000" dirty="0" err="1"/>
              <a:t>мирзолистої</a:t>
            </a:r>
            <a:r>
              <a:rPr lang="uk-UA" sz="2000" dirty="0"/>
              <a:t>, журавлини болотної (південна).</a:t>
            </a:r>
          </a:p>
          <a:p>
            <a:endParaRPr lang="uk-UA" sz="2400" dirty="0"/>
          </a:p>
          <a:p>
            <a:r>
              <a:rPr lang="uk-UA" sz="2000" dirty="0"/>
              <a:t>У заповіднику налічується 885 видів судинних рослин, 212 — мохоподібних, 65 — лишайників, 20 — синьо-зелених водоростей.</a:t>
            </a:r>
          </a:p>
          <a:p>
            <a:endParaRPr lang="uk-UA" sz="2000" dirty="0"/>
          </a:p>
          <a:p>
            <a:r>
              <a:rPr lang="uk-UA" sz="2000" dirty="0"/>
              <a:t>До Червоної книги України </a:t>
            </a:r>
            <a:r>
              <a:rPr lang="uk-UA" sz="2000" dirty="0" err="1"/>
              <a:t>занесено</a:t>
            </a:r>
            <a:r>
              <a:rPr lang="uk-UA" sz="2000" dirty="0"/>
              <a:t> 28 видів судинних рослин.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756" y="3778819"/>
            <a:ext cx="2857500" cy="3079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256" y="3752850"/>
            <a:ext cx="2386744" cy="310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256" y="0"/>
            <a:ext cx="2381250" cy="375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756" y="0"/>
            <a:ext cx="2857500" cy="375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18541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856984" cy="6093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48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211960" y="1695"/>
            <a:ext cx="4931745" cy="674030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400" dirty="0"/>
              <a:t>У заповіднику зареєстровано 43 види ссавців, 169 — птахів, 17 — земноводних і плазунів, 16 — риб. До Червоної книги України </a:t>
            </a:r>
            <a:r>
              <a:rPr lang="uk-UA" sz="2400" dirty="0" err="1"/>
              <a:t>занесено</a:t>
            </a:r>
            <a:r>
              <a:rPr lang="uk-UA" sz="2400" dirty="0"/>
              <a:t> 17 видів тварин.</a:t>
            </a:r>
          </a:p>
          <a:p>
            <a:endParaRPr lang="uk-UA" sz="2400" dirty="0"/>
          </a:p>
          <a:p>
            <a:r>
              <a:rPr lang="uk-UA" sz="2400" dirty="0"/>
              <a:t>Серед ссавців поширені сарна європейська, заєць сірий, кабан дикий, лисиця, куниця лісова, тхір темний, ласка, горностай, іноді трапляються олені — благородний і плямистий, лось, вовк.</a:t>
            </a:r>
          </a:p>
          <a:p>
            <a:endParaRPr lang="uk-UA" sz="2400" dirty="0"/>
          </a:p>
          <a:p>
            <a:r>
              <a:rPr lang="uk-UA" sz="2400" dirty="0"/>
              <a:t>Зрідка трапляється найменша пташка України — корольок жовтоголовий, одним з найцікавіших птахів у період міграції є баклан великий.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679" y="1695"/>
            <a:ext cx="2153407" cy="2364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49267"/>
            <a:ext cx="2123728" cy="2219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366077"/>
            <a:ext cx="2126770" cy="2283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6077"/>
            <a:ext cx="2123728" cy="2283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649267"/>
            <a:ext cx="2088232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695"/>
            <a:ext cx="2088232" cy="2364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18541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373216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uk-UA" dirty="0"/>
              <a:t>Ялтинський гірсько-лісовий природний заповідник</a:t>
            </a:r>
          </a:p>
        </p:txBody>
      </p:sp>
      <p:sp>
        <p:nvSpPr>
          <p:cNvPr id="3" name="Овал 2"/>
          <p:cNvSpPr/>
          <p:nvPr/>
        </p:nvSpPr>
        <p:spPr>
          <a:xfrm>
            <a:off x="5940152" y="116632"/>
            <a:ext cx="3024336" cy="111612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Автономна </a:t>
            </a:r>
            <a:r>
              <a:rPr lang="ru-RU" dirty="0" err="1"/>
              <a:t>Республіка</a:t>
            </a:r>
            <a:r>
              <a:rPr lang="ru-RU" dirty="0"/>
              <a:t> </a:t>
            </a:r>
            <a:r>
              <a:rPr lang="ru-RU" dirty="0" err="1" smtClean="0"/>
              <a:t>Крим</a:t>
            </a:r>
            <a:endParaRPr lang="ru-RU" dirty="0"/>
          </a:p>
          <a:p>
            <a:pPr algn="ctr"/>
            <a:r>
              <a:rPr lang="ru-RU" dirty="0" smtClean="0"/>
              <a:t>14523 </a:t>
            </a:r>
            <a:r>
              <a:rPr lang="ru-RU" dirty="0"/>
              <a:t>га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6718541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605272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uk-UA" sz="3600" dirty="0" err="1"/>
              <a:t>Черемський</a:t>
            </a:r>
            <a:r>
              <a:rPr lang="uk-UA" sz="3600" dirty="0"/>
              <a:t> природний </a:t>
            </a:r>
            <a:r>
              <a:rPr lang="uk-UA" sz="3600" dirty="0" smtClean="0"/>
              <a:t>заповідник</a:t>
            </a:r>
            <a:r>
              <a:rPr lang="uk-UA" sz="3600" dirty="0"/>
              <a:t>(</a:t>
            </a:r>
            <a:r>
              <a:rPr lang="uk-UA" sz="3600" dirty="0" err="1"/>
              <a:t>Заповідник</a:t>
            </a:r>
            <a:r>
              <a:rPr lang="uk-UA" sz="3600" dirty="0"/>
              <a:t> суворого режиму)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143588" y="5013176"/>
            <a:ext cx="2965877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dirty="0" smtClean="0"/>
              <a:t>Волинська область 2975,7га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671854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605272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uk-UA" dirty="0"/>
              <a:t>Рівненський природний заповідник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849888" y="5661248"/>
            <a:ext cx="3294112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err="1" smtClean="0"/>
              <a:t>Рівненська</a:t>
            </a:r>
            <a:r>
              <a:rPr lang="ru-RU" dirty="0" smtClean="0"/>
              <a:t> область,42288,7 </a:t>
            </a:r>
            <a:r>
              <a:rPr lang="ru-RU" dirty="0"/>
              <a:t>га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671854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805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517232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uk-UA" dirty="0"/>
              <a:t>Поліський природний заповідник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911752" y="0"/>
            <a:ext cx="2232248" cy="54006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/>
              <a:t>Житомирська область, 	20104 га</a:t>
            </a:r>
          </a:p>
        </p:txBody>
      </p:sp>
    </p:spTree>
    <p:extLst>
      <p:ext uri="{BB962C8B-B14F-4D97-AF65-F5344CB8AC3E}">
        <p14:creationId xmlns:p14="http://schemas.microsoft.com/office/powerpoint/2010/main" val="1671854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err="1"/>
              <a:t>Опукський</a:t>
            </a:r>
            <a:r>
              <a:rPr lang="uk-UA" dirty="0"/>
              <a:t> природний заповідник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499992" y="6381328"/>
            <a:ext cx="4572000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dirty="0" smtClean="0"/>
              <a:t>Автономна </a:t>
            </a:r>
            <a:r>
              <a:rPr lang="ru-RU" dirty="0" err="1"/>
              <a:t>Республіка</a:t>
            </a:r>
            <a:r>
              <a:rPr lang="ru-RU" dirty="0"/>
              <a:t> </a:t>
            </a:r>
            <a:r>
              <a:rPr lang="ru-RU" dirty="0" err="1"/>
              <a:t>Крим</a:t>
            </a:r>
            <a:r>
              <a:rPr lang="ru-RU" dirty="0"/>
              <a:t>, </a:t>
            </a:r>
            <a:r>
              <a:rPr lang="ru-RU" dirty="0" smtClean="0"/>
              <a:t>1592,3 </a:t>
            </a:r>
            <a:r>
              <a:rPr lang="ru-RU" dirty="0"/>
              <a:t>га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671854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440160"/>
          </a:xfrm>
        </p:spPr>
        <p:txBody>
          <a:bodyPr/>
          <a:lstStyle/>
          <a:p>
            <a:r>
              <a:rPr lang="uk-UA" dirty="0"/>
              <a:t>Михайлівська цілина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353944" y="6488668"/>
            <a:ext cx="2790056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err="1" smtClean="0"/>
              <a:t>Сумська</a:t>
            </a:r>
            <a:r>
              <a:rPr lang="ru-RU" dirty="0" smtClean="0"/>
              <a:t> </a:t>
            </a:r>
            <a:r>
              <a:rPr lang="ru-RU" dirty="0"/>
              <a:t>область, </a:t>
            </a:r>
            <a:r>
              <a:rPr lang="ru-RU" dirty="0" smtClean="0"/>
              <a:t>882,9 </a:t>
            </a:r>
            <a:r>
              <a:rPr lang="ru-RU" dirty="0"/>
              <a:t>га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671854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8051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Природний заповідник «Мис Мартьян»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345831" y="6480289"/>
            <a:ext cx="3798168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Автономна </a:t>
            </a:r>
            <a:r>
              <a:rPr lang="ru-RU" dirty="0" err="1"/>
              <a:t>Республіка</a:t>
            </a:r>
            <a:r>
              <a:rPr lang="ru-RU" dirty="0"/>
              <a:t> </a:t>
            </a:r>
            <a:r>
              <a:rPr lang="ru-RU" dirty="0" err="1"/>
              <a:t>Крим</a:t>
            </a:r>
            <a:r>
              <a:rPr lang="ru-RU" dirty="0"/>
              <a:t>, </a:t>
            </a:r>
            <a:r>
              <a:rPr lang="ru-RU" dirty="0" smtClean="0"/>
              <a:t>240 га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671854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612003"/>
            <a:ext cx="8229600" cy="1252728"/>
          </a:xfrm>
        </p:spPr>
        <p:txBody>
          <a:bodyPr/>
          <a:lstStyle/>
          <a:p>
            <a:r>
              <a:rPr lang="uk-UA" dirty="0" err="1"/>
              <a:t>Медобори</a:t>
            </a:r>
            <a:r>
              <a:rPr lang="uk-UA" dirty="0"/>
              <a:t> (заповідник)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516216" y="0"/>
            <a:ext cx="2574032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dirty="0" smtClean="0"/>
              <a:t>Тернопільська </a:t>
            </a:r>
            <a:r>
              <a:rPr lang="uk-UA" dirty="0"/>
              <a:t>область,</a:t>
            </a:r>
          </a:p>
          <a:p>
            <a:r>
              <a:rPr lang="uk-UA" dirty="0" smtClean="0"/>
              <a:t>10521,0 </a:t>
            </a:r>
            <a:r>
              <a:rPr lang="uk-UA" dirty="0"/>
              <a:t>га</a:t>
            </a:r>
          </a:p>
        </p:txBody>
      </p:sp>
    </p:spTree>
    <p:extLst>
      <p:ext uri="{BB962C8B-B14F-4D97-AF65-F5344CB8AC3E}">
        <p14:creationId xmlns:p14="http://schemas.microsoft.com/office/powerpoint/2010/main" val="1134663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605272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uk-UA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Луганський природний заповідник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615609" y="0"/>
            <a:ext cx="3510136" cy="66113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/>
              <a:t>Байбаки — символ ЛПЗ</a:t>
            </a:r>
          </a:p>
          <a:p>
            <a:r>
              <a:rPr lang="ru-RU" dirty="0" err="1" smtClean="0"/>
              <a:t>Луганська</a:t>
            </a:r>
            <a:r>
              <a:rPr lang="ru-RU" dirty="0" smtClean="0"/>
              <a:t> </a:t>
            </a:r>
            <a:r>
              <a:rPr lang="ru-RU" dirty="0"/>
              <a:t>область, </a:t>
            </a:r>
            <a:r>
              <a:rPr lang="ru-RU" dirty="0" err="1" smtClean="0"/>
              <a:t>бл</a:t>
            </a:r>
            <a:r>
              <a:rPr lang="ru-RU" dirty="0"/>
              <a:t>. 8000 га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134663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/>
              <a:t>Ґорґани</a:t>
            </a:r>
            <a:endParaRPr lang="uk-UA" dirty="0"/>
          </a:p>
        </p:txBody>
      </p:sp>
      <p:sp>
        <p:nvSpPr>
          <p:cNvPr id="4" name="Овал 3"/>
          <p:cNvSpPr/>
          <p:nvPr/>
        </p:nvSpPr>
        <p:spPr>
          <a:xfrm>
            <a:off x="4355976" y="5561868"/>
            <a:ext cx="4608512" cy="1224136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Івано-Франківська область</a:t>
            </a:r>
          </a:p>
          <a:p>
            <a:pPr algn="ctr"/>
            <a:r>
              <a:rPr lang="uk-UA" dirty="0" smtClean="0"/>
              <a:t>5344,2</a:t>
            </a:r>
            <a:r>
              <a:rPr lang="ru-RU" dirty="0" smtClean="0"/>
              <a:t>га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194254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6031648"/>
            <a:ext cx="8229600" cy="826352"/>
          </a:xfrm>
        </p:spPr>
        <p:txBody>
          <a:bodyPr>
            <a:normAutofit fontScale="90000"/>
          </a:bodyPr>
          <a:lstStyle/>
          <a:p>
            <a:r>
              <a:rPr lang="uk-UA" dirty="0"/>
              <a:t>Кримський природний заповідник</a:t>
            </a:r>
          </a:p>
        </p:txBody>
      </p:sp>
      <p:sp>
        <p:nvSpPr>
          <p:cNvPr id="6" name="Прямоугольник 5"/>
          <p:cNvSpPr/>
          <p:nvPr/>
        </p:nvSpPr>
        <p:spPr>
          <a:xfrm flipH="1">
            <a:off x="37322" y="12576"/>
            <a:ext cx="3024336" cy="95410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dirty="0"/>
              <a:t>гора </a:t>
            </a:r>
            <a:r>
              <a:rPr lang="ru-RU" sz="2800" dirty="0" err="1"/>
              <a:t>Чатир-Даг</a:t>
            </a:r>
            <a:endParaRPr lang="ru-RU" sz="2800" dirty="0"/>
          </a:p>
          <a:p>
            <a:r>
              <a:rPr lang="ru-RU" sz="2800" dirty="0" err="1" smtClean="0"/>
              <a:t>Крим</a:t>
            </a:r>
            <a:r>
              <a:rPr lang="ru-RU" sz="2800" dirty="0"/>
              <a:t>, </a:t>
            </a:r>
            <a:r>
              <a:rPr lang="ru-RU" sz="2800" dirty="0" smtClean="0"/>
              <a:t>44 </a:t>
            </a:r>
            <a:r>
              <a:rPr lang="ru-RU" sz="2800" dirty="0"/>
              <a:t>175 га</a:t>
            </a:r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1134663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Карадазький природний заповідник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074024" y="6186862"/>
            <a:ext cx="2069976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dirty="0"/>
              <a:t>Краєвид </a:t>
            </a:r>
            <a:r>
              <a:rPr lang="uk-UA" dirty="0" err="1" smtClean="0"/>
              <a:t>Карадагу</a:t>
            </a:r>
            <a:endParaRPr lang="uk-UA" dirty="0" smtClean="0"/>
          </a:p>
          <a:p>
            <a:r>
              <a:rPr lang="uk-UA" dirty="0" smtClean="0"/>
              <a:t>Крим 28,74 </a:t>
            </a:r>
            <a:r>
              <a:rPr lang="uk-UA" dirty="0" err="1"/>
              <a:t>км²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6203006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" y="0"/>
            <a:ext cx="913794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вал 1"/>
          <p:cNvSpPr/>
          <p:nvPr/>
        </p:nvSpPr>
        <p:spPr>
          <a:xfrm>
            <a:off x="4210944" y="5936210"/>
            <a:ext cx="4933056" cy="92179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err="1"/>
              <a:t>Створений</a:t>
            </a:r>
            <a:r>
              <a:rPr lang="ru-RU" dirty="0"/>
              <a:t> для </a:t>
            </a:r>
            <a:r>
              <a:rPr lang="ru-RU" dirty="0" err="1"/>
              <a:t>збереження</a:t>
            </a:r>
            <a:r>
              <a:rPr lang="ru-RU" dirty="0"/>
              <a:t> </a:t>
            </a:r>
            <a:r>
              <a:rPr lang="ru-RU" dirty="0" err="1"/>
              <a:t>реліктової</a:t>
            </a:r>
            <a:r>
              <a:rPr lang="ru-RU" dirty="0"/>
              <a:t> </a:t>
            </a:r>
            <a:r>
              <a:rPr lang="ru-RU" b="1" dirty="0"/>
              <a:t>сосни </a:t>
            </a:r>
            <a:r>
              <a:rPr lang="ru-RU" b="1" dirty="0" err="1"/>
              <a:t>кедрової</a:t>
            </a:r>
            <a:r>
              <a:rPr lang="ru-RU" b="1" dirty="0"/>
              <a:t> </a:t>
            </a:r>
            <a:r>
              <a:rPr lang="ru-RU" b="1" dirty="0" err="1"/>
              <a:t>європейської</a:t>
            </a:r>
            <a:r>
              <a:rPr lang="ru-RU" b="1" dirty="0"/>
              <a:t> </a:t>
            </a:r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val="1390572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176464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364428" y="188640"/>
            <a:ext cx="4779572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dirty="0"/>
          </a:p>
          <a:p>
            <a:endParaRPr lang="uk-UA" dirty="0"/>
          </a:p>
          <a:p>
            <a:r>
              <a:rPr lang="uk-UA" sz="2400" dirty="0" smtClean="0"/>
              <a:t>                                                                    З </a:t>
            </a:r>
            <a:r>
              <a:rPr lang="uk-UA" sz="2400" dirty="0"/>
              <a:t>фауни </a:t>
            </a:r>
            <a:r>
              <a:rPr lang="uk-UA" sz="2400" b="1" dirty="0"/>
              <a:t>20</a:t>
            </a:r>
            <a:r>
              <a:rPr lang="uk-UA" sz="2400" dirty="0"/>
              <a:t> видів є рідкісними і занесені до Червоної книги України, а саме: харіус європейський, тритони альпійський і карпатський</a:t>
            </a:r>
            <a:r>
              <a:rPr lang="uk-UA" sz="2400" b="1" dirty="0"/>
              <a:t>, саламандра плямиста</a:t>
            </a:r>
            <a:r>
              <a:rPr lang="uk-UA" sz="2400" dirty="0"/>
              <a:t>, лелека чорний, підорлик малий, глухар, пугач, сова довгохвоста, дятел </a:t>
            </a:r>
            <a:r>
              <a:rPr lang="uk-UA" sz="2400" dirty="0" err="1"/>
              <a:t>білоспинний</a:t>
            </a:r>
            <a:r>
              <a:rPr lang="uk-UA" sz="2400" dirty="0"/>
              <a:t>, тинівка альпійська, </a:t>
            </a:r>
            <a:r>
              <a:rPr lang="uk-UA" sz="2400" dirty="0" err="1"/>
              <a:t>бурозубка</a:t>
            </a:r>
            <a:r>
              <a:rPr lang="uk-UA" sz="2400" dirty="0"/>
              <a:t> альпійська, </a:t>
            </a:r>
            <a:r>
              <a:rPr lang="uk-UA" sz="2400" dirty="0" err="1"/>
              <a:t>кутора</a:t>
            </a:r>
            <a:r>
              <a:rPr lang="uk-UA" sz="2400" dirty="0"/>
              <a:t> мала, полівка снігова, горностай, норка європейська, борсук, видра річкова, кіт лісовий, рись звичайна.</a:t>
            </a:r>
          </a:p>
        </p:txBody>
      </p:sp>
    </p:spTree>
    <p:extLst>
      <p:ext uri="{BB962C8B-B14F-4D97-AF65-F5344CB8AC3E}">
        <p14:creationId xmlns:p14="http://schemas.microsoft.com/office/powerpoint/2010/main" val="1197204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5" y="-14494"/>
            <a:ext cx="9174938" cy="6881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445224"/>
            <a:ext cx="9174938" cy="1412776"/>
          </a:xfrm>
        </p:spPr>
        <p:txBody>
          <a:bodyPr>
            <a:normAutofit fontScale="90000"/>
          </a:bodyPr>
          <a:lstStyle/>
          <a:p>
            <a:r>
              <a:rPr lang="uk-UA" dirty="0" err="1"/>
              <a:t>Дніпровсько-Орільський</a:t>
            </a:r>
            <a:r>
              <a:rPr lang="uk-UA" dirty="0"/>
              <a:t> природний заповідник</a:t>
            </a:r>
          </a:p>
        </p:txBody>
      </p:sp>
      <p:sp>
        <p:nvSpPr>
          <p:cNvPr id="3" name="Овал 2"/>
          <p:cNvSpPr/>
          <p:nvPr/>
        </p:nvSpPr>
        <p:spPr>
          <a:xfrm>
            <a:off x="5010539" y="4869160"/>
            <a:ext cx="4032448" cy="864096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Дніпропетровська область</a:t>
            </a:r>
            <a:r>
              <a:rPr lang="uk-UA" dirty="0"/>
              <a:t> </a:t>
            </a:r>
            <a:endParaRPr lang="uk-UA" dirty="0" smtClean="0"/>
          </a:p>
          <a:p>
            <a:pPr algn="ctr"/>
            <a:r>
              <a:rPr lang="uk-UA" dirty="0" smtClean="0"/>
              <a:t>3766,2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668810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62500" y="0"/>
            <a:ext cx="4338447" cy="563231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400" dirty="0"/>
              <a:t>Охороняються плавневі ліси, гаї, луки, ділянки автохтонної рослинності: ковила, сон-трава (</a:t>
            </a:r>
            <a:r>
              <a:rPr lang="en-US" sz="2400" dirty="0" err="1"/>
              <a:t>Pulsatilla</a:t>
            </a:r>
            <a:r>
              <a:rPr lang="en-US" sz="2400" dirty="0"/>
              <a:t>), </a:t>
            </a:r>
            <a:r>
              <a:rPr lang="uk-UA" sz="2400" dirty="0"/>
              <a:t>тюльпан, шелюга, чорноклен. Росте 9 рослин, занесених у Червону книгу України, і 50 рідких для Дніпропетровщини видів. Фауна налічує 31 вид ссавців: лось, </a:t>
            </a:r>
            <a:r>
              <a:rPr lang="uk-UA" sz="2400" dirty="0" smtClean="0"/>
              <a:t>сарна, </a:t>
            </a:r>
            <a:r>
              <a:rPr lang="uk-UA" sz="2400" dirty="0"/>
              <a:t>олень, свиня дика, заєць сірий, ондатра, єнот уссурійський, бобер, куниця, горностай, борсук. Птахів 184 види (станом на 2006 рік), риб — понад 30 видів.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8125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5721"/>
            <a:ext cx="2381250" cy="148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41621"/>
            <a:ext cx="2381250" cy="2093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0" y="5015872"/>
            <a:ext cx="2381250" cy="1842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46128"/>
            <a:ext cx="2381250" cy="1811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0" y="0"/>
            <a:ext cx="238125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0" y="2941612"/>
            <a:ext cx="2381250" cy="206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132" y="1455722"/>
            <a:ext cx="2390368" cy="148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04019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079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dirty="0" err="1"/>
              <a:t>Єланецький</a:t>
            </a:r>
            <a:r>
              <a:rPr lang="uk-UA" dirty="0"/>
              <a:t> степ</a:t>
            </a:r>
          </a:p>
        </p:txBody>
      </p:sp>
      <p:sp>
        <p:nvSpPr>
          <p:cNvPr id="3" name="Овал 2"/>
          <p:cNvSpPr/>
          <p:nvPr/>
        </p:nvSpPr>
        <p:spPr>
          <a:xfrm>
            <a:off x="683568" y="5986694"/>
            <a:ext cx="3672408" cy="864096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/>
              <a:t>Миколаївська </a:t>
            </a:r>
            <a:r>
              <a:rPr lang="uk-UA" dirty="0" smtClean="0"/>
              <a:t>область</a:t>
            </a:r>
          </a:p>
          <a:p>
            <a:pPr algn="ctr"/>
            <a:r>
              <a:rPr lang="uk-UA" dirty="0" smtClean="0"/>
              <a:t>1675,7га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680401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788024" y="-1"/>
            <a:ext cx="4330552" cy="685799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dirty="0" smtClean="0"/>
              <a:t>Заповідник </a:t>
            </a:r>
            <a:r>
              <a:rPr lang="uk-UA" sz="2000" dirty="0"/>
              <a:t>суворого </a:t>
            </a:r>
            <a:r>
              <a:rPr lang="uk-UA" sz="2000" dirty="0" smtClean="0"/>
              <a:t>режиму.</a:t>
            </a:r>
            <a:r>
              <a:rPr lang="ru-RU" sz="2000" dirty="0" err="1" smtClean="0"/>
              <a:t>Його</a:t>
            </a:r>
            <a:r>
              <a:rPr lang="ru-RU" sz="2000" dirty="0" smtClean="0"/>
              <a:t> </a:t>
            </a:r>
            <a:r>
              <a:rPr lang="ru-RU" sz="2000" dirty="0"/>
              <a:t>мета — </a:t>
            </a:r>
            <a:r>
              <a:rPr lang="ru-RU" sz="2000" dirty="0" err="1"/>
              <a:t>збереження</a:t>
            </a:r>
            <a:r>
              <a:rPr lang="ru-RU" sz="2000" dirty="0"/>
              <a:t> та </a:t>
            </a:r>
            <a:r>
              <a:rPr lang="ru-RU" sz="2000" dirty="0" err="1"/>
              <a:t>відновлення</a:t>
            </a:r>
            <a:r>
              <a:rPr lang="ru-RU" sz="2000" dirty="0"/>
              <a:t> </a:t>
            </a:r>
            <a:r>
              <a:rPr lang="ru-RU" sz="2000" b="1" dirty="0"/>
              <a:t>типчаково-</a:t>
            </a:r>
            <a:r>
              <a:rPr lang="ru-RU" sz="2000" b="1" dirty="0" err="1"/>
              <a:t>ковилового</a:t>
            </a:r>
            <a:r>
              <a:rPr lang="ru-RU" sz="2000" b="1" dirty="0"/>
              <a:t> степу</a:t>
            </a:r>
            <a:r>
              <a:rPr lang="ru-RU" sz="2000" dirty="0"/>
              <a:t>, не </a:t>
            </a:r>
            <a:r>
              <a:rPr lang="ru-RU" sz="2000" dirty="0" err="1"/>
              <a:t>представленого</a:t>
            </a:r>
            <a:r>
              <a:rPr lang="ru-RU" sz="2000" dirty="0"/>
              <a:t> на </a:t>
            </a:r>
            <a:r>
              <a:rPr lang="ru-RU" sz="2000" dirty="0" err="1"/>
              <a:t>інших</a:t>
            </a:r>
            <a:r>
              <a:rPr lang="ru-RU" sz="2000" dirty="0"/>
              <a:t> </a:t>
            </a:r>
            <a:r>
              <a:rPr lang="ru-RU" sz="2000" dirty="0" err="1"/>
              <a:t>заповідних</a:t>
            </a:r>
            <a:r>
              <a:rPr lang="ru-RU" sz="2000" dirty="0"/>
              <a:t> </a:t>
            </a:r>
            <a:r>
              <a:rPr lang="ru-RU" sz="2000" dirty="0" err="1"/>
              <a:t>територіях</a:t>
            </a:r>
            <a:r>
              <a:rPr lang="ru-RU" sz="2000" dirty="0"/>
              <a:t> </a:t>
            </a:r>
            <a:r>
              <a:rPr lang="ru-RU" sz="2000" dirty="0" err="1"/>
              <a:t>України</a:t>
            </a:r>
            <a:r>
              <a:rPr lang="ru-RU" sz="2000" dirty="0"/>
              <a:t>. </a:t>
            </a:r>
            <a:endParaRPr lang="ru-RU" sz="2000" dirty="0" smtClean="0"/>
          </a:p>
          <a:p>
            <a:pPr algn="ctr"/>
            <a:r>
              <a:rPr lang="ru-RU" sz="2000" dirty="0" smtClean="0"/>
              <a:t>У </a:t>
            </a:r>
            <a:r>
              <a:rPr lang="ru-RU" sz="2000" dirty="0" err="1"/>
              <a:t>флорі</a:t>
            </a:r>
            <a:r>
              <a:rPr lang="ru-RU" sz="2000" dirty="0"/>
              <a:t> </a:t>
            </a:r>
            <a:r>
              <a:rPr lang="ru-RU" sz="2000" dirty="0" err="1"/>
              <a:t>заповідника</a:t>
            </a:r>
            <a:r>
              <a:rPr lang="ru-RU" sz="2000" dirty="0"/>
              <a:t> </a:t>
            </a:r>
            <a:r>
              <a:rPr lang="ru-RU" sz="2000" dirty="0" err="1"/>
              <a:t>нараховується</a:t>
            </a:r>
            <a:r>
              <a:rPr lang="ru-RU" sz="2000" dirty="0"/>
              <a:t> 423 </a:t>
            </a:r>
            <a:r>
              <a:rPr lang="ru-RU" sz="2000" dirty="0" err="1"/>
              <a:t>види</a:t>
            </a:r>
            <a:r>
              <a:rPr lang="ru-RU" sz="2000" dirty="0"/>
              <a:t> </a:t>
            </a:r>
            <a:r>
              <a:rPr lang="ru-RU" sz="2000" dirty="0" err="1"/>
              <a:t>судинних</a:t>
            </a:r>
            <a:r>
              <a:rPr lang="ru-RU" sz="2000" dirty="0"/>
              <a:t> </a:t>
            </a:r>
            <a:r>
              <a:rPr lang="ru-RU" sz="2000" dirty="0" err="1"/>
              <a:t>рослин</a:t>
            </a:r>
            <a:r>
              <a:rPr lang="ru-RU" sz="2000" dirty="0"/>
              <a:t>, </a:t>
            </a:r>
            <a:r>
              <a:rPr lang="ru-RU" sz="2000" dirty="0" err="1"/>
              <a:t>серед</a:t>
            </a:r>
            <a:r>
              <a:rPr lang="ru-RU" sz="2000" dirty="0"/>
              <a:t> </a:t>
            </a:r>
            <a:r>
              <a:rPr lang="ru-RU" sz="2000" dirty="0" err="1"/>
              <a:t>яких</a:t>
            </a:r>
            <a:r>
              <a:rPr lang="ru-RU" sz="2000" dirty="0"/>
              <a:t> </a:t>
            </a:r>
            <a:r>
              <a:rPr lang="ru-RU" sz="2000" dirty="0" err="1"/>
              <a:t>переважають</a:t>
            </a:r>
            <a:r>
              <a:rPr lang="ru-RU" sz="2000" dirty="0"/>
              <a:t> </a:t>
            </a:r>
            <a:r>
              <a:rPr lang="ru-RU" sz="2000" dirty="0" err="1"/>
              <a:t>степові</a:t>
            </a:r>
            <a:r>
              <a:rPr lang="ru-RU" sz="2000" dirty="0"/>
              <a:t> та </a:t>
            </a:r>
            <a:r>
              <a:rPr lang="ru-RU" sz="2000" dirty="0" err="1"/>
              <a:t>лучно-степові</a:t>
            </a:r>
            <a:r>
              <a:rPr lang="ru-RU" sz="2000" dirty="0"/>
              <a:t> </a:t>
            </a:r>
            <a:r>
              <a:rPr lang="ru-RU" sz="2000" dirty="0" err="1"/>
              <a:t>види</a:t>
            </a:r>
            <a:r>
              <a:rPr lang="ru-RU" sz="2000" dirty="0" smtClean="0"/>
              <a:t>.</a:t>
            </a:r>
          </a:p>
          <a:p>
            <a:pPr algn="ctr"/>
            <a:r>
              <a:rPr lang="ru-RU" sz="2000" dirty="0" smtClean="0"/>
              <a:t> </a:t>
            </a:r>
            <a:r>
              <a:rPr lang="ru-RU" sz="2000" dirty="0"/>
              <a:t>До </a:t>
            </a:r>
            <a:r>
              <a:rPr lang="ru-RU" sz="2000" dirty="0" err="1"/>
              <a:t>Червоної</a:t>
            </a:r>
            <a:r>
              <a:rPr lang="ru-RU" sz="2000" dirty="0"/>
              <a:t> книги </a:t>
            </a:r>
            <a:r>
              <a:rPr lang="ru-RU" sz="2000" dirty="0" err="1"/>
              <a:t>України</a:t>
            </a:r>
            <a:r>
              <a:rPr lang="ru-RU" sz="2000" dirty="0"/>
              <a:t> занесено 17 </a:t>
            </a:r>
            <a:r>
              <a:rPr lang="ru-RU" sz="2000" dirty="0" err="1"/>
              <a:t>видів</a:t>
            </a:r>
            <a:r>
              <a:rPr lang="ru-RU" sz="2000" dirty="0"/>
              <a:t> </a:t>
            </a:r>
            <a:r>
              <a:rPr lang="ru-RU" sz="2000" dirty="0" err="1"/>
              <a:t>рослин</a:t>
            </a:r>
            <a:r>
              <a:rPr lang="ru-RU" sz="2000" dirty="0"/>
              <a:t> (5 </a:t>
            </a:r>
            <a:r>
              <a:rPr lang="ru-RU" sz="2000" dirty="0" err="1"/>
              <a:t>видів</a:t>
            </a:r>
            <a:r>
              <a:rPr lang="ru-RU" sz="2000" dirty="0"/>
              <a:t> </a:t>
            </a:r>
            <a:r>
              <a:rPr lang="ru-RU" sz="2000" dirty="0" err="1"/>
              <a:t>ковили</a:t>
            </a:r>
            <a:r>
              <a:rPr lang="ru-RU" sz="2000" dirty="0"/>
              <a:t>: волосиста, </a:t>
            </a:r>
            <a:r>
              <a:rPr lang="ru-RU" sz="2000" dirty="0" err="1"/>
              <a:t>Лессінга</a:t>
            </a:r>
            <a:r>
              <a:rPr lang="ru-RU" sz="2000" dirty="0"/>
              <a:t>, </a:t>
            </a:r>
            <a:r>
              <a:rPr lang="ru-RU" sz="2000" dirty="0" err="1"/>
              <a:t>найкрасивіша</a:t>
            </a:r>
            <a:r>
              <a:rPr lang="ru-RU" sz="2000" dirty="0"/>
              <a:t>, </a:t>
            </a:r>
            <a:r>
              <a:rPr lang="ru-RU" sz="2000" dirty="0" err="1"/>
              <a:t>українська</a:t>
            </a:r>
            <a:r>
              <a:rPr lang="ru-RU" sz="2000" dirty="0"/>
              <a:t> та </a:t>
            </a:r>
            <a:r>
              <a:rPr lang="ru-RU" sz="2000" dirty="0" err="1"/>
              <a:t>вузьколиста</a:t>
            </a:r>
            <a:r>
              <a:rPr lang="ru-RU" sz="2000" dirty="0"/>
              <a:t>, астрагал </a:t>
            </a:r>
            <a:r>
              <a:rPr lang="ru-RU" sz="2000" dirty="0" err="1"/>
              <a:t>шерстистоквітковий</a:t>
            </a:r>
            <a:r>
              <a:rPr lang="ru-RU" sz="2000" dirty="0"/>
              <a:t>, </a:t>
            </a:r>
            <a:r>
              <a:rPr lang="ru-RU" sz="2000" dirty="0" err="1"/>
              <a:t>брандушка</a:t>
            </a:r>
            <a:r>
              <a:rPr lang="ru-RU" sz="2000" dirty="0"/>
              <a:t> </a:t>
            </a:r>
            <a:r>
              <a:rPr lang="ru-RU" sz="2000" dirty="0" err="1"/>
              <a:t>різнокольорова</a:t>
            </a:r>
            <a:r>
              <a:rPr lang="ru-RU" sz="2000" dirty="0"/>
              <a:t>, шафран </a:t>
            </a:r>
            <a:r>
              <a:rPr lang="ru-RU" sz="2000" dirty="0" err="1"/>
              <a:t>сітчастий</a:t>
            </a:r>
            <a:r>
              <a:rPr lang="ru-RU" sz="2000" dirty="0"/>
              <a:t>, сон </a:t>
            </a:r>
            <a:r>
              <a:rPr lang="ru-RU" sz="2000" dirty="0" err="1"/>
              <a:t>чорніючий</a:t>
            </a:r>
            <a:r>
              <a:rPr lang="ru-RU" sz="2000" dirty="0"/>
              <a:t>, </a:t>
            </a:r>
            <a:r>
              <a:rPr lang="ru-RU" sz="2000" dirty="0" err="1"/>
              <a:t>дрік</a:t>
            </a:r>
            <a:r>
              <a:rPr lang="ru-RU" sz="2000" dirty="0"/>
              <a:t> </a:t>
            </a:r>
            <a:r>
              <a:rPr lang="ru-RU" sz="2000" dirty="0" err="1"/>
              <a:t>скіфський</a:t>
            </a:r>
            <a:r>
              <a:rPr lang="ru-RU" sz="2000" dirty="0"/>
              <a:t> </a:t>
            </a:r>
            <a:r>
              <a:rPr lang="ru-RU" sz="2000" dirty="0" err="1"/>
              <a:t>тощо</a:t>
            </a:r>
            <a:r>
              <a:rPr lang="ru-RU" sz="2000" dirty="0" smtClean="0"/>
              <a:t>)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15702"/>
            <a:ext cx="2394012" cy="4042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012" y="2815703"/>
            <a:ext cx="2394012" cy="4042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90"/>
            <a:ext cx="4788024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3722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91</TotalTime>
  <Words>956</Words>
  <Application>Microsoft Office PowerPoint</Application>
  <PresentationFormat>Экран (4:3)</PresentationFormat>
  <Paragraphs>68</Paragraphs>
  <Slides>31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Волна</vt:lpstr>
      <vt:lpstr>Заповідники України</vt:lpstr>
      <vt:lpstr>Презентация PowerPoint</vt:lpstr>
      <vt:lpstr>Ґорґани</vt:lpstr>
      <vt:lpstr>Презентация PowerPoint</vt:lpstr>
      <vt:lpstr>Презентация PowerPoint</vt:lpstr>
      <vt:lpstr>Дніпровсько-Орільський природний заповідник</vt:lpstr>
      <vt:lpstr>Презентация PowerPoint</vt:lpstr>
      <vt:lpstr>Єланецький степ</vt:lpstr>
      <vt:lpstr>Презентация PowerPoint</vt:lpstr>
      <vt:lpstr>Презентация PowerPoint</vt:lpstr>
      <vt:lpstr>Казантипський природний заповідник</vt:lpstr>
      <vt:lpstr>Презентация PowerPoint</vt:lpstr>
      <vt:lpstr>Презентация PowerPoint</vt:lpstr>
      <vt:lpstr>Презентация PowerPoint</vt:lpstr>
      <vt:lpstr>Черкаська область 2027га. Основні функції заповідника — охорона еталонних та унікальних природних комплексів лісостепу, збереження біорізноманіття, спостереження за зміною природних процесів.</vt:lpstr>
      <vt:lpstr>Презентация PowerPoint</vt:lpstr>
      <vt:lpstr>Презентация PowerPoint</vt:lpstr>
      <vt:lpstr>Природний заповідник «Розточчя»</vt:lpstr>
      <vt:lpstr>Презентация PowerPoint</vt:lpstr>
      <vt:lpstr>Презентация PowerPoint</vt:lpstr>
      <vt:lpstr>Ялтинський гірсько-лісовий природний заповідник</vt:lpstr>
      <vt:lpstr>Черемський природний заповідник(Заповідник суворого режиму) </vt:lpstr>
      <vt:lpstr>Рівненський природний заповідник</vt:lpstr>
      <vt:lpstr>Поліський природний заповідник</vt:lpstr>
      <vt:lpstr>Опукський природний заповідник</vt:lpstr>
      <vt:lpstr>Михайлівська цілина</vt:lpstr>
      <vt:lpstr>Природний заповідник «Мис Мартьян»</vt:lpstr>
      <vt:lpstr>Медобори (заповідник)</vt:lpstr>
      <vt:lpstr>Луганський природний заповідник</vt:lpstr>
      <vt:lpstr>Кримський природний заповідник</vt:lpstr>
      <vt:lpstr>Карадазький природний заповідник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Заповідники України</dc:title>
  <dc:creator>user</dc:creator>
  <cp:lastModifiedBy>user</cp:lastModifiedBy>
  <cp:revision>13</cp:revision>
  <dcterms:created xsi:type="dcterms:W3CDTF">2014-02-23T14:58:02Z</dcterms:created>
  <dcterms:modified xsi:type="dcterms:W3CDTF">2014-02-23T16:54:21Z</dcterms:modified>
</cp:coreProperties>
</file>