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1" r:id="rId4"/>
    <p:sldId id="259" r:id="rId5"/>
    <p:sldId id="272" r:id="rId6"/>
    <p:sldId id="260" r:id="rId7"/>
    <p:sldId id="273" r:id="rId8"/>
    <p:sldId id="261" r:id="rId9"/>
    <p:sldId id="274" r:id="rId10"/>
    <p:sldId id="262" r:id="rId11"/>
    <p:sldId id="275" r:id="rId12"/>
    <p:sldId id="263" r:id="rId13"/>
    <p:sldId id="276" r:id="rId14"/>
    <p:sldId id="264" r:id="rId15"/>
    <p:sldId id="277" r:id="rId16"/>
    <p:sldId id="265" r:id="rId17"/>
    <p:sldId id="278" r:id="rId18"/>
    <p:sldId id="266" r:id="rId19"/>
    <p:sldId id="279" r:id="rId20"/>
    <p:sldId id="267" r:id="rId21"/>
    <p:sldId id="280" r:id="rId22"/>
    <p:sldId id="268" r:id="rId23"/>
    <p:sldId id="281" r:id="rId24"/>
    <p:sldId id="269" r:id="rId25"/>
    <p:sldId id="282" r:id="rId26"/>
    <p:sldId id="270"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2A82"/>
    <a:srgbClr val="AD1F0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A03FA5A8-5741-4A51-93F6-17DEA0BCBE10}" type="datetimeFigureOut">
              <a:rPr lang="ru-RU" smtClean="0"/>
              <a:pPr/>
              <a:t>22.10.2013</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5B700CBE-F026-47C8-A8CC-97D26273F061}"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03FA5A8-5741-4A51-93F6-17DEA0BCBE10}" type="datetimeFigureOut">
              <a:rPr lang="ru-RU" smtClean="0"/>
              <a:pPr/>
              <a:t>22.10.2013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B700CBE-F026-47C8-A8CC-97D26273F06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03FA5A8-5741-4A51-93F6-17DEA0BCBE10}" type="datetimeFigureOut">
              <a:rPr lang="ru-RU" smtClean="0"/>
              <a:pPr/>
              <a:t>22.10.2013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B700CBE-F026-47C8-A8CC-97D26273F06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03FA5A8-5741-4A51-93F6-17DEA0BCBE10}" type="datetimeFigureOut">
              <a:rPr lang="ru-RU" smtClean="0"/>
              <a:pPr/>
              <a:t>22.10.2013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B700CBE-F026-47C8-A8CC-97D26273F06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03FA5A8-5741-4A51-93F6-17DEA0BCBE10}" type="datetimeFigureOut">
              <a:rPr lang="ru-RU" smtClean="0"/>
              <a:pPr/>
              <a:t>22.10.2013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B700CBE-F026-47C8-A8CC-97D26273F061}"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03FA5A8-5741-4A51-93F6-17DEA0BCBE10}" type="datetimeFigureOut">
              <a:rPr lang="ru-RU" smtClean="0"/>
              <a:pPr/>
              <a:t>22.10.2013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B700CBE-F026-47C8-A8CC-97D26273F06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03FA5A8-5741-4A51-93F6-17DEA0BCBE10}" type="datetimeFigureOut">
              <a:rPr lang="ru-RU" smtClean="0"/>
              <a:pPr/>
              <a:t>22.10.2013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B700CBE-F026-47C8-A8CC-97D26273F061}"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03FA5A8-5741-4A51-93F6-17DEA0BCBE10}" type="datetimeFigureOut">
              <a:rPr lang="ru-RU" smtClean="0"/>
              <a:pPr/>
              <a:t>22.10.2013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B700CBE-F026-47C8-A8CC-97D26273F06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03FA5A8-5741-4A51-93F6-17DEA0BCBE10}" type="datetimeFigureOut">
              <a:rPr lang="ru-RU" smtClean="0"/>
              <a:pPr/>
              <a:t>22.10.2013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B700CBE-F026-47C8-A8CC-97D26273F06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03FA5A8-5741-4A51-93F6-17DEA0BCBE10}" type="datetimeFigureOut">
              <a:rPr lang="ru-RU" smtClean="0"/>
              <a:pPr/>
              <a:t>22.10.2013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B700CBE-F026-47C8-A8CC-97D26273F06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A03FA5A8-5741-4A51-93F6-17DEA0BCBE10}" type="datetimeFigureOut">
              <a:rPr lang="ru-RU" smtClean="0"/>
              <a:pPr/>
              <a:t>22.10.2013</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5B700CBE-F026-47C8-A8CC-97D26273F06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03FA5A8-5741-4A51-93F6-17DEA0BCBE10}" type="datetimeFigureOut">
              <a:rPr lang="ru-RU" smtClean="0"/>
              <a:pPr/>
              <a:t>22.10.2013</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B700CBE-F026-47C8-A8CC-97D26273F06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1416738"/>
          </a:xfrm>
          <a:ln>
            <a:solidFill>
              <a:schemeClr val="tx2">
                <a:lumMod val="90000"/>
              </a:schemeClr>
            </a:solidFill>
          </a:ln>
          <a:effectLst>
            <a:glow rad="139700">
              <a:schemeClr val="accent4">
                <a:satMod val="175000"/>
                <a:alpha val="40000"/>
              </a:schemeClr>
            </a:glow>
          </a:effectLst>
        </p:spPr>
        <p:txBody>
          <a:bodyPr/>
          <a:lstStyle/>
          <a:p>
            <a:pPr algn="ctr"/>
            <a:r>
              <a:rPr lang="en-US" sz="8000" i="1" dirty="0" smtClean="0">
                <a:latin typeface="Monotype Corsiva" pitchFamily="66" charset="0"/>
                <a:cs typeface="Gautami" pitchFamily="34" charset="0"/>
              </a:rPr>
              <a:t>My favorite jobs</a:t>
            </a:r>
            <a:endParaRPr lang="ru-RU" sz="8000" i="1" dirty="0">
              <a:latin typeface="Monotype Corsiva" pitchFamily="66" charset="0"/>
              <a:cs typeface="Gautami" pitchFamily="34" charset="0"/>
            </a:endParaRPr>
          </a:p>
        </p:txBody>
      </p:sp>
      <p:pic>
        <p:nvPicPr>
          <p:cNvPr id="4" name="Содержимое 3" descr="job-employement-vacancies-work-profession.jpg"/>
          <p:cNvPicPr>
            <a:picLocks noGrp="1" noChangeAspect="1"/>
          </p:cNvPicPr>
          <p:nvPr>
            <p:ph idx="1"/>
          </p:nvPr>
        </p:nvPicPr>
        <p:blipFill>
          <a:blip r:embed="rId2"/>
          <a:stretch>
            <a:fillRect/>
          </a:stretch>
        </p:blipFill>
        <p:spPr>
          <a:xfrm>
            <a:off x="1714480" y="2357430"/>
            <a:ext cx="5907113" cy="4070350"/>
          </a:xfrm>
          <a:prstGeom prst="rect">
            <a:avLst/>
          </a:prstGeom>
          <a:ln>
            <a:solidFill>
              <a:schemeClr val="tx2">
                <a:lumMod val="90000"/>
              </a:schemeClr>
            </a:solidFill>
          </a:ln>
          <a:effectLst>
            <a:glow rad="228600">
              <a:schemeClr val="accent4">
                <a:satMod val="175000"/>
                <a:alpha val="40000"/>
              </a:schemeClr>
            </a:glow>
            <a:outerShdw blurRad="190500" algn="tl" rotWithShape="0">
              <a:srgbClr val="000000">
                <a:alpha val="70000"/>
              </a:srgbClr>
            </a:outerShdw>
          </a:effectLst>
        </p:spPr>
      </p:pic>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357166"/>
            <a:ext cx="7615262" cy="1214446"/>
          </a:xfrm>
          <a:ln>
            <a:solidFill>
              <a:schemeClr val="accent3">
                <a:lumMod val="40000"/>
                <a:lumOff val="60000"/>
              </a:schemeClr>
            </a:solidFill>
          </a:ln>
        </p:spPr>
        <p:txBody>
          <a:bodyPr/>
          <a:lstStyle/>
          <a:p>
            <a:pPr algn="ctr"/>
            <a:r>
              <a:rPr lang="de-DE" sz="8800" i="1" dirty="0" smtClean="0">
                <a:solidFill>
                  <a:schemeClr val="accent3">
                    <a:lumMod val="20000"/>
                    <a:lumOff val="80000"/>
                  </a:schemeClr>
                </a:solidFill>
                <a:effectLst>
                  <a:glow rad="101600">
                    <a:schemeClr val="accent3">
                      <a:satMod val="175000"/>
                      <a:alpha val="40000"/>
                    </a:schemeClr>
                  </a:glow>
                </a:effectLst>
                <a:latin typeface="Kokila" pitchFamily="34" charset="0"/>
                <a:cs typeface="Kokila" pitchFamily="34" charset="0"/>
              </a:rPr>
              <a:t>Pianist </a:t>
            </a:r>
            <a:endParaRPr lang="ru-RU" sz="8800" i="1" dirty="0">
              <a:solidFill>
                <a:schemeClr val="accent3">
                  <a:lumMod val="20000"/>
                  <a:lumOff val="80000"/>
                </a:schemeClr>
              </a:solidFill>
              <a:effectLst>
                <a:glow rad="101600">
                  <a:schemeClr val="accent3">
                    <a:satMod val="175000"/>
                    <a:alpha val="40000"/>
                  </a:schemeClr>
                </a:glow>
              </a:effectLst>
              <a:cs typeface="Kokila" pitchFamily="34" charset="0"/>
            </a:endParaRPr>
          </a:p>
        </p:txBody>
      </p:sp>
      <p:pic>
        <p:nvPicPr>
          <p:cNvPr id="4" name="Содержимое 3" descr="x_f1fac512.jpg"/>
          <p:cNvPicPr>
            <a:picLocks noGrp="1" noChangeAspect="1"/>
          </p:cNvPicPr>
          <p:nvPr>
            <p:ph idx="1"/>
          </p:nvPr>
        </p:nvPicPr>
        <p:blipFill>
          <a:blip r:embed="rId2"/>
          <a:stretch>
            <a:fillRect/>
          </a:stretch>
        </p:blipFill>
        <p:spPr>
          <a:xfrm>
            <a:off x="1500166" y="2000240"/>
            <a:ext cx="6509367" cy="4452407"/>
          </a:xfrm>
          <a:ln>
            <a:solidFill>
              <a:schemeClr val="accent3">
                <a:lumMod val="20000"/>
                <a:lumOff val="80000"/>
              </a:schemeClr>
            </a:solidFill>
          </a:ln>
          <a:effectLst>
            <a:glow rad="101600">
              <a:schemeClr val="accent3">
                <a:satMod val="175000"/>
                <a:alpha val="40000"/>
              </a:schemeClr>
            </a:glow>
          </a:effectLst>
        </p:spPr>
      </p:pic>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1345300"/>
          </a:xfrm>
          <a:ln>
            <a:solidFill>
              <a:srgbClr val="7030A0"/>
            </a:solidFill>
          </a:ln>
        </p:spPr>
        <p:txBody>
          <a:bodyPr/>
          <a:lstStyle/>
          <a:p>
            <a:pPr algn="ctr"/>
            <a:r>
              <a:rPr lang="en-US" sz="1800" b="1" i="1" u="sng" dirty="0" smtClean="0">
                <a:solidFill>
                  <a:schemeClr val="accent3">
                    <a:lumMod val="50000"/>
                  </a:schemeClr>
                </a:solidFill>
                <a:latin typeface="Book Antiqua" pitchFamily="18" charset="0"/>
              </a:rPr>
              <a:t>Pianist</a:t>
            </a:r>
            <a:r>
              <a:rPr lang="en-US" sz="1800" i="1" dirty="0" smtClean="0">
                <a:solidFill>
                  <a:schemeClr val="tx1"/>
                </a:solidFill>
                <a:latin typeface="Book Antiqua" pitchFamily="18" charset="0"/>
              </a:rPr>
              <a:t> called musician who performs work on the piano. Professional pianists can act as independent artists, playing in the chamber ensemble, accompanied by an orchestra to accompany one or more musicians. Sometimes pianists perform in the Piano Ensemble, performing works written for two pianos or piano four hands.</a:t>
            </a:r>
            <a:endParaRPr lang="ru-RU" sz="1800" i="1" dirty="0">
              <a:solidFill>
                <a:schemeClr val="tx1"/>
              </a:solidFill>
              <a:latin typeface="Book Antiqua" pitchFamily="18" charset="0"/>
            </a:endParaRPr>
          </a:p>
        </p:txBody>
      </p:sp>
      <p:pic>
        <p:nvPicPr>
          <p:cNvPr id="5" name="Содержимое 4" descr="th_cf7c3308c617076fa86386045bdb2c62.jpg"/>
          <p:cNvPicPr>
            <a:picLocks noGrp="1" noChangeAspect="1"/>
          </p:cNvPicPr>
          <p:nvPr>
            <p:ph sz="half" idx="1"/>
          </p:nvPr>
        </p:nvPicPr>
        <p:blipFill>
          <a:blip r:embed="rId2"/>
          <a:stretch>
            <a:fillRect/>
          </a:stretch>
        </p:blipFill>
        <p:spPr>
          <a:xfrm rot="21252685">
            <a:off x="564087" y="2079241"/>
            <a:ext cx="3198840" cy="4265120"/>
          </a:xfrm>
          <a:effectLst>
            <a:glow rad="101600">
              <a:srgbClr val="7030A0">
                <a:alpha val="60000"/>
              </a:srgbClr>
            </a:glow>
          </a:effectLst>
        </p:spPr>
      </p:pic>
      <p:pic>
        <p:nvPicPr>
          <p:cNvPr id="6" name="Содержимое 5" descr="23905953392386436.jpg"/>
          <p:cNvPicPr>
            <a:picLocks noGrp="1" noChangeAspect="1"/>
          </p:cNvPicPr>
          <p:nvPr>
            <p:ph sz="half" idx="2"/>
          </p:nvPr>
        </p:nvPicPr>
        <p:blipFill>
          <a:blip r:embed="rId3"/>
          <a:stretch>
            <a:fillRect/>
          </a:stretch>
        </p:blipFill>
        <p:spPr>
          <a:xfrm rot="573054">
            <a:off x="4520907" y="2234899"/>
            <a:ext cx="4025930" cy="4025930"/>
          </a:xfrm>
          <a:effectLst>
            <a:glow rad="101600">
              <a:schemeClr val="accent3">
                <a:lumMod val="50000"/>
                <a:alpha val="60000"/>
              </a:schemeClr>
            </a:glow>
          </a:effectLst>
        </p:spPr>
      </p:pic>
    </p:spTree>
  </p:cSld>
  <p:clrMapOvr>
    <a:masterClrMapping/>
  </p:clrMapOvr>
  <p:transition>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sz="5400" b="1" i="1" dirty="0" err="1" smtClean="0">
                <a:solidFill>
                  <a:schemeClr val="tx2">
                    <a:lumMod val="75000"/>
                  </a:schemeClr>
                </a:solidFill>
                <a:latin typeface="Miriam Fixed" pitchFamily="49" charset="-79"/>
                <a:cs typeface="Miriam Fixed" pitchFamily="49" charset="-79"/>
              </a:rPr>
              <a:t>Architect</a:t>
            </a:r>
            <a:r>
              <a:rPr lang="de-DE" sz="5400" b="1" i="1" dirty="0" smtClean="0">
                <a:solidFill>
                  <a:schemeClr val="tx2">
                    <a:lumMod val="75000"/>
                  </a:schemeClr>
                </a:solidFill>
                <a:latin typeface="Miriam Fixed" pitchFamily="49" charset="-79"/>
                <a:cs typeface="Miriam Fixed" pitchFamily="49" charset="-79"/>
              </a:rPr>
              <a:t> </a:t>
            </a:r>
            <a:endParaRPr lang="ru-RU" sz="5400" b="1" i="1" dirty="0">
              <a:solidFill>
                <a:schemeClr val="tx2">
                  <a:lumMod val="75000"/>
                </a:schemeClr>
              </a:solidFill>
              <a:cs typeface="Miriam Fixed" pitchFamily="49" charset="-79"/>
            </a:endParaRPr>
          </a:p>
        </p:txBody>
      </p:sp>
      <p:pic>
        <p:nvPicPr>
          <p:cNvPr id="4" name="Содержимое 3" descr="architektor.jpg"/>
          <p:cNvPicPr>
            <a:picLocks noGrp="1" noChangeAspect="1"/>
          </p:cNvPicPr>
          <p:nvPr>
            <p:ph idx="1"/>
          </p:nvPr>
        </p:nvPicPr>
        <p:blipFill>
          <a:blip r:embed="rId2"/>
          <a:stretch>
            <a:fillRect/>
          </a:stretch>
        </p:blipFill>
        <p:spPr>
          <a:xfrm>
            <a:off x="1571604" y="1785926"/>
            <a:ext cx="6357982" cy="4765515"/>
          </a:xfrm>
          <a:effectLst>
            <a:glow rad="101600">
              <a:schemeClr val="tx2">
                <a:lumMod val="75000"/>
                <a:alpha val="60000"/>
              </a:schemeClr>
            </a:glow>
          </a:effectLst>
        </p:spPr>
      </p:pic>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4429132"/>
            <a:ext cx="7772400" cy="1988242"/>
          </a:xfrm>
          <a:ln/>
        </p:spPr>
        <p:style>
          <a:lnRef idx="1">
            <a:schemeClr val="accent4"/>
          </a:lnRef>
          <a:fillRef idx="3">
            <a:schemeClr val="accent4"/>
          </a:fillRef>
          <a:effectRef idx="2">
            <a:schemeClr val="accent4"/>
          </a:effectRef>
          <a:fontRef idx="minor">
            <a:schemeClr val="lt1"/>
          </a:fontRef>
        </p:style>
        <p:txBody>
          <a:bodyPr/>
          <a:lstStyle/>
          <a:p>
            <a:pPr algn="ctr"/>
            <a:r>
              <a:rPr lang="en-US" sz="2200" b="1" i="1" u="sng" dirty="0" smtClean="0">
                <a:solidFill>
                  <a:schemeClr val="tx2">
                    <a:lumMod val="25000"/>
                  </a:schemeClr>
                </a:solidFill>
                <a:latin typeface="+mn-lt"/>
              </a:rPr>
              <a:t>Architect </a:t>
            </a:r>
            <a:r>
              <a:rPr lang="en-US" sz="2200" i="1" dirty="0" smtClean="0">
                <a:solidFill>
                  <a:schemeClr val="tx1"/>
                </a:solidFill>
                <a:latin typeface="+mn-lt"/>
              </a:rPr>
              <a:t>- </a:t>
            </a:r>
            <a:r>
              <a:rPr lang="en-US" sz="2200" i="1" dirty="0" smtClean="0">
                <a:solidFill>
                  <a:schemeClr val="tx1"/>
                </a:solidFill>
                <a:latin typeface="+mn-lt"/>
              </a:rPr>
              <a:t>a specialist who, through inputs creates a project of space. The main task of the architect - to create the most comfortable environment for human life.</a:t>
            </a:r>
            <a:br>
              <a:rPr lang="en-US" sz="2200" i="1" dirty="0" smtClean="0">
                <a:solidFill>
                  <a:schemeClr val="tx1"/>
                </a:solidFill>
                <a:latin typeface="+mn-lt"/>
              </a:rPr>
            </a:br>
            <a:r>
              <a:rPr lang="en-US" sz="2200" i="1" dirty="0" smtClean="0">
                <a:solidFill>
                  <a:schemeClr val="tx1"/>
                </a:solidFill>
                <a:latin typeface="+mn-lt"/>
              </a:rPr>
              <a:t>Job includes all levels of spatial organization of the environment, from small to large forms of territorial systems.</a:t>
            </a:r>
            <a:endParaRPr lang="ru-RU" sz="2200" i="1" dirty="0">
              <a:solidFill>
                <a:schemeClr val="tx1"/>
              </a:solidFill>
              <a:latin typeface="+mn-lt"/>
            </a:endParaRPr>
          </a:p>
        </p:txBody>
      </p:sp>
      <p:pic>
        <p:nvPicPr>
          <p:cNvPr id="4" name="Содержимое 3" descr="Arhitektor  (objazannosti, opisanie raboty, vakansii, dolzhnostnaja instrukcija).jpg"/>
          <p:cNvPicPr>
            <a:picLocks noGrp="1" noChangeAspect="1"/>
          </p:cNvPicPr>
          <p:nvPr>
            <p:ph idx="1"/>
          </p:nvPr>
        </p:nvPicPr>
        <p:blipFill>
          <a:blip r:embed="rId2"/>
          <a:stretch>
            <a:fillRect/>
          </a:stretch>
        </p:blipFill>
        <p:spPr>
          <a:xfrm>
            <a:off x="2151109" y="500063"/>
            <a:ext cx="5298982" cy="3714750"/>
          </a:xfrm>
          <a:effectLst>
            <a:glow rad="139700">
              <a:schemeClr val="accent4">
                <a:satMod val="175000"/>
                <a:alpha val="40000"/>
              </a:schemeClr>
            </a:glow>
          </a:effectLst>
        </p:spPr>
      </p:pic>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5072074"/>
            <a:ext cx="6643734" cy="914400"/>
          </a:xfrm>
        </p:spPr>
        <p:txBody>
          <a:bodyPr/>
          <a:lstStyle/>
          <a:p>
            <a:pPr algn="ctr"/>
            <a:r>
              <a:rPr lang="de-DE" sz="6600" dirty="0" smtClean="0">
                <a:solidFill>
                  <a:schemeClr val="accent1">
                    <a:lumMod val="75000"/>
                  </a:schemeClr>
                </a:solidFill>
                <a:latin typeface="Segoe Print" pitchFamily="2" charset="0"/>
              </a:rPr>
              <a:t>Acrobat</a:t>
            </a:r>
            <a:endParaRPr lang="ru-RU" sz="6600" dirty="0">
              <a:latin typeface="Segoe Print" pitchFamily="2" charset="0"/>
            </a:endParaRPr>
          </a:p>
        </p:txBody>
      </p:sp>
      <p:pic>
        <p:nvPicPr>
          <p:cNvPr id="4" name="Содержимое 3" descr="3.jpg"/>
          <p:cNvPicPr>
            <a:picLocks noGrp="1" noChangeAspect="1"/>
          </p:cNvPicPr>
          <p:nvPr>
            <p:ph idx="1"/>
          </p:nvPr>
        </p:nvPicPr>
        <p:blipFill>
          <a:blip r:embed="rId2"/>
          <a:stretch>
            <a:fillRect/>
          </a:stretch>
        </p:blipFill>
        <p:spPr>
          <a:xfrm>
            <a:off x="1428728" y="214290"/>
            <a:ext cx="6215106" cy="4486961"/>
          </a:xfrm>
          <a:effectLst>
            <a:glow rad="139700">
              <a:schemeClr val="accent1">
                <a:satMod val="175000"/>
                <a:alpha val="40000"/>
              </a:schemeClr>
            </a:glow>
          </a:effectLst>
        </p:spPr>
      </p:pic>
    </p:spTree>
  </p:cSld>
  <p:clrMapOvr>
    <a:masterClrMapping/>
  </p:clrMapOvr>
  <p:transition>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429132"/>
            <a:ext cx="8229600" cy="1714512"/>
          </a:xfrm>
        </p:spPr>
        <p:txBody>
          <a:bodyPr/>
          <a:lstStyle/>
          <a:p>
            <a:pPr algn="ctr"/>
            <a:r>
              <a:rPr lang="en-US" sz="2800" b="1" i="1" u="sng" dirty="0" smtClean="0">
                <a:solidFill>
                  <a:schemeClr val="tx1"/>
                </a:solidFill>
                <a:latin typeface="MV Boli" pitchFamily="2" charset="0"/>
                <a:cs typeface="MV Boli" pitchFamily="2" charset="0"/>
              </a:rPr>
              <a:t>Acrobat</a:t>
            </a:r>
            <a:r>
              <a:rPr lang="en-US" sz="2800" dirty="0" smtClean="0">
                <a:latin typeface="MV Boli" pitchFamily="2" charset="0"/>
                <a:cs typeface="MV Boli" pitchFamily="2" charset="0"/>
              </a:rPr>
              <a:t> - </a:t>
            </a:r>
            <a:r>
              <a:rPr lang="en-US" sz="2800" dirty="0" smtClean="0">
                <a:solidFill>
                  <a:schemeClr val="accent4">
                    <a:lumMod val="20000"/>
                    <a:lumOff val="80000"/>
                  </a:schemeClr>
                </a:solidFill>
                <a:latin typeface="MV Boli" pitchFamily="2" charset="0"/>
                <a:cs typeface="MV Boli" pitchFamily="2" charset="0"/>
              </a:rPr>
              <a:t>a person who performs a variety of complex acrobatic tricks and professionally engaged in gymnastics. Various tricks can be paired and group.</a:t>
            </a:r>
            <a:endParaRPr lang="ru-RU" sz="2800" dirty="0">
              <a:solidFill>
                <a:schemeClr val="accent4">
                  <a:lumMod val="20000"/>
                  <a:lumOff val="80000"/>
                </a:schemeClr>
              </a:solidFill>
              <a:cs typeface="MV Boli" pitchFamily="2" charset="0"/>
            </a:endParaRPr>
          </a:p>
        </p:txBody>
      </p:sp>
      <p:pic>
        <p:nvPicPr>
          <p:cNvPr id="5" name="Содержимое 4" descr="Contortion-Art-9-960x715.png"/>
          <p:cNvPicPr>
            <a:picLocks noGrp="1" noChangeAspect="1"/>
          </p:cNvPicPr>
          <p:nvPr>
            <p:ph sz="half" idx="1"/>
          </p:nvPr>
        </p:nvPicPr>
        <p:blipFill>
          <a:blip r:embed="rId2"/>
          <a:stretch>
            <a:fillRect/>
          </a:stretch>
        </p:blipFill>
        <p:spPr>
          <a:xfrm rot="21038909">
            <a:off x="500063" y="924917"/>
            <a:ext cx="4038600" cy="3007916"/>
          </a:xfrm>
          <a:effectLst>
            <a:glow rad="101600">
              <a:schemeClr val="accent4">
                <a:lumMod val="20000"/>
                <a:lumOff val="80000"/>
                <a:alpha val="60000"/>
              </a:schemeClr>
            </a:glow>
          </a:effectLst>
        </p:spPr>
      </p:pic>
      <p:pic>
        <p:nvPicPr>
          <p:cNvPr id="6" name="Содержимое 5" descr="gimnasti na remnyah artisti originaljnogo zhanra aniskini.jpg"/>
          <p:cNvPicPr>
            <a:picLocks noGrp="1" noChangeAspect="1"/>
          </p:cNvPicPr>
          <p:nvPr>
            <p:ph sz="half" idx="2"/>
          </p:nvPr>
        </p:nvPicPr>
        <p:blipFill>
          <a:blip r:embed="rId3"/>
          <a:stretch>
            <a:fillRect/>
          </a:stretch>
        </p:blipFill>
        <p:spPr>
          <a:xfrm rot="378524">
            <a:off x="5283056" y="714375"/>
            <a:ext cx="2784764" cy="3429000"/>
          </a:xfrm>
          <a:effectLst>
            <a:glow rad="101600">
              <a:schemeClr val="accent4">
                <a:lumMod val="20000"/>
                <a:lumOff val="80000"/>
                <a:alpha val="60000"/>
              </a:schemeClr>
            </a:glow>
          </a:effectLst>
        </p:spPr>
      </p:pic>
    </p:spTree>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1130986"/>
          </a:xfrm>
          <a:ln>
            <a:solidFill>
              <a:srgbClr val="9A2A82"/>
            </a:solidFill>
          </a:ln>
          <a:effectLst>
            <a:glow rad="101600">
              <a:schemeClr val="accent2">
                <a:satMod val="175000"/>
                <a:alpha val="40000"/>
              </a:schemeClr>
            </a:glow>
          </a:effectLst>
        </p:spPr>
        <p:txBody>
          <a:bodyPr/>
          <a:lstStyle/>
          <a:p>
            <a:pPr algn="ctr"/>
            <a:r>
              <a:rPr lang="de-DE" sz="7200" i="1" dirty="0" smtClean="0">
                <a:solidFill>
                  <a:srgbClr val="9A2A82"/>
                </a:solidFill>
                <a:latin typeface="Times New Roman" pitchFamily="18" charset="0"/>
                <a:cs typeface="Times New Roman" pitchFamily="18" charset="0"/>
              </a:rPr>
              <a:t>Bartender</a:t>
            </a:r>
            <a:r>
              <a:rPr lang="de-DE" sz="7200" i="1" dirty="0" smtClean="0">
                <a:latin typeface="Times New Roman" pitchFamily="18" charset="0"/>
                <a:cs typeface="Times New Roman" pitchFamily="18" charset="0"/>
              </a:rPr>
              <a:t> </a:t>
            </a:r>
            <a:endParaRPr lang="ru-RU" sz="7200" i="1" dirty="0">
              <a:latin typeface="Times New Roman" pitchFamily="18" charset="0"/>
              <a:cs typeface="Times New Roman" pitchFamily="18" charset="0"/>
            </a:endParaRPr>
          </a:p>
        </p:txBody>
      </p:sp>
      <p:pic>
        <p:nvPicPr>
          <p:cNvPr id="4" name="Содержимое 3" descr="6064535b0d7a585f1768b13f256c4aeb.jpg"/>
          <p:cNvPicPr>
            <a:picLocks noGrp="1" noChangeAspect="1"/>
          </p:cNvPicPr>
          <p:nvPr>
            <p:ph idx="1"/>
          </p:nvPr>
        </p:nvPicPr>
        <p:blipFill>
          <a:blip r:embed="rId2"/>
          <a:stretch>
            <a:fillRect/>
          </a:stretch>
        </p:blipFill>
        <p:spPr>
          <a:xfrm>
            <a:off x="928662" y="2000240"/>
            <a:ext cx="7676866" cy="4572000"/>
          </a:xfrm>
          <a:effectLst>
            <a:glow rad="101600">
              <a:srgbClr val="9A2A82">
                <a:alpha val="60000"/>
              </a:srgbClr>
            </a:glow>
          </a:effectLst>
        </p:spPr>
      </p:pic>
    </p:spTree>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4429132"/>
            <a:ext cx="7843838" cy="1928826"/>
          </a:xfrm>
          <a:ln>
            <a:solidFill>
              <a:srgbClr val="FFFF00"/>
            </a:solidFill>
          </a:ln>
        </p:spPr>
        <p:txBody>
          <a:bodyPr/>
          <a:lstStyle/>
          <a:p>
            <a:pPr algn="ctr"/>
            <a:r>
              <a:rPr lang="en-US" sz="1600" b="1" i="1" u="sng" dirty="0" smtClean="0">
                <a:solidFill>
                  <a:srgbClr val="FFFF00"/>
                </a:solidFill>
              </a:rPr>
              <a:t>The bartender </a:t>
            </a:r>
            <a:r>
              <a:rPr lang="en-US" sz="1600" i="1" dirty="0" smtClean="0">
                <a:solidFill>
                  <a:schemeClr val="tx1"/>
                </a:solidFill>
              </a:rPr>
              <a:t>- a profession that appeared over a hundred years ago. The name comes from the English occupation. bar, which means fence, counter, counter, that protect the seller from the buyer. Earlier bars were the only independent company, they are now an integral part of restaurants and cafes. Scope, technical equipment bars are divided into dairy, beer, barbecue, express, wine, and for other purposes - for dancing, concert. The last time there were salad and soup bar.</a:t>
            </a:r>
            <a:endParaRPr lang="ru-RU" sz="1600" i="1" dirty="0">
              <a:solidFill>
                <a:schemeClr val="tx1"/>
              </a:solidFill>
            </a:endParaRPr>
          </a:p>
        </p:txBody>
      </p:sp>
      <p:pic>
        <p:nvPicPr>
          <p:cNvPr id="4" name="Содержимое 3" descr="runeta_barmen-5.jpg"/>
          <p:cNvPicPr>
            <a:picLocks noGrp="1" noChangeAspect="1"/>
          </p:cNvPicPr>
          <p:nvPr>
            <p:ph idx="1"/>
          </p:nvPr>
        </p:nvPicPr>
        <p:blipFill>
          <a:blip r:embed="rId2" cstate="print"/>
          <a:stretch>
            <a:fillRect/>
          </a:stretch>
        </p:blipFill>
        <p:spPr>
          <a:xfrm>
            <a:off x="2121693" y="500063"/>
            <a:ext cx="5357813" cy="3571875"/>
          </a:xfrm>
          <a:effectLst>
            <a:glow rad="101600">
              <a:srgbClr val="FFFF00">
                <a:alpha val="60000"/>
              </a:srgbClr>
            </a:glow>
          </a:effectLst>
        </p:spPr>
      </p:pic>
    </p:spTree>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5286388"/>
            <a:ext cx="6929486" cy="914400"/>
          </a:xfrm>
        </p:spPr>
        <p:txBody>
          <a:bodyPr/>
          <a:lstStyle/>
          <a:p>
            <a:pPr algn="ctr"/>
            <a:r>
              <a:rPr lang="de-DE" sz="6600" i="1" dirty="0" smtClean="0"/>
              <a:t>Interpreter </a:t>
            </a:r>
            <a:endParaRPr lang="ru-RU" sz="6600" i="1" dirty="0"/>
          </a:p>
        </p:txBody>
      </p:sp>
      <p:pic>
        <p:nvPicPr>
          <p:cNvPr id="4" name="Содержимое 3" descr="iStock_000017466191XSmall.jpg"/>
          <p:cNvPicPr>
            <a:picLocks noGrp="1" noChangeAspect="1"/>
          </p:cNvPicPr>
          <p:nvPr>
            <p:ph idx="1"/>
          </p:nvPr>
        </p:nvPicPr>
        <p:blipFill>
          <a:blip r:embed="rId2"/>
          <a:stretch>
            <a:fillRect/>
          </a:stretch>
        </p:blipFill>
        <p:spPr>
          <a:xfrm>
            <a:off x="1428728" y="642917"/>
            <a:ext cx="6429420" cy="4266109"/>
          </a:xfrm>
          <a:effectLst>
            <a:glow rad="139700">
              <a:schemeClr val="accent5">
                <a:satMod val="175000"/>
                <a:alpha val="40000"/>
              </a:schemeClr>
            </a:glow>
          </a:effectLst>
        </p:spPr>
      </p:pic>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714348" y="500042"/>
            <a:ext cx="3529010" cy="5643602"/>
          </a:xfrm>
          <a:ln>
            <a:solidFill>
              <a:schemeClr val="accent4">
                <a:lumMod val="60000"/>
                <a:lumOff val="40000"/>
              </a:schemeClr>
            </a:solidFill>
          </a:ln>
        </p:spPr>
        <p:txBody>
          <a:bodyPr>
            <a:noAutofit/>
          </a:bodyPr>
          <a:lstStyle/>
          <a:p>
            <a:pPr algn="ctr"/>
            <a:r>
              <a:rPr lang="en-US" sz="2000" b="1" i="1" u="sng" dirty="0" smtClean="0">
                <a:solidFill>
                  <a:schemeClr val="accent4">
                    <a:lumMod val="60000"/>
                    <a:lumOff val="40000"/>
                  </a:schemeClr>
                </a:solidFill>
                <a:latin typeface="Times New Roman" pitchFamily="18" charset="0"/>
                <a:cs typeface="Times New Roman" pitchFamily="18" charset="0"/>
              </a:rPr>
              <a:t>Translator</a:t>
            </a:r>
            <a:r>
              <a:rPr lang="en-US" sz="2000" dirty="0" smtClean="0">
                <a:latin typeface="Times New Roman" pitchFamily="18" charset="0"/>
                <a:cs typeface="Times New Roman" pitchFamily="18" charset="0"/>
              </a:rPr>
              <a:t> - 1) as intermediaries in communication, the need for which arises in cases where the codes used by the source and destination do not match. As an intermediary language translator can perform not only translation but also various types of adaptive </a:t>
            </a:r>
            <a:r>
              <a:rPr lang="en-US" sz="2000" dirty="0" err="1" smtClean="0">
                <a:latin typeface="Times New Roman" pitchFamily="18" charset="0"/>
                <a:cs typeface="Times New Roman" pitchFamily="18" charset="0"/>
              </a:rPr>
              <a:t>transcoding</a:t>
            </a:r>
            <a:r>
              <a:rPr lang="en-US" sz="2000" dirty="0" smtClean="0">
                <a:latin typeface="Times New Roman" pitchFamily="18" charset="0"/>
                <a:cs typeface="Times New Roman" pitchFamily="18" charset="0"/>
              </a:rPr>
              <a:t>. 2) A person who is professionally engaged in translation.</a:t>
            </a:r>
          </a:p>
          <a:p>
            <a:pPr algn="ctr"/>
            <a:r>
              <a:rPr lang="en-US" sz="2000" dirty="0" smtClean="0">
                <a:latin typeface="Times New Roman" pitchFamily="18" charset="0"/>
                <a:cs typeface="Times New Roman" pitchFamily="18" charset="0"/>
              </a:rPr>
              <a:t>Most interpreters perform oral or written translation or combine these activities. Another case is the simultaneous translation.</a:t>
            </a:r>
            <a:endParaRPr lang="ru-RU" sz="2000" dirty="0">
              <a:latin typeface="Times New Roman" pitchFamily="18" charset="0"/>
              <a:cs typeface="Times New Roman" pitchFamily="18" charset="0"/>
            </a:endParaRPr>
          </a:p>
        </p:txBody>
      </p:sp>
      <p:pic>
        <p:nvPicPr>
          <p:cNvPr id="5" name="Содержимое 4" descr="left_img_6.png"/>
          <p:cNvPicPr>
            <a:picLocks noGrp="1" noChangeAspect="1"/>
          </p:cNvPicPr>
          <p:nvPr>
            <p:ph sz="half" idx="1"/>
          </p:nvPr>
        </p:nvPicPr>
        <p:blipFill>
          <a:blip r:embed="rId2"/>
          <a:stretch>
            <a:fillRect/>
          </a:stretch>
        </p:blipFill>
        <p:spPr>
          <a:xfrm>
            <a:off x="4786314" y="571480"/>
            <a:ext cx="3757347" cy="5507058"/>
          </a:xfrm>
          <a:effectLst>
            <a:glow rad="228600">
              <a:schemeClr val="accent4">
                <a:satMod val="175000"/>
                <a:alpha val="40000"/>
              </a:schemeClr>
            </a:glow>
          </a:effectLst>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5000636"/>
            <a:ext cx="7772400" cy="1500198"/>
          </a:xfrm>
          <a:solidFill>
            <a:schemeClr val="accent3">
              <a:lumMod val="60000"/>
              <a:lumOff val="40000"/>
            </a:schemeClr>
          </a:solidFill>
          <a:ln>
            <a:solidFill>
              <a:schemeClr val="accent3">
                <a:lumMod val="75000"/>
              </a:schemeClr>
            </a:solidFill>
          </a:ln>
          <a:effectLst>
            <a:glow rad="139700">
              <a:schemeClr val="accent3">
                <a:satMod val="175000"/>
                <a:alpha val="40000"/>
              </a:schemeClr>
            </a:glow>
          </a:effectLst>
        </p:spPr>
        <p:style>
          <a:lnRef idx="1">
            <a:schemeClr val="accent4"/>
          </a:lnRef>
          <a:fillRef idx="2">
            <a:schemeClr val="accent4"/>
          </a:fillRef>
          <a:effectRef idx="1">
            <a:schemeClr val="accent4"/>
          </a:effectRef>
          <a:fontRef idx="minor">
            <a:schemeClr val="dk1"/>
          </a:fontRef>
        </p:style>
        <p:txBody>
          <a:bodyPr/>
          <a:lstStyle/>
          <a:p>
            <a:pPr algn="ctr"/>
            <a:r>
              <a:rPr lang="de-DE" sz="8000" i="1" dirty="0" err="1" smtClean="0">
                <a:latin typeface="Book Antiqua" pitchFamily="18" charset="0"/>
              </a:rPr>
              <a:t>Actor</a:t>
            </a:r>
            <a:endParaRPr lang="ru-RU" sz="8000" i="1" dirty="0">
              <a:latin typeface="Book Antiqua" pitchFamily="18" charset="0"/>
            </a:endParaRPr>
          </a:p>
        </p:txBody>
      </p:sp>
      <p:pic>
        <p:nvPicPr>
          <p:cNvPr id="4" name="Содержимое 3" descr="d3.jpg"/>
          <p:cNvPicPr>
            <a:picLocks noGrp="1" noChangeAspect="1"/>
          </p:cNvPicPr>
          <p:nvPr>
            <p:ph idx="1"/>
          </p:nvPr>
        </p:nvPicPr>
        <p:blipFill>
          <a:blip r:embed="rId2"/>
          <a:stretch>
            <a:fillRect/>
          </a:stretch>
        </p:blipFill>
        <p:spPr>
          <a:xfrm>
            <a:off x="1571604" y="285728"/>
            <a:ext cx="6572296" cy="4345018"/>
          </a:xfrm>
          <a:effectLst>
            <a:glow rad="228600">
              <a:schemeClr val="accent3">
                <a:satMod val="175000"/>
                <a:alpha val="40000"/>
              </a:schemeClr>
            </a:glow>
          </a:effectLst>
        </p:spPr>
      </p:pic>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5143512"/>
            <a:ext cx="6286544" cy="1357322"/>
          </a:xfrm>
          <a:ln>
            <a:solidFill>
              <a:schemeClr val="tx2">
                <a:lumMod val="50000"/>
              </a:schemeClr>
            </a:solidFill>
          </a:ln>
          <a:effectLst>
            <a:glow rad="139700">
              <a:schemeClr val="accent5">
                <a:satMod val="175000"/>
                <a:alpha val="40000"/>
              </a:schemeClr>
            </a:glow>
          </a:effectLst>
        </p:spPr>
        <p:txBody>
          <a:bodyPr/>
          <a:lstStyle/>
          <a:p>
            <a:pPr algn="ctr"/>
            <a:r>
              <a:rPr lang="de-DE" sz="9600" dirty="0" smtClean="0">
                <a:latin typeface="Monotype Corsiva" pitchFamily="66" charset="0"/>
              </a:rPr>
              <a:t>Writer </a:t>
            </a:r>
            <a:endParaRPr lang="ru-RU" sz="9600" dirty="0">
              <a:latin typeface="Monotype Corsiva" pitchFamily="66" charset="0"/>
            </a:endParaRPr>
          </a:p>
        </p:txBody>
      </p:sp>
      <p:pic>
        <p:nvPicPr>
          <p:cNvPr id="6" name="Содержимое 5" descr="E745E276-1A1F-475A-B09A-F6E03D3345BF_mw1024_n_s.jpg"/>
          <p:cNvPicPr>
            <a:picLocks noGrp="1" noChangeAspect="1"/>
          </p:cNvPicPr>
          <p:nvPr>
            <p:ph idx="1"/>
          </p:nvPr>
        </p:nvPicPr>
        <p:blipFill>
          <a:blip r:embed="rId2"/>
          <a:stretch>
            <a:fillRect/>
          </a:stretch>
        </p:blipFill>
        <p:spPr>
          <a:xfrm>
            <a:off x="928688" y="600075"/>
            <a:ext cx="7772400" cy="4371975"/>
          </a:xfrm>
          <a:effectLst>
            <a:glow rad="139700">
              <a:schemeClr val="accent5">
                <a:satMod val="175000"/>
                <a:alpha val="40000"/>
              </a:schemeClr>
            </a:glow>
          </a:effectLst>
        </p:spPr>
      </p:pic>
    </p:spTree>
  </p:cSld>
  <p:clrMapOvr>
    <a:masterClrMapping/>
  </p:clrMapOvr>
  <p:transition>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500042"/>
            <a:ext cx="7772400" cy="2143140"/>
          </a:xfrm>
        </p:spPr>
        <p:style>
          <a:lnRef idx="1">
            <a:schemeClr val="accent4"/>
          </a:lnRef>
          <a:fillRef idx="2">
            <a:schemeClr val="accent4"/>
          </a:fillRef>
          <a:effectRef idx="1">
            <a:schemeClr val="accent4"/>
          </a:effectRef>
          <a:fontRef idx="minor">
            <a:schemeClr val="dk1"/>
          </a:fontRef>
        </p:style>
        <p:txBody>
          <a:bodyPr/>
          <a:lstStyle/>
          <a:p>
            <a:pPr algn="ctr"/>
            <a:r>
              <a:rPr lang="en-US" sz="1800" b="1" i="1" u="sng" dirty="0" smtClean="0">
                <a:solidFill>
                  <a:schemeClr val="tx1">
                    <a:lumMod val="50000"/>
                  </a:schemeClr>
                </a:solidFill>
                <a:latin typeface="Book Antiqua" pitchFamily="18" charset="0"/>
              </a:rPr>
              <a:t>The writer </a:t>
            </a:r>
            <a:r>
              <a:rPr lang="en-US" sz="1800" dirty="0" smtClean="0">
                <a:solidFill>
                  <a:schemeClr val="tx2">
                    <a:lumMod val="75000"/>
                  </a:schemeClr>
                </a:solidFill>
                <a:latin typeface="Book Antiqua" pitchFamily="18" charset="0"/>
              </a:rPr>
              <a:t>- in the broadest sense is everyone who writes pieces (not necessarily artistic, scientific, and poetry), expresses his own thoughts, experience and vision of the world in writing. In a narrow sense is the author of works of art, the person for whose literary career is a profession. Synonyms for the word writer is a writer, a master of words, the employee pen.</a:t>
            </a:r>
            <a:br>
              <a:rPr lang="en-US" sz="1800" dirty="0" smtClean="0">
                <a:solidFill>
                  <a:schemeClr val="tx2">
                    <a:lumMod val="75000"/>
                  </a:schemeClr>
                </a:solidFill>
                <a:latin typeface="Book Antiqua" pitchFamily="18" charset="0"/>
              </a:rPr>
            </a:br>
            <a:r>
              <a:rPr lang="en-US" sz="1800" dirty="0" smtClean="0">
                <a:solidFill>
                  <a:schemeClr val="tx2">
                    <a:lumMod val="75000"/>
                  </a:schemeClr>
                </a:solidFill>
                <a:latin typeface="Book Antiqua" pitchFamily="18" charset="0"/>
              </a:rPr>
              <a:t>Writer - the general name of persons involved in the creation, designed usually to the public readers.</a:t>
            </a:r>
            <a:endParaRPr lang="ru-RU" sz="1800" dirty="0">
              <a:solidFill>
                <a:schemeClr val="tx2">
                  <a:lumMod val="75000"/>
                </a:schemeClr>
              </a:solidFill>
              <a:latin typeface="Book Antiqua" pitchFamily="18" charset="0"/>
            </a:endParaRPr>
          </a:p>
        </p:txBody>
      </p:sp>
      <p:pic>
        <p:nvPicPr>
          <p:cNvPr id="4" name="Содержимое 3" descr="1234350794.19.jpg"/>
          <p:cNvPicPr>
            <a:picLocks noGrp="1" noChangeAspect="1"/>
          </p:cNvPicPr>
          <p:nvPr>
            <p:ph idx="1"/>
          </p:nvPr>
        </p:nvPicPr>
        <p:blipFill>
          <a:blip r:embed="rId2"/>
          <a:stretch>
            <a:fillRect/>
          </a:stretch>
        </p:blipFill>
        <p:spPr>
          <a:xfrm>
            <a:off x="2071670" y="3000372"/>
            <a:ext cx="5274684" cy="3284537"/>
          </a:xfrm>
          <a:effectLst>
            <a:glow rad="139700">
              <a:schemeClr val="accent5">
                <a:satMod val="175000"/>
                <a:alpha val="40000"/>
              </a:schemeClr>
            </a:glow>
          </a:effectLst>
        </p:spPr>
      </p:pic>
    </p:spTree>
  </p:cSld>
  <p:clrMapOvr>
    <a:masterClrMapping/>
  </p:clrMapOvr>
  <p:transition>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500042"/>
            <a:ext cx="7772400" cy="1143008"/>
          </a:xfrm>
        </p:spPr>
        <p:txBody>
          <a:bodyPr/>
          <a:lstStyle/>
          <a:p>
            <a:pPr algn="ctr"/>
            <a:r>
              <a:rPr lang="de-DE" sz="7200" b="1" i="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Verdana" pitchFamily="34" charset="0"/>
                <a:ea typeface="Verdana" pitchFamily="34" charset="0"/>
                <a:cs typeface="Verdana" pitchFamily="34" charset="0"/>
              </a:rPr>
              <a:t>Florist</a:t>
            </a:r>
            <a:endParaRPr lang="ru-RU" sz="7200" b="1" i="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Verdana" pitchFamily="34" charset="0"/>
              <a:ea typeface="Verdana" pitchFamily="34" charset="0"/>
              <a:cs typeface="Verdana" pitchFamily="34" charset="0"/>
            </a:endParaRPr>
          </a:p>
        </p:txBody>
      </p:sp>
      <p:pic>
        <p:nvPicPr>
          <p:cNvPr id="4" name="Содержимое 3" descr="florist.jpg"/>
          <p:cNvPicPr>
            <a:picLocks noGrp="1" noChangeAspect="1"/>
          </p:cNvPicPr>
          <p:nvPr>
            <p:ph idx="1"/>
          </p:nvPr>
        </p:nvPicPr>
        <p:blipFill>
          <a:blip r:embed="rId2"/>
          <a:stretch>
            <a:fillRect/>
          </a:stretch>
        </p:blipFill>
        <p:spPr>
          <a:xfrm>
            <a:off x="1214414" y="1857364"/>
            <a:ext cx="7016322" cy="4674624"/>
          </a:xfrm>
          <a:effectLst>
            <a:glow rad="139700">
              <a:schemeClr val="accent1">
                <a:satMod val="175000"/>
                <a:alpha val="40000"/>
              </a:schemeClr>
            </a:glow>
          </a:effectLst>
        </p:spPr>
      </p:pic>
    </p:spTree>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785950"/>
          </a:xfrm>
        </p:spPr>
        <p:style>
          <a:lnRef idx="1">
            <a:schemeClr val="accent1"/>
          </a:lnRef>
          <a:fillRef idx="2">
            <a:schemeClr val="accent1"/>
          </a:fillRef>
          <a:effectRef idx="1">
            <a:schemeClr val="accent1"/>
          </a:effectRef>
          <a:fontRef idx="minor">
            <a:schemeClr val="dk1"/>
          </a:fontRef>
        </p:style>
        <p:txBody>
          <a:bodyPr/>
          <a:lstStyle/>
          <a:p>
            <a:pPr algn="ctr"/>
            <a:r>
              <a:rPr lang="en-US" sz="2800" b="1" i="1" u="sng" dirty="0" smtClean="0">
                <a:solidFill>
                  <a:schemeClr val="accent1">
                    <a:lumMod val="50000"/>
                  </a:schemeClr>
                </a:solidFill>
                <a:latin typeface="Times New Roman" pitchFamily="18" charset="0"/>
                <a:cs typeface="Times New Roman" pitchFamily="18" charset="0"/>
              </a:rPr>
              <a:t>Florist</a:t>
            </a:r>
            <a:r>
              <a:rPr lang="en-US" sz="2800" i="1" dirty="0" smtClean="0">
                <a:latin typeface="Times New Roman" pitchFamily="18" charset="0"/>
                <a:cs typeface="Times New Roman" pitchFamily="18" charset="0"/>
              </a:rPr>
              <a:t> - a person who creates floral arrangements for holidays, weddings and various rituals in selling florist, interior decorating, windows, knowledgeable in flowering plants.</a:t>
            </a:r>
            <a:endParaRPr lang="ru-RU" sz="2800" i="1" dirty="0">
              <a:latin typeface="Times New Roman" pitchFamily="18" charset="0"/>
              <a:cs typeface="Times New Roman" pitchFamily="18" charset="0"/>
            </a:endParaRPr>
          </a:p>
        </p:txBody>
      </p:sp>
      <p:pic>
        <p:nvPicPr>
          <p:cNvPr id="5" name="Содержимое 4" descr="florist-designer.jpg"/>
          <p:cNvPicPr>
            <a:picLocks noGrp="1" noChangeAspect="1"/>
          </p:cNvPicPr>
          <p:nvPr>
            <p:ph sz="half" idx="1"/>
          </p:nvPr>
        </p:nvPicPr>
        <p:blipFill>
          <a:blip r:embed="rId2"/>
          <a:stretch>
            <a:fillRect/>
          </a:stretch>
        </p:blipFill>
        <p:spPr>
          <a:xfrm rot="21210272">
            <a:off x="937256" y="2498482"/>
            <a:ext cx="2726157" cy="4095635"/>
          </a:xfrm>
          <a:effectLst>
            <a:glow rad="139700">
              <a:schemeClr val="accent1">
                <a:satMod val="175000"/>
                <a:alpha val="40000"/>
              </a:schemeClr>
            </a:glow>
          </a:effectLst>
        </p:spPr>
      </p:pic>
      <p:pic>
        <p:nvPicPr>
          <p:cNvPr id="6" name="Содержимое 5" descr="floryst_profesiya_dlya_tykh_hto_vidchuvaye_krasu.jpg"/>
          <p:cNvPicPr>
            <a:picLocks noGrp="1" noChangeAspect="1"/>
          </p:cNvPicPr>
          <p:nvPr>
            <p:ph sz="half" idx="2"/>
          </p:nvPr>
        </p:nvPicPr>
        <p:blipFill>
          <a:blip r:embed="rId3"/>
          <a:stretch>
            <a:fillRect/>
          </a:stretch>
        </p:blipFill>
        <p:spPr>
          <a:xfrm rot="776603">
            <a:off x="4958085" y="2691926"/>
            <a:ext cx="3404174" cy="3833529"/>
          </a:xfrm>
          <a:effectLst>
            <a:glow rad="139700">
              <a:schemeClr val="accent1">
                <a:satMod val="175000"/>
                <a:alpha val="40000"/>
              </a:schemeClr>
            </a:glow>
          </a:effectLst>
        </p:spPr>
      </p:pic>
    </p:spTree>
  </p:cSld>
  <p:clrMapOvr>
    <a:masterClrMapping/>
  </p:clrMapOvr>
  <p:transition>
    <p:comb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642918"/>
            <a:ext cx="7772400" cy="914400"/>
          </a:xfrm>
        </p:spPr>
        <p:txBody>
          <a:bodyPr/>
          <a:lstStyle/>
          <a:p>
            <a:pPr algn="ctr"/>
            <a:r>
              <a:rPr lang="de-DE" sz="6600" i="1" dirty="0" smtClean="0">
                <a:latin typeface="Segoe Print" pitchFamily="2" charset="0"/>
              </a:rPr>
              <a:t>Journalist </a:t>
            </a:r>
            <a:endParaRPr lang="ru-RU" sz="6600" i="1" dirty="0">
              <a:latin typeface="Segoe Print" pitchFamily="2" charset="0"/>
            </a:endParaRPr>
          </a:p>
        </p:txBody>
      </p:sp>
      <p:pic>
        <p:nvPicPr>
          <p:cNvPr id="4" name="Содержимое 3" descr="rabota141.jpg"/>
          <p:cNvPicPr>
            <a:picLocks noGrp="1" noChangeAspect="1"/>
          </p:cNvPicPr>
          <p:nvPr>
            <p:ph idx="1"/>
          </p:nvPr>
        </p:nvPicPr>
        <p:blipFill>
          <a:blip r:embed="rId2"/>
          <a:stretch>
            <a:fillRect/>
          </a:stretch>
        </p:blipFill>
        <p:spPr>
          <a:xfrm>
            <a:off x="1785918" y="2285992"/>
            <a:ext cx="5929354" cy="3938951"/>
          </a:xfrm>
          <a:effectLst>
            <a:glow rad="139700">
              <a:schemeClr val="accent4">
                <a:satMod val="175000"/>
                <a:alpha val="40000"/>
              </a:schemeClr>
            </a:glow>
          </a:effectLst>
        </p:spPr>
      </p:pic>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715008" y="1071546"/>
            <a:ext cx="2871790" cy="5143536"/>
          </a:xfrm>
          <a:ln>
            <a:solidFill>
              <a:schemeClr val="accent1">
                <a:lumMod val="60000"/>
                <a:lumOff val="40000"/>
              </a:schemeClr>
            </a:solidFill>
          </a:ln>
        </p:spPr>
        <p:txBody>
          <a:bodyPr>
            <a:normAutofit lnSpcReduction="10000"/>
          </a:bodyPr>
          <a:lstStyle/>
          <a:p>
            <a:pPr algn="ctr"/>
            <a:r>
              <a:rPr lang="en-US" b="1" i="1" u="sng" dirty="0" smtClean="0">
                <a:solidFill>
                  <a:schemeClr val="accent1">
                    <a:lumMod val="60000"/>
                    <a:lumOff val="40000"/>
                  </a:schemeClr>
                </a:solidFill>
              </a:rPr>
              <a:t>Journalist </a:t>
            </a:r>
            <a:r>
              <a:rPr lang="en-US" dirty="0" smtClean="0"/>
              <a:t>- a person who has been collecting, creating, editing, preparation and processing of information for the registered version of media that is associated with her employment or other contractual relationship, - or engaged in such activities on their own initiative. </a:t>
            </a:r>
            <a:r>
              <a:rPr lang="en-US" b="1" i="1" u="sng" dirty="0" smtClean="0">
                <a:solidFill>
                  <a:schemeClr val="accent1">
                    <a:lumMod val="60000"/>
                    <a:lumOff val="40000"/>
                  </a:schemeClr>
                </a:solidFill>
              </a:rPr>
              <a:t>Journalist</a:t>
            </a:r>
            <a:r>
              <a:rPr lang="en-US" dirty="0" smtClean="0"/>
              <a:t> - a mirror of society, it must reflect reality. Calling a journalist - to benefit people and protect their interests and bring light into the darkness of ignorance.</a:t>
            </a:r>
            <a:endParaRPr lang="ru-RU" dirty="0"/>
          </a:p>
        </p:txBody>
      </p:sp>
      <p:pic>
        <p:nvPicPr>
          <p:cNvPr id="5" name="Содержимое 4" descr="zhurnalist.jpg"/>
          <p:cNvPicPr>
            <a:picLocks noGrp="1" noChangeAspect="1"/>
          </p:cNvPicPr>
          <p:nvPr>
            <p:ph sz="half" idx="1"/>
          </p:nvPr>
        </p:nvPicPr>
        <p:blipFill>
          <a:blip r:embed="rId2"/>
          <a:stretch>
            <a:fillRect/>
          </a:stretch>
        </p:blipFill>
        <p:spPr>
          <a:xfrm>
            <a:off x="1253791" y="1071563"/>
            <a:ext cx="3850355" cy="5149850"/>
          </a:xfrm>
          <a:effectLst>
            <a:glow rad="139700">
              <a:schemeClr val="accent1">
                <a:satMod val="175000"/>
                <a:alpha val="40000"/>
              </a:schemeClr>
            </a:glow>
          </a:effectLst>
        </p:spPr>
      </p:pic>
    </p:spTree>
  </p:cSld>
  <p:clrMapOvr>
    <a:masterClrMapping/>
  </p:clrMapOvr>
  <p:transition>
    <p:blind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1500174"/>
            <a:ext cx="6215106" cy="3500462"/>
          </a:xfrm>
          <a:ln>
            <a:solidFill>
              <a:schemeClr val="tx2">
                <a:lumMod val="75000"/>
              </a:schemeClr>
            </a:solidFill>
          </a:ln>
          <a:effectLst>
            <a:glow rad="139700">
              <a:schemeClr val="accent4">
                <a:satMod val="175000"/>
                <a:alpha val="40000"/>
              </a:schemeClr>
            </a:glow>
          </a:effectLst>
        </p:spPr>
        <p:txBody>
          <a:bodyPr/>
          <a:lstStyle/>
          <a:p>
            <a:pPr algn="ctr"/>
            <a:r>
              <a:rPr lang="en-US" sz="4800" dirty="0" smtClean="0">
                <a:latin typeface="Monotype Corsiva" pitchFamily="66" charset="0"/>
              </a:rPr>
              <a:t>Prepared</a:t>
            </a:r>
            <a:br>
              <a:rPr lang="en-US" sz="4800" dirty="0" smtClean="0">
                <a:latin typeface="Monotype Corsiva" pitchFamily="66" charset="0"/>
              </a:rPr>
            </a:br>
            <a:r>
              <a:rPr lang="en-US" sz="4800" dirty="0" smtClean="0">
                <a:latin typeface="Monotype Corsiva" pitchFamily="66" charset="0"/>
              </a:rPr>
              <a:t> Pupil 10-A class</a:t>
            </a:r>
            <a:br>
              <a:rPr lang="en-US" sz="4800" dirty="0" smtClean="0">
                <a:latin typeface="Monotype Corsiva" pitchFamily="66" charset="0"/>
              </a:rPr>
            </a:br>
            <a:r>
              <a:rPr lang="en-US" sz="4800" dirty="0" smtClean="0">
                <a:latin typeface="Monotype Corsiva" pitchFamily="66" charset="0"/>
              </a:rPr>
              <a:t> Sarny Lyceum "Leader“</a:t>
            </a:r>
            <a:br>
              <a:rPr lang="en-US" sz="4800" dirty="0" smtClean="0">
                <a:latin typeface="Monotype Corsiva" pitchFamily="66" charset="0"/>
              </a:rPr>
            </a:br>
            <a:r>
              <a:rPr lang="en-US" sz="4800" dirty="0" err="1" smtClean="0">
                <a:latin typeface="Monotype Corsiva" pitchFamily="66" charset="0"/>
              </a:rPr>
              <a:t>Zhuchenya</a:t>
            </a:r>
            <a:r>
              <a:rPr lang="en-US" sz="4800" dirty="0" smtClean="0">
                <a:latin typeface="Monotype Corsiva" pitchFamily="66" charset="0"/>
              </a:rPr>
              <a:t> </a:t>
            </a:r>
            <a:r>
              <a:rPr lang="en-US" sz="4800" dirty="0" err="1" smtClean="0">
                <a:latin typeface="Monotype Corsiva" pitchFamily="66" charset="0"/>
              </a:rPr>
              <a:t>Kateryna</a:t>
            </a:r>
            <a:endParaRPr lang="ru-RU" sz="4800"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714348" y="642918"/>
            <a:ext cx="3529010" cy="543562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2000" b="1" i="1" u="sng" dirty="0" smtClean="0">
                <a:solidFill>
                  <a:schemeClr val="tx2">
                    <a:lumMod val="75000"/>
                  </a:schemeClr>
                </a:solidFill>
              </a:rPr>
              <a:t>Actor</a:t>
            </a:r>
            <a:r>
              <a:rPr lang="en-US" sz="2000" dirty="0" smtClean="0">
                <a:solidFill>
                  <a:schemeClr val="tx2">
                    <a:lumMod val="75000"/>
                  </a:schemeClr>
                </a:solidFill>
              </a:rPr>
              <a:t> </a:t>
            </a:r>
            <a:r>
              <a:rPr lang="en-US" sz="2000" dirty="0" smtClean="0"/>
              <a:t>(actor - one who acts) - Executive roles in drama, opera, ballet, vaudeville, circus performances and films, creator of scenic images.</a:t>
            </a:r>
          </a:p>
          <a:p>
            <a:pPr algn="ctr"/>
            <a:r>
              <a:rPr lang="en-US" sz="2000" dirty="0" smtClean="0"/>
              <a:t>Style, art direction and genre of actors determined character drama, nat. features theater, audience composition and staging principles. A. Art always gets the typical features characteristic of the style of a certain historical period.</a:t>
            </a:r>
            <a:endParaRPr lang="ru-RU" sz="2000" dirty="0"/>
          </a:p>
        </p:txBody>
      </p:sp>
      <p:pic>
        <p:nvPicPr>
          <p:cNvPr id="5" name="Содержимое 4" descr="uzrasu-knygute.jpg"/>
          <p:cNvPicPr>
            <a:picLocks noGrp="1" noChangeAspect="1"/>
          </p:cNvPicPr>
          <p:nvPr>
            <p:ph sz="half" idx="1"/>
          </p:nvPr>
        </p:nvPicPr>
        <p:blipFill>
          <a:blip r:embed="rId2"/>
          <a:stretch>
            <a:fillRect/>
          </a:stretch>
        </p:blipFill>
        <p:spPr>
          <a:xfrm>
            <a:off x="4500562" y="642918"/>
            <a:ext cx="4311028" cy="5425122"/>
          </a:xfrm>
          <a:ln>
            <a:solidFill>
              <a:schemeClr val="tx2">
                <a:lumMod val="75000"/>
              </a:schemeClr>
            </a:solidFill>
          </a:ln>
          <a:effectLst>
            <a:glow rad="101600">
              <a:schemeClr val="accent4">
                <a:satMod val="175000"/>
                <a:alpha val="40000"/>
              </a:schemeClr>
            </a:glow>
          </a:effectLst>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1202424"/>
          </a:xfrm>
        </p:spPr>
        <p:txBody>
          <a:bodyPr/>
          <a:lstStyle/>
          <a:p>
            <a:pPr algn="ctr"/>
            <a:r>
              <a:rPr lang="de-DE" sz="8000" dirty="0" smtClean="0">
                <a:solidFill>
                  <a:srgbClr val="AD1F07"/>
                </a:solidFill>
                <a:latin typeface="MV Boli" pitchFamily="2" charset="0"/>
                <a:cs typeface="MV Boli" pitchFamily="2" charset="0"/>
              </a:rPr>
              <a:t>Singer </a:t>
            </a:r>
            <a:endParaRPr lang="ru-RU" sz="8000" dirty="0">
              <a:solidFill>
                <a:srgbClr val="AD1F07"/>
              </a:solidFill>
              <a:cs typeface="MV Boli" pitchFamily="2" charset="0"/>
            </a:endParaRPr>
          </a:p>
        </p:txBody>
      </p:sp>
      <p:pic>
        <p:nvPicPr>
          <p:cNvPr id="4" name="Содержимое 3" descr="stilyagi1.jpg"/>
          <p:cNvPicPr>
            <a:picLocks noGrp="1" noChangeAspect="1"/>
          </p:cNvPicPr>
          <p:nvPr>
            <p:ph idx="1"/>
          </p:nvPr>
        </p:nvPicPr>
        <p:blipFill>
          <a:blip r:embed="rId2"/>
          <a:stretch>
            <a:fillRect/>
          </a:stretch>
        </p:blipFill>
        <p:spPr>
          <a:xfrm>
            <a:off x="1696477" y="2214563"/>
            <a:ext cx="6208246" cy="4141787"/>
          </a:xfrm>
          <a:ln>
            <a:solidFill>
              <a:srgbClr val="FF0000"/>
            </a:solidFill>
          </a:ln>
          <a:effectLst>
            <a:glow rad="228600">
              <a:schemeClr val="accent2">
                <a:satMod val="175000"/>
                <a:alpha val="40000"/>
              </a:schemeClr>
            </a:glow>
          </a:effectLst>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1273862"/>
          </a:xfrm>
          <a:ln>
            <a:solidFill>
              <a:schemeClr val="tx2">
                <a:lumMod val="50000"/>
              </a:schemeClr>
            </a:solidFill>
          </a:ln>
        </p:spPr>
        <p:txBody>
          <a:bodyPr/>
          <a:lstStyle/>
          <a:p>
            <a:pPr algn="ctr"/>
            <a:r>
              <a:rPr lang="en-US" sz="2000" b="1" i="1" u="sng" dirty="0" smtClean="0">
                <a:solidFill>
                  <a:schemeClr val="tx2">
                    <a:lumMod val="50000"/>
                  </a:schemeClr>
                </a:solidFill>
                <a:latin typeface="Times New Roman" pitchFamily="18" charset="0"/>
                <a:cs typeface="Times New Roman" pitchFamily="18" charset="0"/>
              </a:rPr>
              <a:t>Singer or vocalist </a:t>
            </a:r>
            <a:r>
              <a:rPr lang="en-US" sz="2000" dirty="0" smtClean="0">
                <a:latin typeface="Times New Roman" pitchFamily="18" charset="0"/>
                <a:cs typeface="Times New Roman" pitchFamily="18" charset="0"/>
              </a:rPr>
              <a:t>- a person engaged in singing. The term "singer" is more often used on singers that were performing a special school, but in many cases these words are synonymous. Depending on the type of music distinguished academic, folk and pop singers.</a:t>
            </a:r>
            <a:endParaRPr lang="ru-RU" sz="2000" dirty="0">
              <a:latin typeface="Times New Roman" pitchFamily="18" charset="0"/>
              <a:cs typeface="Times New Roman" pitchFamily="18" charset="0"/>
            </a:endParaRPr>
          </a:p>
        </p:txBody>
      </p:sp>
      <p:pic>
        <p:nvPicPr>
          <p:cNvPr id="5" name="Содержимое 4" descr="adele-rolling-stone-2012-1.jpg"/>
          <p:cNvPicPr>
            <a:picLocks noGrp="1" noChangeAspect="1"/>
          </p:cNvPicPr>
          <p:nvPr>
            <p:ph sz="half" idx="1"/>
          </p:nvPr>
        </p:nvPicPr>
        <p:blipFill>
          <a:blip r:embed="rId2"/>
          <a:stretch>
            <a:fillRect/>
          </a:stretch>
        </p:blipFill>
        <p:spPr>
          <a:xfrm rot="20667863">
            <a:off x="538566" y="2272471"/>
            <a:ext cx="4038600" cy="2972410"/>
          </a:xfrm>
          <a:effectLst>
            <a:glow rad="101600">
              <a:schemeClr val="accent5">
                <a:satMod val="175000"/>
                <a:alpha val="40000"/>
              </a:schemeClr>
            </a:glow>
          </a:effectLst>
        </p:spPr>
      </p:pic>
      <p:pic>
        <p:nvPicPr>
          <p:cNvPr id="6" name="Содержимое 5" descr="f49caf7db09db380afbc249e728fc066.jpg"/>
          <p:cNvPicPr>
            <a:picLocks noGrp="1" noChangeAspect="1"/>
          </p:cNvPicPr>
          <p:nvPr>
            <p:ph sz="half" idx="2"/>
          </p:nvPr>
        </p:nvPicPr>
        <p:blipFill>
          <a:blip r:embed="rId3"/>
          <a:stretch>
            <a:fillRect/>
          </a:stretch>
        </p:blipFill>
        <p:spPr>
          <a:xfrm rot="878892">
            <a:off x="4418170" y="3610140"/>
            <a:ext cx="4038600" cy="2692400"/>
          </a:xfrm>
          <a:effectLst>
            <a:glow rad="101600">
              <a:schemeClr val="accent5">
                <a:satMod val="175000"/>
                <a:alpha val="40000"/>
              </a:schemeClr>
            </a:glow>
          </a:effectLst>
        </p:spPr>
      </p:pic>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357166"/>
            <a:ext cx="7772400" cy="92869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de-DE" sz="6600" b="1" i="1" spc="0" dirty="0" err="1" smtClean="0">
                <a:ln/>
                <a:solidFill>
                  <a:schemeClr val="accent3"/>
                </a:solidFill>
                <a:latin typeface="David" pitchFamily="34" charset="-79"/>
                <a:cs typeface="David" pitchFamily="34" charset="-79"/>
              </a:rPr>
              <a:t>Accountant</a:t>
            </a:r>
            <a:r>
              <a:rPr lang="de-DE" sz="6600" b="1" i="1" spc="0" dirty="0" smtClean="0">
                <a:ln/>
                <a:solidFill>
                  <a:schemeClr val="accent3"/>
                </a:solidFill>
                <a:latin typeface="David" pitchFamily="34" charset="-79"/>
                <a:cs typeface="David" pitchFamily="34" charset="-79"/>
              </a:rPr>
              <a:t> </a:t>
            </a:r>
            <a:endParaRPr lang="ru-RU" sz="6600" b="1" i="1" spc="0" dirty="0">
              <a:ln/>
              <a:solidFill>
                <a:schemeClr val="accent3"/>
              </a:solidFill>
              <a:cs typeface="David" pitchFamily="34" charset="-79"/>
            </a:endParaRPr>
          </a:p>
        </p:txBody>
      </p:sp>
      <p:pic>
        <p:nvPicPr>
          <p:cNvPr id="4" name="Содержимое 3" descr="375371612buhgalter278x300.jpg"/>
          <p:cNvPicPr>
            <a:picLocks noGrp="1" noChangeAspect="1"/>
          </p:cNvPicPr>
          <p:nvPr>
            <p:ph idx="1"/>
          </p:nvPr>
        </p:nvPicPr>
        <p:blipFill>
          <a:blip r:embed="rId2"/>
          <a:stretch>
            <a:fillRect/>
          </a:stretch>
        </p:blipFill>
        <p:spPr>
          <a:xfrm>
            <a:off x="2357422" y="1785926"/>
            <a:ext cx="4572032" cy="4719533"/>
          </a:xfrm>
          <a:ln>
            <a:solidFill>
              <a:schemeClr val="accent3">
                <a:lumMod val="60000"/>
                <a:lumOff val="40000"/>
              </a:schemeClr>
            </a:solidFill>
          </a:ln>
          <a:effectLst>
            <a:glow rad="101600">
              <a:schemeClr val="accent3">
                <a:lumMod val="60000"/>
                <a:lumOff val="40000"/>
                <a:alpha val="60000"/>
              </a:schemeClr>
            </a:glow>
          </a:effectLst>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4357694"/>
            <a:ext cx="7772400" cy="2143140"/>
          </a:xfrm>
        </p:spPr>
        <p:txBody>
          <a:bodyPr/>
          <a:lstStyle/>
          <a:p>
            <a:pPr algn="ctr"/>
            <a:r>
              <a:rPr lang="en-US" sz="1600" b="1" u="sng" dirty="0" smtClean="0">
                <a:solidFill>
                  <a:schemeClr val="tx2">
                    <a:lumMod val="75000"/>
                  </a:schemeClr>
                </a:solidFill>
              </a:rPr>
              <a:t>Accountant</a:t>
            </a:r>
            <a:r>
              <a:rPr lang="en-US" sz="1600" i="1" dirty="0" smtClean="0">
                <a:solidFill>
                  <a:schemeClr val="tx1"/>
                </a:solidFill>
              </a:rPr>
              <a:t> (German </a:t>
            </a:r>
            <a:r>
              <a:rPr lang="en-US" sz="1600" i="1" dirty="0" err="1" smtClean="0">
                <a:solidFill>
                  <a:schemeClr val="tx1"/>
                </a:solidFill>
              </a:rPr>
              <a:t>Buchhalter</a:t>
            </a:r>
            <a:r>
              <a:rPr lang="en-US" sz="1600" i="1" dirty="0" smtClean="0">
                <a:solidFill>
                  <a:schemeClr val="tx1"/>
                </a:solidFill>
              </a:rPr>
              <a:t>, </a:t>
            </a:r>
            <a:r>
              <a:rPr lang="en-US" sz="1600" i="1" dirty="0" err="1" smtClean="0">
                <a:solidFill>
                  <a:schemeClr val="tx1"/>
                </a:solidFill>
              </a:rPr>
              <a:t>Buch</a:t>
            </a:r>
            <a:r>
              <a:rPr lang="en-US" sz="1600" i="1" dirty="0" smtClean="0">
                <a:solidFill>
                  <a:schemeClr val="tx1"/>
                </a:solidFill>
              </a:rPr>
              <a:t> - book , Halter - keep ) - Chief Operating workers Controller legality and correctness of operations at the bank , manager of technology operations , not only in my branch , but also on companies and organizations that currently serves Bank.</a:t>
            </a:r>
            <a:br>
              <a:rPr lang="en-US" sz="1600" i="1" dirty="0" smtClean="0">
                <a:solidFill>
                  <a:schemeClr val="tx1"/>
                </a:solidFill>
              </a:rPr>
            </a:br>
            <a:r>
              <a:rPr lang="en-US" sz="1600" i="1" dirty="0" smtClean="0">
                <a:solidFill>
                  <a:schemeClr val="tx1"/>
                </a:solidFill>
              </a:rPr>
              <a:t>Technical work he does, and takes usually a control function, that checks and signs the papers with some operations where errors can contribute to loss of money and property, or where you want control over maintaining fiscal discipline.</a:t>
            </a:r>
            <a:endParaRPr lang="ru-RU" sz="1600" i="1" dirty="0">
              <a:solidFill>
                <a:schemeClr val="tx1"/>
              </a:solidFill>
            </a:endParaRPr>
          </a:p>
        </p:txBody>
      </p:sp>
      <p:pic>
        <p:nvPicPr>
          <p:cNvPr id="4" name="Содержимое 3" descr="vakanciya-starshiy-buhgalter.jpg"/>
          <p:cNvPicPr>
            <a:picLocks noGrp="1" noChangeAspect="1"/>
          </p:cNvPicPr>
          <p:nvPr>
            <p:ph idx="1"/>
          </p:nvPr>
        </p:nvPicPr>
        <p:blipFill>
          <a:blip r:embed="rId2"/>
          <a:stretch>
            <a:fillRect/>
          </a:stretch>
        </p:blipFill>
        <p:spPr>
          <a:xfrm>
            <a:off x="2178364" y="571500"/>
            <a:ext cx="5244472" cy="3500438"/>
          </a:xfrm>
          <a:effectLst>
            <a:glow rad="139700">
              <a:schemeClr val="accent4">
                <a:satMod val="175000"/>
                <a:alpha val="40000"/>
              </a:schemeClr>
            </a:glow>
          </a:effectLst>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4857760"/>
            <a:ext cx="7772400" cy="1289109"/>
          </a:xfrm>
        </p:spPr>
        <p:txBody>
          <a:bodyPr/>
          <a:lstStyle/>
          <a:p>
            <a:pPr algn="ctr"/>
            <a:r>
              <a:rPr lang="de-DE" sz="9600" i="1" dirty="0" smtClean="0">
                <a:latin typeface="JasmineUPC" pitchFamily="18" charset="-34"/>
                <a:cs typeface="JasmineUPC" pitchFamily="18" charset="-34"/>
              </a:rPr>
              <a:t>Music Producer</a:t>
            </a:r>
            <a:endParaRPr lang="ru-RU" sz="9600" i="1" dirty="0">
              <a:cs typeface="JasmineUPC" pitchFamily="18" charset="-34"/>
            </a:endParaRPr>
          </a:p>
        </p:txBody>
      </p:sp>
      <p:pic>
        <p:nvPicPr>
          <p:cNvPr id="4" name="Содержимое 3" descr="1771.jpg"/>
          <p:cNvPicPr>
            <a:picLocks noGrp="1" noChangeAspect="1"/>
          </p:cNvPicPr>
          <p:nvPr>
            <p:ph idx="1"/>
          </p:nvPr>
        </p:nvPicPr>
        <p:blipFill>
          <a:blip r:embed="rId2"/>
          <a:stretch>
            <a:fillRect/>
          </a:stretch>
        </p:blipFill>
        <p:spPr>
          <a:xfrm>
            <a:off x="1285852" y="714356"/>
            <a:ext cx="6974716" cy="3929090"/>
          </a:xfrm>
          <a:ln>
            <a:solidFill>
              <a:schemeClr val="accent4">
                <a:lumMod val="20000"/>
                <a:lumOff val="80000"/>
              </a:schemeClr>
            </a:solidFill>
          </a:ln>
          <a:effectLst>
            <a:glow rad="101600">
              <a:schemeClr val="accent4">
                <a:lumMod val="20000"/>
                <a:lumOff val="80000"/>
                <a:alpha val="60000"/>
              </a:schemeClr>
            </a:glow>
          </a:effec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500694" y="714356"/>
            <a:ext cx="3143272" cy="5214942"/>
          </a:xfrm>
        </p:spPr>
        <p:txBody>
          <a:bodyPr>
            <a:normAutofit lnSpcReduction="10000"/>
          </a:bodyPr>
          <a:lstStyle/>
          <a:p>
            <a:pPr algn="ctr"/>
            <a:r>
              <a:rPr lang="en-US" b="1" i="1" u="sng" dirty="0" smtClean="0"/>
              <a:t>Music producer </a:t>
            </a:r>
            <a:r>
              <a:rPr lang="en-US" dirty="0" smtClean="0">
                <a:solidFill>
                  <a:schemeClr val="tx2">
                    <a:lumMod val="50000"/>
                  </a:schemeClr>
                </a:solidFill>
              </a:rPr>
              <a:t>(born music producer, and record producer) - a person who is responsible for the image and musical style performers and recording process. Under his leadership, usually found control over sound quality, the choice of repertoire and ideology of the project (album, single, radio, etc.).. The producer is responsible for the selection of sound technicians and sound engineers, editors and assistants. Typically, major music labels have their own producers, but often the musicians themselves invite them interesting for producers from the other side.</a:t>
            </a:r>
            <a:endParaRPr lang="ru-RU" dirty="0">
              <a:solidFill>
                <a:schemeClr val="tx2">
                  <a:lumMod val="50000"/>
                </a:schemeClr>
              </a:solidFill>
            </a:endParaRPr>
          </a:p>
        </p:txBody>
      </p:sp>
      <p:pic>
        <p:nvPicPr>
          <p:cNvPr id="5" name="Содержимое 4" descr="kshishtof.jpg"/>
          <p:cNvPicPr>
            <a:picLocks noGrp="1" noChangeAspect="1"/>
          </p:cNvPicPr>
          <p:nvPr>
            <p:ph sz="half" idx="1"/>
          </p:nvPr>
        </p:nvPicPr>
        <p:blipFill>
          <a:blip r:embed="rId2"/>
          <a:stretch>
            <a:fillRect/>
          </a:stretch>
        </p:blipFill>
        <p:spPr>
          <a:xfrm>
            <a:off x="1377156" y="642938"/>
            <a:ext cx="3460750" cy="5364162"/>
          </a:xfrm>
          <a:effectLst>
            <a:glow rad="139700">
              <a:schemeClr val="accent5">
                <a:satMod val="175000"/>
                <a:alpha val="40000"/>
              </a:schemeClr>
            </a:glow>
          </a:effectLst>
        </p:spPr>
      </p:pic>
    </p:spTree>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190</TotalTime>
  <Words>755</Words>
  <Application>Microsoft Office PowerPoint</Application>
  <PresentationFormat>Экран (4:3)</PresentationFormat>
  <Paragraphs>28</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Метро</vt:lpstr>
      <vt:lpstr>My favorite jobs</vt:lpstr>
      <vt:lpstr>Actor</vt:lpstr>
      <vt:lpstr>Слайд 3</vt:lpstr>
      <vt:lpstr>Singer </vt:lpstr>
      <vt:lpstr>Singer or vocalist - a person engaged in singing. The term "singer" is more often used on singers that were performing a special school, but in many cases these words are synonymous. Depending on the type of music distinguished academic, folk and pop singers.</vt:lpstr>
      <vt:lpstr>Accountant </vt:lpstr>
      <vt:lpstr>Accountant (German Buchhalter, Buch - book , Halter - keep ) - Chief Operating workers Controller legality and correctness of operations at the bank , manager of technology operations , not only in my branch , but also on companies and organizations that currently serves Bank. Technical work he does, and takes usually a control function, that checks and signs the papers with some operations where errors can contribute to loss of money and property, or where you want control over maintaining fiscal discipline.</vt:lpstr>
      <vt:lpstr>Music Producer</vt:lpstr>
      <vt:lpstr>Слайд 9</vt:lpstr>
      <vt:lpstr>Pianist </vt:lpstr>
      <vt:lpstr>Pianist called musician who performs work on the piano. Professional pianists can act as independent artists, playing in the chamber ensemble, accompanied by an orchestra to accompany one or more musicians. Sometimes pianists perform in the Piano Ensemble, performing works written for two pianos or piano four hands.</vt:lpstr>
      <vt:lpstr>Architect </vt:lpstr>
      <vt:lpstr>Architect - a specialist who, through inputs creates a project of space. The main task of the architect - to create the most comfortable environment for human life. Job includes all levels of spatial organization of the environment, from small to large forms of territorial systems.</vt:lpstr>
      <vt:lpstr>Acrobat</vt:lpstr>
      <vt:lpstr>Acrobat - a person who performs a variety of complex acrobatic tricks and professionally engaged in gymnastics. Various tricks can be paired and group.</vt:lpstr>
      <vt:lpstr>Bartender </vt:lpstr>
      <vt:lpstr>The bartender - a profession that appeared over a hundred years ago. The name comes from the English occupation. bar, which means fence, counter, counter, that protect the seller from the buyer. Earlier bars were the only independent company, they are now an integral part of restaurants and cafes. Scope, technical equipment bars are divided into dairy, beer, barbecue, express, wine, and for other purposes - for dancing, concert. The last time there were salad and soup bar.</vt:lpstr>
      <vt:lpstr>Interpreter </vt:lpstr>
      <vt:lpstr>Слайд 19</vt:lpstr>
      <vt:lpstr>Writer </vt:lpstr>
      <vt:lpstr>The writer - in the broadest sense is everyone who writes pieces (not necessarily artistic, scientific, and poetry), expresses his own thoughts, experience and vision of the world in writing. In a narrow sense is the author of works of art, the person for whose literary career is a profession. Synonyms for the word writer is a writer, a master of words, the employee pen. Writer - the general name of persons involved in the creation, designed usually to the public readers.</vt:lpstr>
      <vt:lpstr>Florist</vt:lpstr>
      <vt:lpstr>Florist - a person who creates floral arrangements for holidays, weddings and various rituals in selling florist, interior decorating, windows, knowledgeable in flowering plants.</vt:lpstr>
      <vt:lpstr>Journalist </vt:lpstr>
      <vt:lpstr>Слайд 25</vt:lpstr>
      <vt:lpstr>Prepared  Pupil 10-A class  Sarny Lyceum "Leader“ Zhuchenya Kateryna</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favorite jobs</dc:title>
  <dc:creator>Славик</dc:creator>
  <cp:lastModifiedBy>Славик</cp:lastModifiedBy>
  <cp:revision>20</cp:revision>
  <dcterms:created xsi:type="dcterms:W3CDTF">2013-10-20T15:40:28Z</dcterms:created>
  <dcterms:modified xsi:type="dcterms:W3CDTF">2013-10-22T20:03:55Z</dcterms:modified>
</cp:coreProperties>
</file>