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44" r:id="rId4"/>
    <p:sldMasterId id="2147483756" r:id="rId5"/>
  </p:sldMasterIdLst>
  <p:sldIdLst>
    <p:sldId id="256" r:id="rId6"/>
    <p:sldId id="282" r:id="rId7"/>
    <p:sldId id="257" r:id="rId8"/>
    <p:sldId id="260" r:id="rId9"/>
    <p:sldId id="280" r:id="rId10"/>
    <p:sldId id="264" r:id="rId11"/>
    <p:sldId id="265" r:id="rId12"/>
    <p:sldId id="266" r:id="rId13"/>
    <p:sldId id="281" r:id="rId14"/>
    <p:sldId id="269" r:id="rId15"/>
    <p:sldId id="270" r:id="rId16"/>
    <p:sldId id="271" r:id="rId17"/>
    <p:sldId id="268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1" autoAdjust="0"/>
  </p:normalViewPr>
  <p:slideViewPr>
    <p:cSldViewPr>
      <p:cViewPr varScale="1">
        <p:scale>
          <a:sx n="59" d="100"/>
          <a:sy n="59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6500858" cy="1143008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Масштаби і наслідки антропогенного впливу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282" y="5715016"/>
            <a:ext cx="4357718" cy="93725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ня 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11 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класу </a:t>
            </a:r>
          </a:p>
          <a:p>
            <a:r>
              <a:rPr lang="uk-UA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Демченка Ігоря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22" name="Picture 2" descr="http://hmelnyckiy.com/images/stories/news/2012/06/emp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504" y="1928802"/>
            <a:ext cx="36677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zegrand.ru/wp-content/uploads/2012/04/car-exhaust-fu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3205933" cy="211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i.obozrevatel.com/8/332483/gallery/140185_image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429000"/>
            <a:ext cx="332183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57166"/>
            <a:ext cx="3929090" cy="614366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Хижацький</a:t>
            </a:r>
            <a:r>
              <a:rPr lang="ru-RU" dirty="0" smtClean="0"/>
              <a:t> </a:t>
            </a:r>
            <a:r>
              <a:rPr lang="ru-RU" dirty="0" err="1" smtClean="0"/>
              <a:t>вилов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океані</a:t>
            </a:r>
            <a:r>
              <a:rPr lang="ru-RU" dirty="0" smtClean="0"/>
              <a:t> й </a:t>
            </a:r>
            <a:r>
              <a:rPr lang="ru-RU" dirty="0" err="1" smtClean="0"/>
              <a:t>внутрішніх</a:t>
            </a:r>
            <a:r>
              <a:rPr lang="ru-RU" dirty="0" smtClean="0"/>
              <a:t> морях протягом </a:t>
            </a:r>
            <a:r>
              <a:rPr lang="ru-RU" dirty="0" err="1" smtClean="0"/>
              <a:t>останніх</a:t>
            </a:r>
            <a:r>
              <a:rPr lang="ru-RU" dirty="0" smtClean="0"/>
              <a:t> 20 років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катастрофічного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рибних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світі, до повного зникнення деяких найбільш цінних видів </a:t>
            </a:r>
            <a:r>
              <a:rPr lang="ru-RU" dirty="0" err="1" smtClean="0"/>
              <a:t>риби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noinf.ru/_pu/0/47459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905276" cy="29289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0484" name="Picture 4" descr="http://edu.fedpress.ru/sites/fedpress/files/lidocnechka1/news/256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07155"/>
            <a:ext cx="4000528" cy="26816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292895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Дуже швидкими темпами деградують </a:t>
            </a:r>
            <a:r>
              <a:rPr lang="uk-UA" dirty="0" err="1" smtClean="0"/>
              <a:t>грунти</a:t>
            </a:r>
            <a:r>
              <a:rPr lang="uk-UA" dirty="0" smtClean="0"/>
              <a:t> в усьому світі. Як відомо, для утворення родючого </a:t>
            </a:r>
            <a:r>
              <a:rPr lang="uk-UA" dirty="0" err="1" smtClean="0"/>
              <a:t>грунту</a:t>
            </a:r>
            <a:r>
              <a:rPr lang="uk-UA" dirty="0" smtClean="0"/>
              <a:t> потрібні тисячі, а то й мільйони років. А сучасна людина здатна зруйнувати </a:t>
            </a:r>
            <a:r>
              <a:rPr lang="uk-UA" dirty="0" err="1" smtClean="0"/>
              <a:t>грунт</a:t>
            </a:r>
            <a:r>
              <a:rPr lang="uk-UA" dirty="0" smtClean="0"/>
              <a:t> за 1-2 роки.</a:t>
            </a:r>
          </a:p>
          <a:p>
            <a:r>
              <a:rPr lang="uk-UA" dirty="0" smtClean="0"/>
              <a:t>Підприємства Міндобрив скидають у водойми України щорічно 50 млн. тонн агресивних речовин, що містять зокрема, фтор, фенол, формальдегід, пестициди.</a:t>
            </a:r>
            <a:endParaRPr lang="de-DE" dirty="0" smtClean="0"/>
          </a:p>
          <a:p>
            <a:endParaRPr lang="ru-RU" dirty="0"/>
          </a:p>
        </p:txBody>
      </p:sp>
      <p:pic>
        <p:nvPicPr>
          <p:cNvPr id="19460" name="Picture 4" descr="http://www.hoz-mir.ru/public/uploads/products/0000002482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56691" cy="349171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Величезну тривогу в світі викликає пере забруднення шкідливими газами атмосфери, що призвело до збільшення озонових дір і розвитку парникового ефекту на планеті.</a:t>
            </a:r>
          </a:p>
          <a:p>
            <a:r>
              <a:rPr lang="uk-UA" dirty="0" smtClean="0"/>
              <a:t>В результаті знищення лісів значно почастішали катастрофічні повені на ріках, що завдає людству чимраз більших збитків. </a:t>
            </a:r>
          </a:p>
          <a:p>
            <a:endParaRPr lang="ru-RU" dirty="0"/>
          </a:p>
        </p:txBody>
      </p:sp>
      <p:pic>
        <p:nvPicPr>
          <p:cNvPr id="18434" name="Picture 2" descr="http://regpol.org.ua/wp-content/uploads/2013/04/%D0%BF%D0%B0%D0%B2%D0%BE%D0%B4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0991">
            <a:off x="642910" y="428604"/>
            <a:ext cx="3500462" cy="233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smartysmile.ru/uploads/images/20100528/d8f911dbf99bacda3e1d5b51400dfa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3379">
            <a:off x="4919383" y="330214"/>
            <a:ext cx="3429025" cy="233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929618" cy="6715148"/>
          </a:xfrm>
        </p:spPr>
        <p:txBody>
          <a:bodyPr>
            <a:normAutofit/>
          </a:bodyPr>
          <a:lstStyle/>
          <a:p>
            <a:r>
              <a:rPr lang="ru-RU" dirty="0" smtClean="0"/>
              <a:t>Отже, як </a:t>
            </a:r>
            <a:r>
              <a:rPr lang="ru-RU" dirty="0" err="1" smtClean="0"/>
              <a:t>бачимо</a:t>
            </a:r>
            <a:r>
              <a:rPr lang="ru-RU" dirty="0" smtClean="0"/>
              <a:t>, такі </a:t>
            </a:r>
            <a:r>
              <a:rPr lang="ru-RU" dirty="0" err="1" smtClean="0"/>
              <a:t>явища</a:t>
            </a:r>
            <a:r>
              <a:rPr lang="ru-RU" dirty="0" smtClean="0"/>
              <a:t>, як </a:t>
            </a:r>
            <a:r>
              <a:rPr lang="ru-RU" dirty="0" err="1" smtClean="0"/>
              <a:t>опустелювання</a:t>
            </a:r>
            <a:r>
              <a:rPr lang="ru-RU" dirty="0" smtClean="0"/>
              <a:t>, </a:t>
            </a:r>
            <a:r>
              <a:rPr lang="ru-RU" dirty="0" err="1" smtClean="0"/>
              <a:t>деградація</a:t>
            </a:r>
            <a:r>
              <a:rPr lang="ru-RU" dirty="0" smtClean="0"/>
              <a:t> </a:t>
            </a:r>
            <a:r>
              <a:rPr lang="ru-RU" dirty="0" err="1" smtClean="0"/>
              <a:t>грутів</a:t>
            </a:r>
            <a:r>
              <a:rPr lang="ru-RU" dirty="0" smtClean="0"/>
              <a:t>, </a:t>
            </a:r>
            <a:r>
              <a:rPr lang="ru-RU" dirty="0" err="1" smtClean="0"/>
              <a:t>деградація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 і </a:t>
            </a:r>
            <a:r>
              <a:rPr lang="ru-RU" dirty="0" err="1" smtClean="0"/>
              <a:t>зменшення</a:t>
            </a:r>
            <a:r>
              <a:rPr lang="ru-RU" dirty="0" smtClean="0"/>
              <a:t> її 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>,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кислотних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 та поява </a:t>
            </a:r>
            <a:r>
              <a:rPr lang="ru-RU" dirty="0" err="1" smtClean="0"/>
              <a:t>озонових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у </a:t>
            </a:r>
            <a:r>
              <a:rPr lang="ru-RU" dirty="0" err="1" smtClean="0"/>
              <a:t>атмосфері</a:t>
            </a:r>
            <a:r>
              <a:rPr lang="ru-RU" dirty="0" smtClean="0"/>
              <a:t>, </a:t>
            </a:r>
            <a:r>
              <a:rPr lang="ru-RU" dirty="0" err="1" smtClean="0"/>
              <a:t>розвиваються</a:t>
            </a:r>
            <a:r>
              <a:rPr lang="ru-RU" dirty="0" smtClean="0"/>
              <a:t> під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неконтрольованої</a:t>
            </a:r>
            <a:r>
              <a:rPr lang="ru-RU" dirty="0" smtClean="0"/>
              <a:t> </a:t>
            </a:r>
            <a:r>
              <a:rPr lang="ru-RU" dirty="0" err="1" smtClean="0"/>
              <a:t>антропогенної</a:t>
            </a:r>
            <a:r>
              <a:rPr lang="ru-RU" dirty="0" smtClean="0"/>
              <a:t> діяльності. Чим </a:t>
            </a:r>
            <a:r>
              <a:rPr lang="ru-RU" dirty="0" err="1" smtClean="0"/>
              <a:t>активніша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тим </a:t>
            </a:r>
            <a:r>
              <a:rPr lang="ru-RU" dirty="0" err="1" smtClean="0"/>
              <a:t>сильніша</a:t>
            </a:r>
            <a:r>
              <a:rPr lang="ru-RU" dirty="0" smtClean="0"/>
              <a:t> </a:t>
            </a:r>
            <a:r>
              <a:rPr lang="ru-RU" dirty="0" err="1" smtClean="0"/>
              <a:t>зворотна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Природи, яка </a:t>
            </a:r>
            <a:r>
              <a:rPr lang="ru-RU" dirty="0" err="1" smtClean="0"/>
              <a:t>відплачує</a:t>
            </a:r>
            <a:r>
              <a:rPr lang="ru-RU" dirty="0" smtClean="0"/>
              <a:t> людям за їх </a:t>
            </a:r>
            <a:r>
              <a:rPr lang="ru-RU" dirty="0" err="1" smtClean="0"/>
              <a:t>бездумне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у </a:t>
            </a:r>
            <a:r>
              <a:rPr lang="ru-RU" dirty="0" err="1" smtClean="0"/>
              <a:t>віками</a:t>
            </a:r>
            <a:r>
              <a:rPr lang="ru-RU" dirty="0" smtClean="0"/>
              <a:t> </a:t>
            </a:r>
            <a:r>
              <a:rPr lang="ru-RU" dirty="0" err="1" smtClean="0"/>
              <a:t>налагоджений</a:t>
            </a:r>
            <a:r>
              <a:rPr lang="ru-RU" dirty="0" smtClean="0"/>
              <a:t> ритм і режим життя </a:t>
            </a:r>
            <a:r>
              <a:rPr lang="ru-RU" dirty="0" err="1" smtClean="0"/>
              <a:t>біосфери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52"/>
            <a:ext cx="4429156" cy="657229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Яскравим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прикладом можуть бути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регіони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великих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міст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промислових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енергетичних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центрів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де за комфорт існування люди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розплачуються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хворобами,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стресами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неповноцінними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дітьми,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скороченням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тривалості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життя.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8" name="Picture 4" descr="http://www.krasfun.ru/images/2011/2/3f05b_1298503879_as_the_skylin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00042"/>
            <a:ext cx="3643338" cy="2623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858180" cy="2428892"/>
          </a:xfrm>
        </p:spPr>
        <p:txBody>
          <a:bodyPr>
            <a:prstTxWarp prst="textWave1">
              <a:avLst>
                <a:gd name="adj1" fmla="val 14557"/>
                <a:gd name="adj2" fmla="val -1238"/>
              </a:avLst>
            </a:prstTxWarp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uk-UA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Дякую за увагу!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44773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err="1" smtClean="0"/>
              <a:t>Антропогенні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– це </a:t>
            </a:r>
            <a:r>
              <a:rPr lang="ru-RU" dirty="0" err="1" smtClean="0"/>
              <a:t>фактори</a:t>
            </a:r>
            <a:r>
              <a:rPr lang="ru-RU" dirty="0" smtClean="0"/>
              <a:t> людської діяльності. Серед них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що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довкілля і </a:t>
            </a:r>
            <a:r>
              <a:rPr lang="ru-RU" dirty="0" err="1" smtClean="0"/>
              <a:t>ті</a:t>
            </a:r>
            <a:r>
              <a:rPr lang="ru-RU" dirty="0" smtClean="0"/>
              <a:t>, що </a:t>
            </a:r>
            <a:r>
              <a:rPr lang="ru-RU" dirty="0" err="1" smtClean="0"/>
              <a:t>опосередковано</a:t>
            </a:r>
            <a:r>
              <a:rPr lang="ru-RU" dirty="0" smtClean="0"/>
              <a:t> здійснюють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Picture 24" descr="http://jmmcdowell.files.wordpress.com/2012/04/nurtu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2862973" cy="21431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Picture 22" descr="http://www.ecolife.ru/upload/information_system_1/4/5/3/item_4534/information_items_4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2714612" cy="20359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5572164" cy="6000792"/>
          </a:xfr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У наш час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 надзвичайно  </a:t>
            </a:r>
            <a:r>
              <a:rPr lang="ru-RU" dirty="0" err="1" smtClean="0"/>
              <a:t>критичний</a:t>
            </a:r>
            <a:r>
              <a:rPr lang="ru-RU" dirty="0" smtClean="0"/>
              <a:t> період своєї </a:t>
            </a:r>
            <a:r>
              <a:rPr lang="ru-RU" dirty="0" err="1" smtClean="0"/>
              <a:t>історії</a:t>
            </a:r>
            <a:r>
              <a:rPr lang="ru-RU" dirty="0" smtClean="0"/>
              <a:t> –  </a:t>
            </a:r>
            <a:r>
              <a:rPr lang="ru-RU" dirty="0" err="1" smtClean="0"/>
              <a:t>загрозливого</a:t>
            </a:r>
            <a:r>
              <a:rPr lang="ru-RU" dirty="0" smtClean="0"/>
              <a:t> для існування </a:t>
            </a:r>
            <a:r>
              <a:rPr lang="ru-RU" dirty="0" err="1" smtClean="0"/>
              <a:t>цивілізації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низки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: </a:t>
            </a:r>
            <a:r>
              <a:rPr lang="ru-RU" dirty="0" err="1" smtClean="0"/>
              <a:t>деградації</a:t>
            </a:r>
            <a:r>
              <a:rPr lang="ru-RU" dirty="0" smtClean="0"/>
              <a:t> природи, </a:t>
            </a:r>
            <a:r>
              <a:rPr lang="ru-RU" dirty="0" err="1" smtClean="0"/>
              <a:t>деградації</a:t>
            </a:r>
            <a:r>
              <a:rPr lang="ru-RU" dirty="0" smtClean="0"/>
              <a:t> людської </a:t>
            </a:r>
            <a:r>
              <a:rPr lang="ru-RU" dirty="0" err="1" smtClean="0"/>
              <a:t>моралі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бідності</a:t>
            </a:r>
            <a:r>
              <a:rPr lang="ru-RU" dirty="0" smtClean="0"/>
              <a:t>, </a:t>
            </a:r>
            <a:r>
              <a:rPr lang="ru-RU" dirty="0" err="1" smtClean="0"/>
              <a:t>поширення</a:t>
            </a:r>
            <a:r>
              <a:rPr lang="ru-RU" dirty="0" smtClean="0"/>
              <a:t> хвороб, голоду, </a:t>
            </a:r>
            <a:r>
              <a:rPr lang="ru-RU" dirty="0" err="1" smtClean="0"/>
              <a:t>злочинності</a:t>
            </a:r>
            <a:r>
              <a:rPr lang="ru-RU" dirty="0" smtClean="0"/>
              <a:t>, </a:t>
            </a:r>
            <a:r>
              <a:rPr lang="ru-RU" dirty="0" err="1" smtClean="0"/>
              <a:t>агресивності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до критичного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між </a:t>
            </a:r>
            <a:r>
              <a:rPr lang="ru-RU" dirty="0" err="1" smtClean="0"/>
              <a:t>техносферою</a:t>
            </a:r>
            <a:r>
              <a:rPr lang="ru-RU" dirty="0" smtClean="0"/>
              <a:t> і </a:t>
            </a:r>
            <a:r>
              <a:rPr lang="ru-RU" dirty="0" err="1" smtClean="0"/>
              <a:t>біосферою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8" descr="http://tnews.tula.net/upload/iblock/c0b/c0b5c691e56d35af73e25af46fc067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3000396" cy="22502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" name="Picture 16" descr="http://diepresse.com/images/uploads/f/d/8/712664/klima_ap_knippertz20111129112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3095678" cy="18574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38576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Погіршення стану більшості екосистем біосфери, значне зменшення </a:t>
            </a:r>
            <a:r>
              <a:rPr lang="uk-UA" dirty="0" err="1" smtClean="0"/>
              <a:t>біопродуктивності</a:t>
            </a:r>
            <a:r>
              <a:rPr lang="uk-UA" dirty="0" smtClean="0"/>
              <a:t> і </a:t>
            </a:r>
            <a:r>
              <a:rPr lang="uk-UA" dirty="0" err="1" smtClean="0"/>
              <a:t>біорізноманіття</a:t>
            </a:r>
            <a:r>
              <a:rPr lang="uk-UA" dirty="0" smtClean="0"/>
              <a:t>, катастрофічне виснаження </a:t>
            </a:r>
            <a:r>
              <a:rPr lang="uk-UA" dirty="0" err="1" smtClean="0"/>
              <a:t>грунтів</a:t>
            </a:r>
            <a:r>
              <a:rPr lang="uk-UA" dirty="0" smtClean="0"/>
              <a:t> і мінеральних ресурсів при одночасному зростанні забруднення всіх геосфер пов’язані з інтенсивним зростанням населення Землі та розвитком науково-технічної революції протягом останніх років. До розвитку глобальної екологічної кризи, яка сьогодні загрожує існуванню нашої цивілізації призвели кілька </a:t>
            </a:r>
            <a:r>
              <a:rPr lang="uk-UA" dirty="0" err="1" smtClean="0"/>
              <a:t>“вибухів”</a:t>
            </a:r>
            <a:r>
              <a:rPr lang="uk-UA" dirty="0" smtClean="0"/>
              <a:t>: </a:t>
            </a:r>
          </a:p>
          <a:p>
            <a:r>
              <a:rPr lang="uk-UA" dirty="0" smtClean="0"/>
              <a:t>демографічний, </a:t>
            </a:r>
          </a:p>
          <a:p>
            <a:r>
              <a:rPr lang="uk-UA" dirty="0" err="1" smtClean="0"/>
              <a:t>промислово-енерготехнічний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вибух насильства над природою.</a:t>
            </a:r>
          </a:p>
          <a:p>
            <a:endParaRPr lang="ru-RU" dirty="0"/>
          </a:p>
        </p:txBody>
      </p:sp>
      <p:pic>
        <p:nvPicPr>
          <p:cNvPr id="4" name="Picture 2" descr="http://2s2b.ru/upload/normal/sankt-peterburg-plodorodnaya_zemlya_kupit_zemlyu_plodorodnuyu_grunt_2880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643206" cy="177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0" descr="http://tuthucnguyenkhuyen.edu.vn/uploads/news/m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643206" cy="200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http://ryazan-gorod.ru/wp-content/uploads/2012/05/den_sre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2909458" cy="2000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7772400" cy="914400"/>
          </a:xfrm>
        </p:spPr>
        <p:txBody>
          <a:bodyPr/>
          <a:lstStyle/>
          <a:p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Демографічні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проблеми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64" y="1142984"/>
            <a:ext cx="5143536" cy="5357850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Протягом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останніх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150 років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Землі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зростає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дуже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швидкими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темпами, а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природні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ресурси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за допомогою яких можна забезпечити життя цього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підвищити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його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якість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катастрофічне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зменшуються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Невпинно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збільшується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кількість бідних і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знедолених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світі,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незважаючи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темпи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розвитку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економіки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відбувається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катастрофічне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виснаження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всіх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природних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ресурсів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2" name="Picture 2" descr="http://svit.ukrinform.ua/Malta/img/pop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3428992" cy="243563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4" name="Picture 4" descr="http://i060.radikal.ru/1105/c0/c1ac230c2f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857652" cy="289324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635000"/>
          </a:effectLst>
        </p:spPr>
      </p:pic>
      <p:pic>
        <p:nvPicPr>
          <p:cNvPr id="15366" name="Picture 6" descr="http://bevolunteer.ru/upload/iblock/d70/kmbgflb%208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61743"/>
            <a:ext cx="4214842" cy="239625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8" name="Picture 8" descr="http://img.ura-inform.com/news/117085%5b221952%5d(265x177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3071810"/>
            <a:ext cx="3441169" cy="22854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2"/>
            <a:ext cx="8572560" cy="3000396"/>
          </a:xfrm>
          <a:effectLst>
            <a:glow rad="63500">
              <a:schemeClr val="accent6">
                <a:alpha val="45000"/>
                <a:satMod val="120000"/>
              </a:schemeClr>
            </a:glo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Нерегульоване примноження населення веде до зростання </a:t>
            </a:r>
            <a:r>
              <a:rPr lang="uk-UA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енерго-</a:t>
            </a:r>
            <a:r>
              <a:rPr lang="uk-UA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та промислового виробництва і як наслідок – зростання забруднень довкілля, утворення кислотних дощів, озонових дір, парникового ефекту, хвороби, зубожіння більшості населення.</a:t>
            </a:r>
          </a:p>
          <a:p>
            <a:endParaRPr lang="ru-RU" dirty="0"/>
          </a:p>
        </p:txBody>
      </p:sp>
      <p:pic>
        <p:nvPicPr>
          <p:cNvPr id="5" name="Picture 4" descr="http://rccnews.ru/rus/chemicals/_Article_Images/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2372">
            <a:off x="3343056" y="721306"/>
            <a:ext cx="2589026" cy="1928826"/>
          </a:xfrm>
          <a:prstGeom prst="roundRect">
            <a:avLst>
              <a:gd name="adj" fmla="val 8594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2" descr="http://kpi.ua/gallery/albums/newspaper-2008/09-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8061">
            <a:off x="468438" y="263617"/>
            <a:ext cx="2500330" cy="1873811"/>
          </a:xfrm>
          <a:prstGeom prst="roundRect">
            <a:avLst>
              <a:gd name="adj" fmla="val 859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10" descr="http://www.pravda.lutsk.ua/imgsize.php?src=/abton/spaw2/uploads/images/news/52015_1.jpg&amp;h=384&amp;w=480&amp;zc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8023">
            <a:off x="6397794" y="1298501"/>
            <a:ext cx="2424052" cy="1939243"/>
          </a:xfrm>
          <a:prstGeom prst="roundRect">
            <a:avLst>
              <a:gd name="adj" fmla="val 859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500042"/>
            <a:ext cx="8786874" cy="278608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Військова</a:t>
            </a:r>
            <a:r>
              <a:rPr lang="ru-RU" dirty="0" smtClean="0"/>
              <a:t> справа і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в </a:t>
            </a:r>
            <a:r>
              <a:rPr lang="ru-RU" dirty="0" err="1" smtClean="0"/>
              <a:t>розвинених</a:t>
            </a:r>
            <a:r>
              <a:rPr lang="ru-RU" dirty="0" smtClean="0"/>
              <a:t> країнах є </a:t>
            </a:r>
            <a:r>
              <a:rPr lang="ru-RU" dirty="0" err="1" smtClean="0"/>
              <a:t>найжадібнішим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 природних </a:t>
            </a:r>
            <a:r>
              <a:rPr lang="ru-RU" dirty="0" err="1" smtClean="0"/>
              <a:t>ресурсів</a:t>
            </a:r>
            <a:r>
              <a:rPr lang="ru-RU" dirty="0" smtClean="0"/>
              <a:t> і одним із </a:t>
            </a:r>
            <a:r>
              <a:rPr lang="ru-RU" dirty="0" err="1" smtClean="0"/>
              <a:t>найсерйозніших</a:t>
            </a:r>
            <a:r>
              <a:rPr lang="ru-RU" dirty="0" smtClean="0"/>
              <a:t> </a:t>
            </a:r>
            <a:r>
              <a:rPr lang="ru-RU" dirty="0" err="1" smtClean="0"/>
              <a:t>забруднювачів</a:t>
            </a:r>
            <a:r>
              <a:rPr lang="ru-RU" dirty="0" smtClean="0"/>
              <a:t> довкілля.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зростаючих</a:t>
            </a:r>
            <a:r>
              <a:rPr lang="ru-RU" dirty="0" smtClean="0"/>
              <a:t> потреб і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комфортності</a:t>
            </a:r>
            <a:r>
              <a:rPr lang="ru-RU" dirty="0" smtClean="0"/>
              <a:t> існування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розвинуло</a:t>
            </a:r>
            <a:r>
              <a:rPr lang="ru-RU" dirty="0" smtClean="0"/>
              <a:t> до </a:t>
            </a:r>
            <a:r>
              <a:rPr lang="ru-RU" dirty="0" err="1" smtClean="0"/>
              <a:t>незвичайно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енергетику</a:t>
            </a:r>
            <a:r>
              <a:rPr lang="ru-RU" dirty="0" smtClean="0"/>
              <a:t>, </a:t>
            </a:r>
            <a:r>
              <a:rPr lang="ru-RU" dirty="0" err="1" smtClean="0"/>
              <a:t>хімічну</a:t>
            </a:r>
            <a:r>
              <a:rPr lang="ru-RU" dirty="0" smtClean="0"/>
              <a:t>, </a:t>
            </a:r>
            <a:r>
              <a:rPr lang="ru-RU" dirty="0" err="1" smtClean="0"/>
              <a:t>нафтопереробну</a:t>
            </a:r>
            <a:r>
              <a:rPr lang="ru-RU" dirty="0" smtClean="0"/>
              <a:t>, </a:t>
            </a:r>
            <a:r>
              <a:rPr lang="ru-RU" dirty="0" err="1" smtClean="0"/>
              <a:t>металургійну</a:t>
            </a:r>
            <a:r>
              <a:rPr lang="ru-RU" dirty="0" smtClean="0"/>
              <a:t>, </a:t>
            </a:r>
            <a:r>
              <a:rPr lang="ru-RU" dirty="0" err="1" smtClean="0"/>
              <a:t>гірничо-видобувну</a:t>
            </a:r>
            <a:r>
              <a:rPr lang="ru-RU" dirty="0" smtClean="0"/>
              <a:t>, </a:t>
            </a:r>
            <a:r>
              <a:rPr lang="ru-RU" dirty="0" err="1" smtClean="0"/>
              <a:t>машинобудівну</a:t>
            </a:r>
            <a:r>
              <a:rPr lang="ru-RU" dirty="0" smtClean="0"/>
              <a:t> і </a:t>
            </a:r>
            <a:r>
              <a:rPr lang="ru-RU" dirty="0" err="1" smtClean="0"/>
              <a:t>легку</a:t>
            </a:r>
            <a:r>
              <a:rPr lang="ru-RU" dirty="0" smtClean="0"/>
              <a:t> промисловість, транспорт і засоби </a:t>
            </a:r>
            <a:r>
              <a:rPr lang="ru-RU" dirty="0" err="1" smtClean="0"/>
              <a:t>зв’язку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http://img0.liveinternet.ru/images/attach/b/3/27/697/27697152_Mak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49533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ttp://zbroya.info/storage/medias/2013/03/18/13/fe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429132"/>
            <a:ext cx="2714644" cy="148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2" name="Picture 12" descr="http://i.zr60.ru/u/pic/0e/6cf6dc7cbf11e28cfb2d2688fad45c/-/%D0%BB%D0%B0%D0%B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2143140" cy="15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14290"/>
            <a:ext cx="4929222" cy="614127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Близько 500 млн.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автомобілів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щорічно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викидають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атмосферу Землі 400 млн. т.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оксидів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вуглецю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сотні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тисяч тонн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свинцю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Промислові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підприємства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теплові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електростанції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засоби  автотранспорту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щорічно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спалюють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5 млрд. тон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вугілля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нафти і більше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трильйона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кубометрів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газу. А в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природні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водойми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щорічно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спускається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500 млрд. тон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промислових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 побутових стоків, та кілька млн. тонн нафти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78" name="Picture 2" descr="http://dlm6.meta.ua/pic/0/47/14/W8FXn8pI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2270">
            <a:off x="468633" y="519553"/>
            <a:ext cx="3014531" cy="2006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580" name="Picture 4" descr="http://prirodasibiri.ru/images/news/pic/216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5149">
            <a:off x="499375" y="3428340"/>
            <a:ext cx="2368770" cy="2368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429684" cy="3786214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 smtClean="0"/>
              <a:t>Величезна</a:t>
            </a:r>
            <a:r>
              <a:rPr lang="ru-RU" dirty="0" smtClean="0"/>
              <a:t> кількість </a:t>
            </a:r>
            <a:r>
              <a:rPr lang="ru-RU" dirty="0" err="1" smtClean="0"/>
              <a:t>отруйних</a:t>
            </a:r>
            <a:r>
              <a:rPr lang="ru-RU" dirty="0" smtClean="0"/>
              <a:t> речовин </a:t>
            </a:r>
            <a:r>
              <a:rPr lang="ru-RU" dirty="0" err="1" smtClean="0"/>
              <a:t>виноситься</a:t>
            </a:r>
            <a:r>
              <a:rPr lang="ru-RU" dirty="0" smtClean="0"/>
              <a:t> </a:t>
            </a:r>
            <a:r>
              <a:rPr lang="ru-RU" dirty="0" err="1" smtClean="0"/>
              <a:t>поверхневими</a:t>
            </a:r>
            <a:r>
              <a:rPr lang="ru-RU" dirty="0" smtClean="0"/>
              <a:t> і </a:t>
            </a:r>
            <a:r>
              <a:rPr lang="ru-RU" dirty="0" err="1" smtClean="0"/>
              <a:t>ґрунтовими</a:t>
            </a:r>
            <a:r>
              <a:rPr lang="ru-RU" dirty="0" smtClean="0"/>
              <a:t> водами в </a:t>
            </a:r>
            <a:r>
              <a:rPr lang="ru-RU" dirty="0" err="1" smtClean="0"/>
              <a:t>ріки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– </a:t>
            </a:r>
            <a:r>
              <a:rPr lang="ru-RU" dirty="0" err="1" smtClean="0"/>
              <a:t>в</a:t>
            </a:r>
            <a:r>
              <a:rPr lang="ru-RU" dirty="0" smtClean="0"/>
              <a:t> моря й </a:t>
            </a:r>
            <a:r>
              <a:rPr lang="ru-RU" dirty="0" err="1" smtClean="0"/>
              <a:t>океани</a:t>
            </a:r>
            <a:r>
              <a:rPr lang="ru-RU" dirty="0" smtClean="0"/>
              <a:t>. До них </a:t>
            </a:r>
            <a:r>
              <a:rPr lang="ru-RU" dirty="0" err="1" smtClean="0"/>
              <a:t>додаються</a:t>
            </a:r>
            <a:r>
              <a:rPr lang="ru-RU" dirty="0" smtClean="0"/>
              <a:t> </a:t>
            </a:r>
            <a:r>
              <a:rPr lang="ru-RU" dirty="0" err="1" smtClean="0"/>
              <a:t>забруднювачі</a:t>
            </a:r>
            <a:r>
              <a:rPr lang="ru-RU" dirty="0" smtClean="0"/>
              <a:t>, що </a:t>
            </a:r>
            <a:r>
              <a:rPr lang="ru-RU" dirty="0" err="1" smtClean="0"/>
              <a:t>переносяться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. У результаті в багатьох </a:t>
            </a:r>
            <a:r>
              <a:rPr lang="ru-RU" dirty="0" err="1" smtClean="0"/>
              <a:t>прибережних</a:t>
            </a:r>
            <a:r>
              <a:rPr lang="ru-RU" dirty="0" smtClean="0"/>
              <a:t> районах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Азії</a:t>
            </a:r>
            <a:r>
              <a:rPr lang="ru-RU" dirty="0" smtClean="0"/>
              <a:t>, Америки, Африки за </a:t>
            </a:r>
            <a:r>
              <a:rPr lang="ru-RU" dirty="0" err="1" smtClean="0"/>
              <a:t>останні</a:t>
            </a:r>
            <a:r>
              <a:rPr lang="ru-RU" dirty="0" smtClean="0"/>
              <a:t> 20 років дуже </a:t>
            </a:r>
            <a:r>
              <a:rPr lang="ru-RU" dirty="0" err="1" smtClean="0"/>
              <a:t>погіршилися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умови, </a:t>
            </a:r>
            <a:r>
              <a:rPr lang="ru-RU" dirty="0" err="1" smtClean="0"/>
              <a:t>зменшилась</a:t>
            </a:r>
            <a:r>
              <a:rPr lang="ru-RU" dirty="0" smtClean="0"/>
              <a:t> кількість </a:t>
            </a:r>
            <a:r>
              <a:rPr lang="ru-RU" dirty="0" err="1" smtClean="0"/>
              <a:t>риби</a:t>
            </a:r>
            <a:r>
              <a:rPr lang="ru-RU" dirty="0" smtClean="0"/>
              <a:t>, </a:t>
            </a:r>
            <a:r>
              <a:rPr lang="ru-RU" dirty="0" err="1" smtClean="0"/>
              <a:t>молюсків</a:t>
            </a:r>
            <a:r>
              <a:rPr lang="ru-RU" dirty="0" smtClean="0"/>
              <a:t>, планктону,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збільшилась</a:t>
            </a:r>
            <a:r>
              <a:rPr lang="ru-RU" dirty="0" smtClean="0"/>
              <a:t> кількість захворювань людей, </a:t>
            </a:r>
            <a:r>
              <a:rPr lang="ru-RU" dirty="0" err="1" smtClean="0"/>
              <a:t>почастішали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“</a:t>
            </a:r>
            <a:r>
              <a:rPr lang="ru-RU" dirty="0" err="1" smtClean="0"/>
              <a:t>червоних</a:t>
            </a:r>
            <a:r>
              <a:rPr lang="ru-RU" dirty="0" smtClean="0"/>
              <a:t>” </a:t>
            </a:r>
            <a:r>
              <a:rPr lang="ru-RU" dirty="0" err="1" smtClean="0"/>
              <a:t>припливів</a:t>
            </a:r>
            <a:r>
              <a:rPr lang="ru-RU" dirty="0" smtClean="0"/>
              <a:t>, “цвітіння” води, що приносить із собою загибель </a:t>
            </a:r>
            <a:r>
              <a:rPr lang="ru-RU" dirty="0" err="1" smtClean="0"/>
              <a:t>усього</a:t>
            </a:r>
            <a:r>
              <a:rPr lang="ru-RU" dirty="0" smtClean="0"/>
              <a:t> живого від </a:t>
            </a:r>
            <a:r>
              <a:rPr lang="ru-RU" dirty="0" err="1" smtClean="0"/>
              <a:t>нестачі</a:t>
            </a:r>
            <a:r>
              <a:rPr lang="ru-RU" dirty="0" smtClean="0"/>
              <a:t> кисню і </a:t>
            </a:r>
            <a:r>
              <a:rPr lang="ru-RU" dirty="0" err="1" smtClean="0"/>
              <a:t>створюють</a:t>
            </a:r>
            <a:r>
              <a:rPr lang="ru-RU" dirty="0" smtClean="0"/>
              <a:t> все </a:t>
            </a:r>
            <a:r>
              <a:rPr lang="ru-RU" dirty="0" err="1" smtClean="0"/>
              <a:t>більші</a:t>
            </a:r>
            <a:r>
              <a:rPr lang="ru-RU" dirty="0" smtClean="0"/>
              <a:t> “</a:t>
            </a:r>
            <a:r>
              <a:rPr lang="ru-RU" dirty="0" err="1" smtClean="0"/>
              <a:t>мертві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”.</a:t>
            </a:r>
            <a:endParaRPr lang="ru-RU" dirty="0"/>
          </a:p>
        </p:txBody>
      </p:sp>
      <p:pic>
        <p:nvPicPr>
          <p:cNvPr id="14338" name="Picture 2" descr="http://flower.net.ru/wp-content/uploads/2013/04/cvetenye-vody-300x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4429132"/>
            <a:ext cx="304758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http://eco.sterligoff.ru/wp/wp-content/uploads/2010/07/oz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357694"/>
            <a:ext cx="3000396" cy="224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Другая 131">
      <a:dk1>
        <a:srgbClr val="AB0042"/>
      </a:dk1>
      <a:lt1>
        <a:srgbClr val="F2F2F2"/>
      </a:lt1>
      <a:dk2>
        <a:srgbClr val="016188"/>
      </a:dk2>
      <a:lt2>
        <a:srgbClr val="4E005F"/>
      </a:lt2>
      <a:accent1>
        <a:srgbClr val="4E003F"/>
      </a:accent1>
      <a:accent2>
        <a:srgbClr val="FF0000"/>
      </a:accent2>
      <a:accent3>
        <a:srgbClr val="800031"/>
      </a:accent3>
      <a:accent4>
        <a:srgbClr val="3C3C3C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676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Метро</vt:lpstr>
      <vt:lpstr>Открытая</vt:lpstr>
      <vt:lpstr>Яркая</vt:lpstr>
      <vt:lpstr>Эркер</vt:lpstr>
      <vt:lpstr>Изящная</vt:lpstr>
      <vt:lpstr>Масштаби і наслідки антропогенного впливу</vt:lpstr>
      <vt:lpstr>Слайд 2</vt:lpstr>
      <vt:lpstr>Слайд 3</vt:lpstr>
      <vt:lpstr>Слайд 4</vt:lpstr>
      <vt:lpstr>Демографічні проблеми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47</cp:revision>
  <dcterms:created xsi:type="dcterms:W3CDTF">2013-09-22T12:09:43Z</dcterms:created>
  <dcterms:modified xsi:type="dcterms:W3CDTF">2015-02-24T14:57:22Z</dcterms:modified>
</cp:coreProperties>
</file>