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95" r:id="rId28"/>
    <p:sldId id="283" r:id="rId29"/>
    <p:sldId id="294" r:id="rId30"/>
    <p:sldId id="284" r:id="rId31"/>
    <p:sldId id="281" r:id="rId32"/>
    <p:sldId id="285" r:id="rId33"/>
    <p:sldId id="286" r:id="rId34"/>
    <p:sldId id="287" r:id="rId35"/>
    <p:sldId id="290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61E6-D324-4A4E-BA27-C0164B5FE762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5C4-75F8-4C3E-B232-9624BF6E6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812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61E6-D324-4A4E-BA27-C0164B5FE762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5C4-75F8-4C3E-B232-9624BF6E6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78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61E6-D324-4A4E-BA27-C0164B5FE762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5C4-75F8-4C3E-B232-9624BF6E6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34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61E6-D324-4A4E-BA27-C0164B5FE762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5C4-75F8-4C3E-B232-9624BF6E6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85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61E6-D324-4A4E-BA27-C0164B5FE762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5C4-75F8-4C3E-B232-9624BF6E6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262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61E6-D324-4A4E-BA27-C0164B5FE762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5C4-75F8-4C3E-B232-9624BF6E6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50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61E6-D324-4A4E-BA27-C0164B5FE762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5C4-75F8-4C3E-B232-9624BF6E6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26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61E6-D324-4A4E-BA27-C0164B5FE762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5C4-75F8-4C3E-B232-9624BF6E6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853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61E6-D324-4A4E-BA27-C0164B5FE762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5C4-75F8-4C3E-B232-9624BF6E6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220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61E6-D324-4A4E-BA27-C0164B5FE762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5C4-75F8-4C3E-B232-9624BF6E6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722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61E6-D324-4A4E-BA27-C0164B5FE762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5C4-75F8-4C3E-B232-9624BF6E6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4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F61E6-D324-4A4E-BA27-C0164B5FE762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4B5C4-75F8-4C3E-B232-9624BF6E6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438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922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16216" y="-351420"/>
            <a:ext cx="3240360" cy="7560840"/>
          </a:xfrm>
        </p:spPr>
        <p:txBody>
          <a:bodyPr vert="wordArtVert"/>
          <a:lstStyle/>
          <a:p>
            <a:r>
              <a:rPr lang="uk-UA" dirty="0" smtClean="0">
                <a:solidFill>
                  <a:srgbClr val="00B050"/>
                </a:solidFill>
              </a:rPr>
              <a:t>АВСТРАЛІЯ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-396552" y="3933056"/>
            <a:ext cx="6400800" cy="1752600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011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55776" y="908720"/>
            <a:ext cx="4896544" cy="4824536"/>
          </a:xfrm>
          <a:noFill/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dirty="0" smtClean="0"/>
              <a:t>1911—12, на противагу поміркованим лейбористам, створюються революційні робітничі організації. Одним з їх організаторів був Артем (Сергєєв Ф. А.). 1920 була заснована Компартія Австралії. Великі робітничі страйки відбулись 1919—21, 1927, а також в роки світової економічної кризи 1929—33. Під час другої світової війни Австралійський Союз входив до антифашистської коаліції держав. Австралійський Союз отримав автономію від Великобританії у внутрішніх справах і зовнішніх відносинах в 1942. Уряд Австралійського Союзу виступив у ролі активного союзника Англії і США в їх діях в Азії. Війська Австралійського Союзу взяли участь у війні в Малайї, в американській корейській війні (1950—53). 1951 Австралійський Союз разом з Новою Зеландією уклав договір з США про взаємну допомогу (АНЗЮС), а 1954 став учасником СЕАТО.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081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5"/>
          <a:stretch/>
        </p:blipFill>
        <p:spPr>
          <a:xfrm>
            <a:off x="0" y="1"/>
            <a:ext cx="9159102" cy="6858000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332656"/>
            <a:ext cx="6912768" cy="65253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dirty="0" smtClean="0"/>
              <a:t>Уряд Австралійського Союзу згодився на випробування англійської атомної і водневої зброї на території країни.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Австралійський Союз володів колонією Папуа (південно-східна частина острова Нова Гвінея), управляв підопічною територією Нова Гвінея (північно-східна частина острова Нова Гвінея, архіпелаг Бісмарка, північна частина групи Соломонових островів) та, за угодою з Великобританією і Новою Зеландією, островом Науру.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У 1967 аборигенам були надані всі громадянські права. Після перемоги на виборах в 1993 прем'єр-міністр Пауль </a:t>
            </a:r>
            <a:r>
              <a:rPr lang="uk-UA" dirty="0" err="1" smtClean="0"/>
              <a:t>Кітінг</a:t>
            </a:r>
            <a:r>
              <a:rPr lang="uk-UA" dirty="0" smtClean="0"/>
              <a:t> підтвердив своє бажання бачити Австралію республікою до 2000 року. В 1999 на референдумі не була підтримана ідея переходу від конституційної монархії до республіки.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75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747"/>
            <a:ext cx="9144001" cy="6801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bg1">
              <a:alpha val="71000"/>
            </a:schemeClr>
          </a:solidFill>
        </p:spPr>
        <p:txBody>
          <a:bodyPr/>
          <a:lstStyle/>
          <a:p>
            <a:r>
              <a:rPr lang="uk-UA" dirty="0" smtClean="0"/>
              <a:t>Державний устрій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  <a:solidFill>
            <a:schemeClr val="bg1">
              <a:alpha val="62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Австралійський</a:t>
            </a:r>
            <a:r>
              <a:rPr lang="ru-RU" dirty="0" smtClean="0"/>
              <a:t> Союз входить до складу </a:t>
            </a:r>
            <a:r>
              <a:rPr lang="ru-RU" dirty="0" err="1" smtClean="0"/>
              <a:t>Британської</a:t>
            </a:r>
            <a:r>
              <a:rPr lang="ru-RU" dirty="0" smtClean="0"/>
              <a:t> </a:t>
            </a:r>
            <a:r>
              <a:rPr lang="ru-RU" dirty="0" err="1" smtClean="0"/>
              <a:t>Співдружності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. </a:t>
            </a: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 smtClean="0"/>
              <a:t>Австралійського</a:t>
            </a:r>
            <a:r>
              <a:rPr lang="ru-RU" dirty="0" smtClean="0"/>
              <a:t> Союзу </a:t>
            </a:r>
            <a:r>
              <a:rPr lang="ru-RU" dirty="0" err="1" smtClean="0"/>
              <a:t>набула</a:t>
            </a:r>
            <a:r>
              <a:rPr lang="ru-RU" dirty="0" smtClean="0"/>
              <a:t> </a:t>
            </a:r>
            <a:r>
              <a:rPr lang="ru-RU" dirty="0" err="1" smtClean="0"/>
              <a:t>чинності</a:t>
            </a:r>
            <a:r>
              <a:rPr lang="ru-RU" dirty="0" smtClean="0"/>
              <a:t> з 1 </a:t>
            </a:r>
            <a:r>
              <a:rPr lang="ru-RU" dirty="0" err="1" smtClean="0"/>
              <a:t>січня</a:t>
            </a:r>
            <a:r>
              <a:rPr lang="ru-RU" dirty="0" smtClean="0"/>
              <a:t> 1901. </a:t>
            </a:r>
            <a:r>
              <a:rPr lang="ru-RU" dirty="0" err="1" smtClean="0"/>
              <a:t>Австралійський</a:t>
            </a:r>
            <a:r>
              <a:rPr lang="ru-RU" dirty="0" smtClean="0"/>
              <a:t> Союз </a:t>
            </a:r>
            <a:r>
              <a:rPr lang="ru-RU" dirty="0" err="1" smtClean="0"/>
              <a:t>складається</a:t>
            </a:r>
            <a:r>
              <a:rPr lang="ru-RU" dirty="0" smtClean="0"/>
              <a:t> з 6 </a:t>
            </a:r>
            <a:r>
              <a:rPr lang="ru-RU" dirty="0" err="1" smtClean="0"/>
              <a:t>штатів</a:t>
            </a:r>
            <a:r>
              <a:rPr lang="ru-RU" dirty="0" smtClean="0"/>
              <a:t> і 2 </a:t>
            </a:r>
            <a:r>
              <a:rPr lang="ru-RU" dirty="0" err="1" smtClean="0"/>
              <a:t>самоврядних</a:t>
            </a:r>
            <a:r>
              <a:rPr lang="ru-RU" dirty="0" smtClean="0"/>
              <a:t> </a:t>
            </a:r>
            <a:r>
              <a:rPr lang="ru-RU" dirty="0" err="1" smtClean="0"/>
              <a:t>одиниць</a:t>
            </a:r>
            <a:r>
              <a:rPr lang="ru-RU" dirty="0" smtClean="0"/>
              <a:t>, до </a:t>
            </a:r>
            <a:r>
              <a:rPr lang="ru-RU" dirty="0" err="1" smtClean="0"/>
              <a:t>яких</a:t>
            </a:r>
            <a:r>
              <a:rPr lang="ru-RU" dirty="0" smtClean="0"/>
              <a:t> належать — </a:t>
            </a:r>
            <a:r>
              <a:rPr lang="ru-RU" dirty="0" err="1" smtClean="0"/>
              <a:t>столиця</a:t>
            </a:r>
            <a:r>
              <a:rPr lang="ru-RU" dirty="0" smtClean="0"/>
              <a:t> Канберра і </a:t>
            </a:r>
            <a:r>
              <a:rPr lang="ru-RU" dirty="0" err="1" smtClean="0"/>
              <a:t>Північна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. </a:t>
            </a:r>
            <a:r>
              <a:rPr lang="ru-RU" dirty="0" err="1" smtClean="0"/>
              <a:t>Найвища</a:t>
            </a:r>
            <a:r>
              <a:rPr lang="ru-RU" dirty="0" smtClean="0"/>
              <a:t> </a:t>
            </a:r>
            <a:r>
              <a:rPr lang="ru-RU" dirty="0" err="1" smtClean="0"/>
              <a:t>законодавча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федеральному </a:t>
            </a:r>
            <a:r>
              <a:rPr lang="ru-RU" dirty="0" err="1" smtClean="0"/>
              <a:t>парламентові</a:t>
            </a:r>
            <a:r>
              <a:rPr lang="ru-RU" dirty="0" smtClean="0"/>
              <a:t>, до складу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король (королева)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(</a:t>
            </a:r>
            <a:r>
              <a:rPr lang="ru-RU" dirty="0" err="1" smtClean="0"/>
              <a:t>її</a:t>
            </a:r>
            <a:r>
              <a:rPr lang="ru-RU" dirty="0" smtClean="0"/>
              <a:t>) </a:t>
            </a:r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 ним (нею) генерал-губернатор, і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палати</a:t>
            </a:r>
            <a:r>
              <a:rPr lang="ru-RU" dirty="0" smtClean="0"/>
              <a:t>: палата </a:t>
            </a:r>
            <a:r>
              <a:rPr lang="ru-RU" dirty="0" err="1" smtClean="0"/>
              <a:t>представників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обирається</a:t>
            </a:r>
            <a:r>
              <a:rPr lang="ru-RU" dirty="0" smtClean="0"/>
              <a:t> </a:t>
            </a:r>
            <a:r>
              <a:rPr lang="ru-RU" dirty="0" err="1" smtClean="0"/>
              <a:t>пропорційно</a:t>
            </a:r>
            <a:r>
              <a:rPr lang="ru-RU" dirty="0" smtClean="0"/>
              <a:t> до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штату на 3 роки, і сенат, </a:t>
            </a:r>
            <a:r>
              <a:rPr lang="ru-RU" dirty="0" err="1" smtClean="0"/>
              <a:t>куди</a:t>
            </a:r>
            <a:r>
              <a:rPr lang="ru-RU" dirty="0" smtClean="0"/>
              <a:t> </a:t>
            </a:r>
            <a:r>
              <a:rPr lang="ru-RU" dirty="0" err="1" smtClean="0"/>
              <a:t>обирається</a:t>
            </a:r>
            <a:r>
              <a:rPr lang="ru-RU" dirty="0" smtClean="0"/>
              <a:t> по 10 </a:t>
            </a:r>
            <a:r>
              <a:rPr lang="ru-RU" dirty="0" err="1" smtClean="0"/>
              <a:t>сенаторів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кожного штату </a:t>
            </a:r>
            <a:r>
              <a:rPr lang="ru-RU" dirty="0" err="1" smtClean="0"/>
              <a:t>строком</a:t>
            </a:r>
            <a:r>
              <a:rPr lang="ru-RU" dirty="0" smtClean="0"/>
              <a:t> на 6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Виконавча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генерал-губернатору і </a:t>
            </a:r>
            <a:r>
              <a:rPr lang="ru-RU" dirty="0" err="1" smtClean="0"/>
              <a:t>кабінету</a:t>
            </a:r>
            <a:r>
              <a:rPr lang="ru-RU" dirty="0" smtClean="0"/>
              <a:t> (уряду). </a:t>
            </a:r>
            <a:r>
              <a:rPr lang="ru-RU" dirty="0" err="1" smtClean="0"/>
              <a:t>Штати</a:t>
            </a:r>
            <a:r>
              <a:rPr lang="ru-RU" dirty="0" smtClean="0"/>
              <a:t> </a:t>
            </a:r>
            <a:r>
              <a:rPr lang="ru-RU" dirty="0" err="1" smtClean="0"/>
              <a:t>Австралійського</a:t>
            </a:r>
            <a:r>
              <a:rPr lang="ru-RU" dirty="0" smtClean="0"/>
              <a:t> Союзу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, </a:t>
            </a:r>
            <a:r>
              <a:rPr lang="ru-RU" dirty="0" err="1" smtClean="0"/>
              <a:t>парламенти</a:t>
            </a:r>
            <a:r>
              <a:rPr lang="ru-RU" dirty="0" smtClean="0"/>
              <a:t> і </a:t>
            </a:r>
            <a:r>
              <a:rPr lang="ru-RU" dirty="0" err="1" smtClean="0"/>
              <a:t>губернаторів</a:t>
            </a:r>
            <a:r>
              <a:rPr lang="ru-RU" dirty="0" smtClean="0"/>
              <a:t>. </a:t>
            </a:r>
            <a:r>
              <a:rPr lang="ru-RU" dirty="0" err="1" smtClean="0"/>
              <a:t>Австралійський</a:t>
            </a:r>
            <a:r>
              <a:rPr lang="ru-RU" dirty="0" smtClean="0"/>
              <a:t> Союз є </a:t>
            </a:r>
            <a:r>
              <a:rPr lang="ru-RU" dirty="0" err="1" smtClean="0"/>
              <a:t>федерацією</a:t>
            </a:r>
            <a:r>
              <a:rPr lang="ru-RU" dirty="0" smtClean="0"/>
              <a:t>. </a:t>
            </a:r>
            <a:r>
              <a:rPr lang="ru-RU" dirty="0" err="1" smtClean="0"/>
              <a:t>Місцевими</a:t>
            </a:r>
            <a:r>
              <a:rPr lang="ru-RU" dirty="0" smtClean="0"/>
              <a:t> справами </a:t>
            </a:r>
            <a:r>
              <a:rPr lang="ru-RU" dirty="0" err="1" smtClean="0"/>
              <a:t>відають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— </a:t>
            </a:r>
            <a:r>
              <a:rPr lang="ru-RU" dirty="0" err="1" smtClean="0"/>
              <a:t>виборні</a:t>
            </a:r>
            <a:r>
              <a:rPr lang="ru-RU" dirty="0" smtClean="0"/>
              <a:t> ради. </a:t>
            </a:r>
            <a:r>
              <a:rPr lang="ru-RU" dirty="0" err="1" smtClean="0"/>
              <a:t>Ці</a:t>
            </a:r>
            <a:r>
              <a:rPr lang="ru-RU" dirty="0" smtClean="0"/>
              <a:t> ради </a:t>
            </a:r>
            <a:r>
              <a:rPr lang="ru-RU" dirty="0" err="1" smtClean="0"/>
              <a:t>перебувають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наглядом</a:t>
            </a:r>
            <a:r>
              <a:rPr lang="ru-RU" dirty="0" smtClean="0"/>
              <a:t> </a:t>
            </a:r>
            <a:r>
              <a:rPr lang="ru-RU" dirty="0" err="1" smtClean="0"/>
              <a:t>урядових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019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0640" cy="476672"/>
          </a:xfrm>
        </p:spPr>
        <p:txBody>
          <a:bodyPr vert="horz">
            <a:noAutofit/>
          </a:bodyPr>
          <a:lstStyle/>
          <a:p>
            <a:r>
              <a:rPr lang="uk-UA" dirty="0" smtClean="0"/>
              <a:t>Сучасні вищі посадові особи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4560524"/>
            <a:ext cx="9246096" cy="22974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Глава </a:t>
            </a:r>
            <a:r>
              <a:rPr lang="ru-RU" dirty="0" err="1" smtClean="0"/>
              <a:t>держави</a:t>
            </a:r>
            <a:r>
              <a:rPr lang="ru-RU" dirty="0" smtClean="0"/>
              <a:t> — королева </a:t>
            </a:r>
            <a:r>
              <a:rPr lang="ru-RU" dirty="0" err="1" smtClean="0"/>
              <a:t>Єлизавета</a:t>
            </a:r>
            <a:r>
              <a:rPr lang="ru-RU" dirty="0" smtClean="0"/>
              <a:t> II з 1952, представлена генерал-губернатором </a:t>
            </a:r>
            <a:r>
              <a:rPr lang="ru-RU" dirty="0" err="1" smtClean="0"/>
              <a:t>Квентін</a:t>
            </a:r>
            <a:r>
              <a:rPr lang="ru-RU" dirty="0" smtClean="0"/>
              <a:t> </a:t>
            </a:r>
            <a:r>
              <a:rPr lang="ru-RU" dirty="0" err="1" smtClean="0"/>
              <a:t>Брайс</a:t>
            </a:r>
            <a:r>
              <a:rPr lang="ru-RU" dirty="0" smtClean="0"/>
              <a:t>, яка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призначена</a:t>
            </a:r>
            <a:r>
              <a:rPr lang="ru-RU" dirty="0" smtClean="0"/>
              <a:t> на </a:t>
            </a:r>
            <a:r>
              <a:rPr lang="ru-RU" dirty="0" err="1" smtClean="0"/>
              <a:t>цю</a:t>
            </a:r>
            <a:r>
              <a:rPr lang="ru-RU" dirty="0" smtClean="0"/>
              <a:t> посаду 5 </a:t>
            </a:r>
            <a:r>
              <a:rPr lang="ru-RU" dirty="0" err="1" smtClean="0"/>
              <a:t>вересня</a:t>
            </a:r>
            <a:r>
              <a:rPr lang="ru-RU" dirty="0" smtClean="0"/>
              <a:t> 2008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виходу</a:t>
            </a:r>
            <a:r>
              <a:rPr lang="ru-RU" dirty="0" smtClean="0"/>
              <a:t> на </a:t>
            </a:r>
            <a:r>
              <a:rPr lang="ru-RU" dirty="0" err="1" smtClean="0"/>
              <a:t>пенсію</a:t>
            </a:r>
            <a:r>
              <a:rPr lang="ru-RU" dirty="0" smtClean="0"/>
              <a:t> Майкла </a:t>
            </a:r>
            <a:r>
              <a:rPr lang="ru-RU" dirty="0" err="1" smtClean="0"/>
              <a:t>Джеффері</a:t>
            </a:r>
            <a:r>
              <a:rPr lang="ru-RU" dirty="0" smtClean="0"/>
              <a:t>. Вона стала </a:t>
            </a:r>
            <a:r>
              <a:rPr lang="ru-RU" dirty="0" err="1" smtClean="0"/>
              <a:t>першою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жінкою</a:t>
            </a:r>
            <a:r>
              <a:rPr lang="ru-RU" dirty="0" smtClean="0"/>
              <a:t>, </a:t>
            </a:r>
            <a:r>
              <a:rPr lang="ru-RU" dirty="0" err="1" smtClean="0"/>
              <a:t>призначеною</a:t>
            </a:r>
            <a:r>
              <a:rPr lang="ru-RU" dirty="0" smtClean="0"/>
              <a:t> на </a:t>
            </a:r>
            <a:r>
              <a:rPr lang="ru-RU" dirty="0" err="1" smtClean="0"/>
              <a:t>цю</a:t>
            </a:r>
            <a:r>
              <a:rPr lang="ru-RU" dirty="0" smtClean="0"/>
              <a:t> посаду. </a:t>
            </a:r>
            <a:r>
              <a:rPr lang="ru-RU" dirty="0" err="1" smtClean="0"/>
              <a:t>Прем'єр-міністр</a:t>
            </a:r>
            <a:r>
              <a:rPr lang="ru-RU" dirty="0" smtClean="0"/>
              <a:t> — </a:t>
            </a:r>
            <a:r>
              <a:rPr lang="ru-RU" dirty="0" err="1" smtClean="0"/>
              <a:t>Джулія</a:t>
            </a:r>
            <a:r>
              <a:rPr lang="ru-RU" dirty="0" smtClean="0"/>
              <a:t> </a:t>
            </a:r>
            <a:r>
              <a:rPr lang="ru-RU" dirty="0" err="1" smtClean="0"/>
              <a:t>Гіллард</a:t>
            </a:r>
            <a:r>
              <a:rPr lang="ru-RU" dirty="0" smtClean="0"/>
              <a:t> з 2010.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7" y="476672"/>
            <a:ext cx="2914941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34" y="476672"/>
            <a:ext cx="3438085" cy="4028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5"/>
          <a:stretch/>
        </p:blipFill>
        <p:spPr>
          <a:xfrm>
            <a:off x="6340419" y="476672"/>
            <a:ext cx="2854330" cy="4046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135774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/>
              <a:t>Єлизавета </a:t>
            </a:r>
            <a:r>
              <a:rPr lang="en-US" dirty="0"/>
              <a:t>II 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919280" y="4153902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err="1"/>
              <a:t>Квентін</a:t>
            </a:r>
            <a:r>
              <a:rPr lang="uk-UA" dirty="0"/>
              <a:t> </a:t>
            </a:r>
            <a:r>
              <a:rPr lang="uk-UA" dirty="0" err="1"/>
              <a:t>Брайс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6340419" y="4191192"/>
            <a:ext cx="17656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/>
              <a:t>Джулія </a:t>
            </a:r>
            <a:r>
              <a:rPr lang="uk-UA" dirty="0" err="1"/>
              <a:t>Гіллард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61182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81597"/>
            <a:ext cx="9144000" cy="1417638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>Адміністративно-територіальний устрій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671050" y="1600200"/>
            <a:ext cx="3472950" cy="525780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uk-UA" dirty="0" smtClean="0"/>
              <a:t>Федерація у складі 6 штатів і 2 територій.</a:t>
            </a:r>
          </a:p>
          <a:p>
            <a:pPr marL="0" indent="0" algn="r">
              <a:buNone/>
            </a:pPr>
            <a:endParaRPr lang="uk-UA" dirty="0" smtClean="0"/>
          </a:p>
          <a:p>
            <a:r>
              <a:rPr lang="uk-UA" dirty="0" smtClean="0"/>
              <a:t>    Новий Південний Уельс</a:t>
            </a:r>
          </a:p>
          <a:p>
            <a:r>
              <a:rPr lang="uk-UA" dirty="0" smtClean="0"/>
              <a:t>    Південна Австралія</a:t>
            </a:r>
          </a:p>
          <a:p>
            <a:r>
              <a:rPr lang="uk-UA" dirty="0" smtClean="0"/>
              <a:t>    Північна Територія</a:t>
            </a:r>
          </a:p>
          <a:p>
            <a:r>
              <a:rPr lang="uk-UA" dirty="0" smtClean="0"/>
              <a:t>    Вікторія</a:t>
            </a:r>
          </a:p>
          <a:p>
            <a:r>
              <a:rPr lang="uk-UA" dirty="0" smtClean="0"/>
              <a:t>    Тасманія</a:t>
            </a:r>
          </a:p>
          <a:p>
            <a:r>
              <a:rPr lang="uk-UA" dirty="0" smtClean="0"/>
              <a:t>    Австралійська столична територія</a:t>
            </a:r>
          </a:p>
          <a:p>
            <a:r>
              <a:rPr lang="uk-UA" dirty="0" smtClean="0"/>
              <a:t>    Західна Австралія</a:t>
            </a:r>
          </a:p>
          <a:p>
            <a:r>
              <a:rPr lang="uk-UA" dirty="0" smtClean="0"/>
              <a:t>    </a:t>
            </a:r>
            <a:r>
              <a:rPr lang="uk-UA" dirty="0" err="1" smtClean="0"/>
              <a:t>Квінсленд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" y="620688"/>
            <a:ext cx="578246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2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7000"/>
            </a:schemeClr>
          </a:solidFill>
        </p:spPr>
        <p:txBody>
          <a:bodyPr/>
          <a:lstStyle/>
          <a:p>
            <a:r>
              <a:rPr lang="uk-UA" dirty="0" smtClean="0"/>
              <a:t>Географія та клімат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57" y="4005064"/>
            <a:ext cx="9144000" cy="2852936"/>
          </a:xfrm>
          <a:solidFill>
            <a:schemeClr val="bg1">
              <a:alpha val="64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Територія Австралії, що становить 7617930 </a:t>
            </a:r>
            <a:r>
              <a:rPr lang="uk-UA" dirty="0" err="1" smtClean="0"/>
              <a:t>км²</a:t>
            </a:r>
            <a:r>
              <a:rPr lang="uk-UA" dirty="0" smtClean="0"/>
              <a:t>, розташована на </a:t>
            </a:r>
            <a:r>
              <a:rPr lang="uk-UA" dirty="0" err="1" smtClean="0"/>
              <a:t>Індо-Австралійській</a:t>
            </a:r>
            <a:r>
              <a:rPr lang="uk-UA" dirty="0" smtClean="0"/>
              <a:t> плиті. Оточена Індійським і Тихим океанами, Австралія межує з Азією через Арафурське та </a:t>
            </a:r>
            <a:r>
              <a:rPr lang="uk-UA" dirty="0" err="1" smtClean="0"/>
              <a:t>Тиморське</a:t>
            </a:r>
            <a:r>
              <a:rPr lang="uk-UA" dirty="0" smtClean="0"/>
              <a:t> моря. Найменший у світі </a:t>
            </a:r>
            <a:r>
              <a:rPr lang="uk-UA" dirty="0" err="1" smtClean="0"/>
              <a:t>континеті</a:t>
            </a:r>
            <a:r>
              <a:rPr lang="uk-UA" dirty="0" smtClean="0"/>
              <a:t> шосту найбільшу країну за площею у </a:t>
            </a:r>
            <a:r>
              <a:rPr lang="uk-UA" dirty="0" err="1" smtClean="0"/>
              <a:t>світіАвстралію</a:t>
            </a:r>
            <a:r>
              <a:rPr lang="uk-UA" dirty="0" smtClean="0"/>
              <a:t> також часто називають островом-континентом через її великий розмір та ізольованість, або й найбільшим островом. Довжина берегової лінії Австралії становить 34218 кілометрів (не включали острови). Не включаючи острів </a:t>
            </a:r>
            <a:r>
              <a:rPr lang="uk-UA" dirty="0" err="1" smtClean="0"/>
              <a:t>Макуорі</a:t>
            </a:r>
            <a:r>
              <a:rPr lang="uk-UA" dirty="0" smtClean="0"/>
              <a:t>, територія Австралії розташована між 9° </a:t>
            </a:r>
            <a:r>
              <a:rPr lang="en-US" dirty="0" smtClean="0"/>
              <a:t>and 44° </a:t>
            </a:r>
            <a:r>
              <a:rPr lang="uk-UA" dirty="0" err="1" smtClean="0"/>
              <a:t>пд</a:t>
            </a:r>
            <a:r>
              <a:rPr lang="uk-UA" dirty="0" smtClean="0"/>
              <a:t> широти, та 112° </a:t>
            </a:r>
            <a:r>
              <a:rPr lang="en-US" dirty="0" smtClean="0"/>
              <a:t>and 154° </a:t>
            </a:r>
            <a:r>
              <a:rPr lang="uk-UA" dirty="0" smtClean="0"/>
              <a:t>східної довготи.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089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932040" y="0"/>
            <a:ext cx="4211960" cy="68580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uk-UA" dirty="0" smtClean="0"/>
              <a:t>Великий бар’єрний риф, найбільший кораловий риф у </a:t>
            </a:r>
            <a:r>
              <a:rPr lang="uk-UA" dirty="0" smtClean="0"/>
              <a:t>світі, </a:t>
            </a:r>
            <a:r>
              <a:rPr lang="uk-UA" dirty="0" smtClean="0"/>
              <a:t>простягнувся на 2000 км від східного узбережжя). Гора </a:t>
            </a:r>
            <a:r>
              <a:rPr lang="uk-UA" dirty="0" err="1" smtClean="0"/>
              <a:t>Аугустус</a:t>
            </a:r>
            <a:r>
              <a:rPr lang="uk-UA" dirty="0" smtClean="0"/>
              <a:t>, що вважається найбільшим монолітом у світі</a:t>
            </a:r>
            <a:r>
              <a:rPr lang="uk-UA" dirty="0" smtClean="0"/>
              <a:t>, </a:t>
            </a:r>
            <a:r>
              <a:rPr lang="uk-UA" dirty="0" smtClean="0"/>
              <a:t>розташована у Західній Австралії. Найвища гора на Австралійському континенті — гора </a:t>
            </a:r>
            <a:r>
              <a:rPr lang="uk-UA" dirty="0" err="1" smtClean="0"/>
              <a:t>Косцюшко</a:t>
            </a:r>
            <a:r>
              <a:rPr lang="uk-UA" dirty="0" smtClean="0"/>
              <a:t> (2228 м), проте найвищою точкою на території, що належить Австралії, — це пік </a:t>
            </a:r>
            <a:r>
              <a:rPr lang="uk-UA" dirty="0" err="1" smtClean="0"/>
              <a:t>Моусон</a:t>
            </a:r>
            <a:r>
              <a:rPr lang="uk-UA" dirty="0" smtClean="0"/>
              <a:t> (2745 м, острів </a:t>
            </a:r>
            <a:r>
              <a:rPr lang="uk-UA" dirty="0" err="1" smtClean="0"/>
              <a:t>Херд</a:t>
            </a:r>
            <a:r>
              <a:rPr lang="uk-UA" dirty="0" smtClean="0"/>
              <a:t>).</a:t>
            </a:r>
            <a:endParaRPr lang="uk-UA" dirty="0" smtClean="0"/>
          </a:p>
          <a:p>
            <a:pPr marL="0" indent="0" algn="r">
              <a:buNone/>
            </a:pPr>
            <a:endParaRPr lang="uk-UA" dirty="0" smtClean="0"/>
          </a:p>
          <a:p>
            <a:pPr marL="0" indent="0" algn="r">
              <a:buNone/>
            </a:pPr>
            <a:r>
              <a:rPr lang="uk-UA" dirty="0" smtClean="0"/>
              <a:t>Австралія — це </a:t>
            </a:r>
            <a:r>
              <a:rPr lang="uk-UA" dirty="0" err="1" smtClean="0"/>
              <a:t>найплоскіший</a:t>
            </a:r>
            <a:r>
              <a:rPr lang="uk-UA" dirty="0" smtClean="0"/>
              <a:t> </a:t>
            </a:r>
            <a:r>
              <a:rPr lang="uk-UA" dirty="0" smtClean="0"/>
              <a:t>континент </a:t>
            </a:r>
            <a:r>
              <a:rPr lang="uk-UA" dirty="0" smtClean="0"/>
              <a:t>з найстарішими родючими ґрунтами</a:t>
            </a:r>
            <a:r>
              <a:rPr lang="uk-UA" dirty="0" smtClean="0"/>
              <a:t>; </a:t>
            </a:r>
            <a:r>
              <a:rPr lang="uk-UA" dirty="0" smtClean="0"/>
              <a:t>Пустелі Австралії чи </a:t>
            </a:r>
            <a:r>
              <a:rPr lang="uk-UA" dirty="0" err="1" smtClean="0"/>
              <a:t>напівпустульні</a:t>
            </a:r>
            <a:r>
              <a:rPr lang="uk-UA" dirty="0" smtClean="0"/>
              <a:t> землі практично незаселені. Це найсухіший населений континент на планеті, тільки південно-східна та південно-західна його частини мають помірний </a:t>
            </a:r>
            <a:r>
              <a:rPr lang="uk-UA" dirty="0" smtClean="0"/>
              <a:t>клімат. </a:t>
            </a:r>
            <a:r>
              <a:rPr lang="uk-UA" dirty="0" smtClean="0"/>
              <a:t>Густота населення 2.8 мешканця на кілометр квадратний робить Австралію однією з найменш густозаселених країн</a:t>
            </a:r>
            <a:r>
              <a:rPr lang="uk-UA" dirty="0" smtClean="0"/>
              <a:t>, </a:t>
            </a:r>
            <a:r>
              <a:rPr lang="uk-UA" dirty="0" smtClean="0"/>
              <a:t>однак більша частина людей проживає на південно-східному </a:t>
            </a:r>
            <a:r>
              <a:rPr lang="uk-UA" dirty="0" smtClean="0"/>
              <a:t>узбережжі.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175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170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На клімат Австралії суттєво впливають океанічні потоки, зокрема Індійський океанський диполь та </a:t>
            </a:r>
            <a:r>
              <a:rPr lang="uk-UA" dirty="0" err="1" smtClean="0"/>
              <a:t>Ель-Ніньйо</a:t>
            </a:r>
            <a:r>
              <a:rPr lang="uk-UA" dirty="0" smtClean="0"/>
              <a:t>, які корелюються періодичними засухами та сезонними тропічними системами низького тиску, які утворюють циклони у північній </a:t>
            </a:r>
            <a:r>
              <a:rPr lang="uk-UA" dirty="0" smtClean="0"/>
              <a:t>Австралії. </a:t>
            </a:r>
            <a:r>
              <a:rPr lang="uk-UA" dirty="0" smtClean="0"/>
              <a:t>Ці фактори стимулюють атмосферні опади, які суттєво відрізняють кожного року. Більша частина північної Австралії має тропічний клімат із переважанням літніх опадів, або мусонний </a:t>
            </a:r>
            <a:r>
              <a:rPr lang="uk-UA" dirty="0" smtClean="0"/>
              <a:t>клімат. </a:t>
            </a:r>
            <a:r>
              <a:rPr lang="uk-UA" dirty="0" smtClean="0"/>
              <a:t>Третина Австралії — це пустелі та </a:t>
            </a:r>
            <a:r>
              <a:rPr lang="uk-UA" dirty="0" smtClean="0"/>
              <a:t>напівпустелі. </a:t>
            </a:r>
            <a:r>
              <a:rPr lang="uk-UA" dirty="0" smtClean="0"/>
              <a:t>Південно-західний куток Західної Австралії має середземноморський </a:t>
            </a:r>
            <a:r>
              <a:rPr lang="uk-UA" dirty="0" smtClean="0"/>
              <a:t>клімат </a:t>
            </a:r>
            <a:r>
              <a:rPr lang="uk-UA" dirty="0" smtClean="0"/>
              <a:t>Більшій частині південного сходу, включаючи Тасманію, властивий помірний </a:t>
            </a:r>
            <a:r>
              <a:rPr lang="uk-UA" dirty="0" smtClean="0"/>
              <a:t>клімат.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465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31001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 smtClean="0"/>
              <a:t>Найголовнішою річкою Австралії є </a:t>
            </a:r>
            <a:r>
              <a:rPr lang="uk-UA" dirty="0" err="1" smtClean="0"/>
              <a:t>Мюррей</a:t>
            </a:r>
            <a:r>
              <a:rPr lang="uk-UA" dirty="0" smtClean="0"/>
              <a:t>, яка протягом всього року не пересихає. Найдовшими притоками </a:t>
            </a:r>
            <a:r>
              <a:rPr lang="uk-UA" dirty="0" err="1" smtClean="0"/>
              <a:t>Мюррею</a:t>
            </a:r>
            <a:r>
              <a:rPr lang="uk-UA" dirty="0" smtClean="0"/>
              <a:t> є Дарлінг та </a:t>
            </a:r>
            <a:r>
              <a:rPr lang="uk-UA" dirty="0" err="1" smtClean="0"/>
              <a:t>Маррамбіджі</a:t>
            </a:r>
            <a:r>
              <a:rPr lang="uk-UA" dirty="0" smtClean="0"/>
              <a:t>. Басейн річок </a:t>
            </a:r>
            <a:r>
              <a:rPr lang="uk-UA" dirty="0" err="1" smtClean="0"/>
              <a:t>Мюррей-Дарлінг</a:t>
            </a:r>
            <a:r>
              <a:rPr lang="uk-UA" dirty="0" smtClean="0"/>
              <a:t> займає 1 млн. </a:t>
            </a:r>
            <a:r>
              <a:rPr lang="uk-UA" dirty="0" err="1" smtClean="0"/>
              <a:t>км²</a:t>
            </a:r>
            <a:r>
              <a:rPr lang="uk-UA" dirty="0" smtClean="0"/>
              <a:t>, тобто 14% від всієї площі Австралії. Найбільш розвита річкова система на острові Тасманія. Річки мають переважно мішане дощове й снігове живлення.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острови: Нова Гвінея і Тасманія; Австралійська Антарктична територія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507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260648"/>
            <a:ext cx="8229600" cy="1143000"/>
          </a:xfrm>
        </p:spPr>
        <p:txBody>
          <a:bodyPr/>
          <a:lstStyle/>
          <a:p>
            <a:r>
              <a:rPr lang="uk-UA" dirty="0" smtClean="0"/>
              <a:t>Природа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63805" y="-11151"/>
            <a:ext cx="3707904" cy="6869151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endParaRPr lang="uk-UA" dirty="0" smtClean="0"/>
          </a:p>
          <a:p>
            <a:pPr marL="0" indent="0" algn="r">
              <a:buNone/>
            </a:pPr>
            <a:r>
              <a:rPr lang="uk-UA" dirty="0" smtClean="0"/>
              <a:t>Австралія </a:t>
            </a:r>
            <a:r>
              <a:rPr lang="uk-UA" dirty="0" smtClean="0"/>
              <a:t>— найменший, плоский та сухий материк (40 % в тропіках, одна третина — пустеля, дві третини — прикордонна зона).</a:t>
            </a:r>
          </a:p>
          <a:p>
            <a:pPr marL="0" indent="0" algn="r">
              <a:buNone/>
            </a:pPr>
            <a:endParaRPr lang="uk-UA" dirty="0" smtClean="0"/>
          </a:p>
          <a:p>
            <a:pPr marL="0" indent="0" algn="r">
              <a:buNone/>
            </a:pPr>
            <a:r>
              <a:rPr lang="uk-UA" dirty="0" smtClean="0"/>
              <a:t>Середня </a:t>
            </a:r>
            <a:r>
              <a:rPr lang="uk-UA" dirty="0" err="1" smtClean="0"/>
              <a:t>частина—</a:t>
            </a:r>
            <a:r>
              <a:rPr lang="uk-UA" dirty="0" smtClean="0"/>
              <a:t> </a:t>
            </a:r>
            <a:r>
              <a:rPr lang="uk-UA" dirty="0" smtClean="0"/>
              <a:t>низовина з западиною, де розташоване о. </a:t>
            </a:r>
            <a:r>
              <a:rPr lang="uk-UA" dirty="0" err="1" smtClean="0"/>
              <a:t>Ейр</a:t>
            </a:r>
            <a:r>
              <a:rPr lang="uk-UA" dirty="0" smtClean="0"/>
              <a:t>. Західна частина — плоскогір'я (400—500 м) з окремими хребтами та столовими горами. Вздовж північно-східного узбережжя Австралії розташовується Великий Бар'єрний риф. Східну частину Австралії займає великий </a:t>
            </a:r>
            <a:r>
              <a:rPr lang="uk-UA" dirty="0" err="1" smtClean="0"/>
              <a:t>водороздільний</a:t>
            </a:r>
            <a:r>
              <a:rPr lang="uk-UA" dirty="0" smtClean="0"/>
              <a:t> хребет (найвища точка Австралії — гора </a:t>
            </a:r>
            <a:r>
              <a:rPr lang="uk-UA" dirty="0" err="1" smtClean="0"/>
              <a:t>Костюшко</a:t>
            </a:r>
            <a:r>
              <a:rPr lang="uk-UA" dirty="0" smtClean="0"/>
              <a:t>, 2230 м). Більша частина Австралії лежить у тропіках, північ — у субекваторіальних широтах, південний захід — в субтропіках. Найбільші ріки — Муррей та Дарлінг.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740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0"/>
            <a:ext cx="9252521" cy="6864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939" y="980728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vi-VN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Австралі́йський Сою́з або Австра́лія</a:t>
            </a:r>
            <a:endParaRPr lang="uk-UA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134028" y="5085184"/>
            <a:ext cx="9278028" cy="17728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 Держава у Південній півкулі Землі на Австралійському материку і острові Тасманія. До складу країни входять також багато невеликих островів, серед яких Норфолк і </a:t>
            </a:r>
            <a:r>
              <a:rPr lang="uk-UA" dirty="0" err="1" smtClean="0"/>
              <a:t>Лорд-Хау</a:t>
            </a:r>
            <a:r>
              <a:rPr lang="uk-UA" dirty="0" smtClean="0"/>
              <a:t> в Тихому океані, Кокосові острови в Індійському та інші. Найближчими сусідніми країнами є Індонезія, Східний Тимор і Папуа-Нова Гвінея на півночі, Соломонові острови, Вануату і Нова Каледонія на північному сході і Нова Зеландія на південному сході.</a:t>
            </a:r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923261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2146250"/>
          </a:xfrm>
        </p:spPr>
        <p:txBody>
          <a:bodyPr>
            <a:normAutofit/>
          </a:bodyPr>
          <a:lstStyle/>
          <a:p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endParaRPr lang="uk-UA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3689648"/>
            <a:ext cx="9144000" cy="3168352"/>
          </a:xfrm>
          <a:solidFill>
            <a:schemeClr val="bg1">
              <a:alpha val="65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 smtClean="0"/>
              <a:t>Станом на 1 липня 2007, населення Австралії склало 20001546 чоловік. До кінця </a:t>
            </a:r>
            <a:r>
              <a:rPr lang="en-US" dirty="0" smtClean="0"/>
              <a:t>XVIII </a:t>
            </a:r>
            <a:r>
              <a:rPr lang="uk-UA" dirty="0" smtClean="0"/>
              <a:t>століття населення Австралії складали австралійські аборигени, остров'яни </a:t>
            </a:r>
            <a:r>
              <a:rPr lang="uk-UA" dirty="0" err="1" smtClean="0"/>
              <a:t>Торрес</a:t>
            </a:r>
            <a:r>
              <a:rPr lang="uk-UA" dirty="0" smtClean="0"/>
              <a:t> </a:t>
            </a:r>
            <a:r>
              <a:rPr lang="uk-UA" dirty="0" err="1" smtClean="0"/>
              <a:t>Стрейт</a:t>
            </a:r>
            <a:r>
              <a:rPr lang="uk-UA" dirty="0" smtClean="0"/>
              <a:t> і аборигени Тасманії (між цими трьома групами існують культурні і навіть зовнішні відмінності). Більшість населення Австралії - нащадки іммігрантів </a:t>
            </a:r>
            <a:r>
              <a:rPr lang="en-US" dirty="0" smtClean="0"/>
              <a:t>XIX </a:t>
            </a:r>
            <a:r>
              <a:rPr lang="uk-UA" dirty="0" smtClean="0"/>
              <a:t>і </a:t>
            </a:r>
            <a:r>
              <a:rPr lang="en-US" dirty="0" smtClean="0"/>
              <a:t>XX </a:t>
            </a:r>
            <a:r>
              <a:rPr lang="uk-UA" dirty="0" smtClean="0"/>
              <a:t>століть, при цьому більшість цих іммігрантів прибули з Великобританії та Ірландії. Заселення Австралії вихідцями з Британських островів почалося в 1788, коли на східному березі Австралії була висаджена перша партія засланців і засновано перше англійське поселення Порт-Джексон (майбутній Сідней). Добровільна імміграція з Англії прийняла значні розміри лише в 1820-ті, коли в Австралії стало швидко розвиватися вівчарство. Після відкриття в Австралії золота сюди з Англії і почасти з інших країн прибула маса іммігрантів. За 10 років (1851-61) населення Австралії збільшилося майже втричі, перевищивши 1 </a:t>
            </a:r>
            <a:r>
              <a:rPr lang="uk-UA" dirty="0" err="1" smtClean="0"/>
              <a:t>млн</a:t>
            </a:r>
            <a:r>
              <a:rPr lang="uk-UA" dirty="0" smtClean="0"/>
              <a:t> людей. У період з 1838 по 1900 в Австралію прибуло понад 18 тис. німців, що розселилися в основному на півдні країни; до 1890 німці представляли собою другу за чисельністю етнічну групу континенту.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570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4797152"/>
            <a:ext cx="9143047" cy="2069798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Серед них були піддавалися переслідуванням лютерани, економічні та політичні біженці - наприклад, ті, хто покинув Німеччину після революційних подій 1848. У 1901 австралійські колонії об'єдналися у федерацію. Консолідація австралійської нації прискорилася в перші десятиліття </a:t>
            </a:r>
            <a:r>
              <a:rPr lang="en-US" dirty="0" smtClean="0"/>
              <a:t>XX </a:t>
            </a:r>
            <a:r>
              <a:rPr lang="uk-UA" dirty="0" smtClean="0"/>
              <a:t>століття, коли остаточно зміцніла загальнонаціональна економіка Австралії. За період після Другої світової війни населення Австралії збільшилося більш ніж в 2 рази (після Першої світової війни - в 4 рази) завдяки здійсненню амбітної програми стимулювання імміграції. У 2001 27,4% населення Австралії складали люди, що народилися за кордоном.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906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"/>
            <a:ext cx="9144000" cy="2924943"/>
          </a:xfrm>
          <a:solidFill>
            <a:schemeClr val="bg1">
              <a:alpha val="31000"/>
            </a:schemeClr>
          </a:solidFill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Найбільшими групами серед них були британці та ірландці, новозеландці, італійці, греки, нідерландці, німці,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югослави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в'єтнамці і китайці. Найбільший місто Австралії - Сідней, столиця найбільш густозаселеного штату Новий Південний Уельс. Якщо залишити узбережжі і пройти вглиб материка близько 200 кілометрів, почнуться малонаселені райони континенту. Буйні вологі ліси і багаті сільськогосподарські угіддя змінюються спекотною, сухою, відкритою місцевістю, де можна зустріти тільки чагарникові зарості і злаки. Однак у цих місцевостях теж є життя. На сотні кілометрів простягаються великі овечі і коров'ячі пасовища, або ранчо. Далі, в глибині материка, починаються палючі спекою пустелі. Офіційна мова - англійська (діалект, відомий як австралійський англійська).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38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763"/>
            <a:ext cx="916305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0"/>
            <a:ext cx="8229600" cy="1143000"/>
          </a:xfrm>
        </p:spPr>
        <p:txBody>
          <a:bodyPr/>
          <a:lstStyle/>
          <a:p>
            <a:r>
              <a:rPr lang="uk-UA" dirty="0" smtClean="0"/>
              <a:t>Економіка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7584" y="1196752"/>
            <a:ext cx="5040560" cy="554461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Австралійський Союз — індустріально-аграрна країна з високим рівнем розвитку капіталізму. Великі концерни, тісно зв'язані з монополіями США і Англії, майже повністю контролюють економіку.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595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uk-UA" dirty="0" smtClean="0"/>
              <a:t>Промисловість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530" y="4077072"/>
            <a:ext cx="9116469" cy="27860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dirty="0" smtClean="0"/>
              <a:t>Промисловість розміщена дуже нерівномірно: більша її частина зосереджена на Пд. Сх. країни.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    Основу енергетичного балансу Австралійського Союзу становить кам'яне і буре вугілля. У 1958 видобуто кам'яного вугілля 20,7 млн. т (штати Новий Пд. Уельс, </a:t>
            </a:r>
            <a:r>
              <a:rPr lang="uk-UA" dirty="0" err="1" smtClean="0"/>
              <a:t>Квінсленд</a:t>
            </a:r>
            <a:r>
              <a:rPr lang="uk-UA" dirty="0" smtClean="0"/>
              <a:t>), бурого—близько 11 млн. т (</a:t>
            </a:r>
            <a:r>
              <a:rPr lang="uk-UA" dirty="0" err="1" smtClean="0"/>
              <a:t>районн</a:t>
            </a:r>
            <a:r>
              <a:rPr lang="uk-UA" dirty="0" smtClean="0"/>
              <a:t> м. Мельбурна).</a:t>
            </a:r>
          </a:p>
          <a:p>
            <a:r>
              <a:rPr lang="uk-UA" dirty="0" smtClean="0"/>
              <a:t>    Вироблено 20 млрд. </a:t>
            </a:r>
            <a:r>
              <a:rPr lang="uk-UA" dirty="0" err="1" smtClean="0"/>
              <a:t>квт-г</a:t>
            </a:r>
            <a:r>
              <a:rPr lang="uk-UA" dirty="0" smtClean="0"/>
              <a:t> електроенергії, з них 4/5 на теплоелектростанціях.</a:t>
            </a:r>
          </a:p>
          <a:p>
            <a:r>
              <a:rPr lang="uk-UA" dirty="0" smtClean="0"/>
              <a:t>    Потужність нафтопереробних з-дів 8,6 млн. т нафти (1957).</a:t>
            </a:r>
          </a:p>
          <a:p>
            <a:r>
              <a:rPr lang="uk-UA" dirty="0" smtClean="0"/>
              <a:t>    Розвинута гірнича промисловість У 1957 видобуток (за вмістом металу)- заліз. руди—2,5 млн. т (Пд. Австралія, район </a:t>
            </a:r>
            <a:r>
              <a:rPr lang="uk-UA" dirty="0" err="1" smtClean="0"/>
              <a:t>Айрон-Ноб</a:t>
            </a:r>
            <a:r>
              <a:rPr lang="uk-UA" dirty="0" smtClean="0"/>
              <a:t> та ін.), свинцевої руди—318 тис. т, цинкової—249 тис. т (Новий Південний Уельс, район </a:t>
            </a:r>
            <a:r>
              <a:rPr lang="uk-UA" dirty="0" err="1" smtClean="0"/>
              <a:t>Брокен-Хілл</a:t>
            </a:r>
            <a:r>
              <a:rPr lang="uk-UA" dirty="0" smtClean="0"/>
              <a:t>); розробляються родовища золота (Західна Австралія), урану (</a:t>
            </a:r>
            <a:r>
              <a:rPr lang="uk-UA" dirty="0" err="1" smtClean="0"/>
              <a:t>Квінсленд</a:t>
            </a:r>
            <a:r>
              <a:rPr lang="uk-UA" dirty="0" smtClean="0"/>
              <a:t>). У невеликих розмірах видобуваються молібден, вольфрам, марганець, кобальт. Австралійський Союз займає 1-е місце у світі по виробництву цирконію і рутилу.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571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464496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Чорна металургія працює на місцевій сировині. У 1958 виплавлено чавуну 2280 тис. т. сталі—3208. Найважливіші центри чорної </a:t>
            </a:r>
            <a:r>
              <a:rPr lang="uk-UA" dirty="0" err="1" smtClean="0"/>
              <a:t>металургії—Порт-Кембл</a:t>
            </a:r>
            <a:r>
              <a:rPr lang="uk-UA" dirty="0" smtClean="0"/>
              <a:t>, </a:t>
            </a:r>
            <a:r>
              <a:rPr lang="uk-UA" dirty="0" err="1" smtClean="0"/>
              <a:t>Ньюкасл</a:t>
            </a:r>
            <a:r>
              <a:rPr lang="uk-UA" dirty="0" smtClean="0"/>
              <a:t> і </a:t>
            </a:r>
            <a:r>
              <a:rPr lang="uk-UA" dirty="0" err="1" smtClean="0"/>
              <a:t>Літгоу</a:t>
            </a:r>
            <a:r>
              <a:rPr lang="uk-UA" dirty="0" smtClean="0"/>
              <a:t> в Новому Південному Уельсі. В кольоровій металургії виділяється виробництво цинку—116,6 тис. т (основний центр </a:t>
            </a:r>
            <a:r>
              <a:rPr lang="uk-UA" dirty="0" err="1" smtClean="0"/>
              <a:t>Рісдон</a:t>
            </a:r>
            <a:r>
              <a:rPr lang="uk-UA" dirty="0" smtClean="0"/>
              <a:t>), свинцю—254,4 тис. т (</a:t>
            </a:r>
            <a:r>
              <a:rPr lang="uk-UA" dirty="0" err="1" smtClean="0"/>
              <a:t>Порт-Пірі</a:t>
            </a:r>
            <a:r>
              <a:rPr lang="uk-UA" dirty="0" smtClean="0"/>
              <a:t>, 2-е місце серед капіталістичних країн). Працюють мідеплавильний завод, </a:t>
            </a:r>
            <a:r>
              <a:rPr lang="uk-UA" dirty="0" err="1" smtClean="0"/>
              <a:t>алюмінійовий</a:t>
            </a:r>
            <a:r>
              <a:rPr lang="uk-UA" dirty="0" smtClean="0"/>
              <a:t> комбінат. Значного розвитку набули деякі галузі машинобудування—автобудування (головним чином з частин, що імпортуються з США і Англії), суднобудування (Сідней, Мельбурн, </a:t>
            </a:r>
            <a:r>
              <a:rPr lang="uk-UA" dirty="0" err="1" smtClean="0"/>
              <a:t>Уаялла</a:t>
            </a:r>
            <a:r>
              <a:rPr lang="uk-UA" dirty="0" smtClean="0"/>
              <a:t>, Брісбен), с.-г. машинобудування (міста Пд. і Пд. Сходу), виробництво </a:t>
            </a:r>
            <a:r>
              <a:rPr lang="uk-UA" dirty="0" err="1" smtClean="0"/>
              <a:t>електротехничного</a:t>
            </a:r>
            <a:r>
              <a:rPr lang="uk-UA" dirty="0" smtClean="0"/>
              <a:t> устаткування (Сідней, Мельбурн, Аделаїда, Брісбен), різних верстатів і озброєння.</a:t>
            </a:r>
          </a:p>
          <a:p>
            <a:pPr marL="0" indent="0">
              <a:buNone/>
            </a:pPr>
            <a:r>
              <a:rPr lang="uk-UA" dirty="0" smtClean="0"/>
              <a:t>Хімічна промисловість виробляє синтетичне пальне, сірчану к-ту, добрива, вибухові речовини.</a:t>
            </a:r>
          </a:p>
          <a:p>
            <a:pPr marL="0" indent="0">
              <a:buNone/>
            </a:pPr>
            <a:r>
              <a:rPr lang="uk-UA" dirty="0" smtClean="0"/>
              <a:t>В харчовій промисловості виділяються м'ясокомбінати, зосереджені в містах штатів </a:t>
            </a:r>
            <a:r>
              <a:rPr lang="uk-UA" dirty="0" err="1" smtClean="0"/>
              <a:t>Квінсленд</a:t>
            </a:r>
            <a:r>
              <a:rPr lang="uk-UA" dirty="0" smtClean="0"/>
              <a:t>, Вікторія і Новий Пд. Уельс. Підприємства борошномельної, маслоробної, цукрової, пивоварної промисловості, розміщені більш рівномірно в портах і </a:t>
            </a:r>
            <a:r>
              <a:rPr lang="uk-UA" dirty="0" err="1" smtClean="0"/>
              <a:t>внутр.районах</a:t>
            </a:r>
            <a:r>
              <a:rPr lang="uk-UA" dirty="0" smtClean="0"/>
              <a:t>. У текст. промисловості провідне місце займав виробн. вовни (шт. Вікторія і Новий Пд. Уельс).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259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87824" y="2344078"/>
            <a:ext cx="6137626" cy="4525963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uk-UA" b="1" dirty="0" smtClean="0">
                <a:solidFill>
                  <a:schemeClr val="bg1"/>
                </a:solidFill>
              </a:rPr>
              <a:t>Австралійський Союз—країна великого землеволодіння. Кращі землі захопили англійські аристократи, лендлорди і капіталісти-скватери. У 1950 на </a:t>
            </a:r>
            <a:r>
              <a:rPr lang="uk-UA" b="1" dirty="0" err="1" smtClean="0">
                <a:solidFill>
                  <a:schemeClr val="bg1"/>
                </a:solidFill>
              </a:rPr>
              <a:t>г-ва</a:t>
            </a:r>
            <a:r>
              <a:rPr lang="uk-UA" b="1" dirty="0" smtClean="0">
                <a:solidFill>
                  <a:schemeClr val="bg1"/>
                </a:solidFill>
              </a:rPr>
              <a:t>, що мали понад 1000 га (11 % </a:t>
            </a:r>
            <a:r>
              <a:rPr lang="uk-UA" b="1" dirty="0" err="1" smtClean="0">
                <a:solidFill>
                  <a:schemeClr val="bg1"/>
                </a:solidFill>
              </a:rPr>
              <a:t>заг</a:t>
            </a:r>
            <a:r>
              <a:rPr lang="uk-UA" b="1" dirty="0" smtClean="0">
                <a:solidFill>
                  <a:schemeClr val="bg1"/>
                </a:solidFill>
              </a:rPr>
              <a:t>. кількості ферм), припадало 89,6 % землі, а на </a:t>
            </a:r>
            <a:r>
              <a:rPr lang="uk-UA" b="1" dirty="0" err="1" smtClean="0">
                <a:solidFill>
                  <a:schemeClr val="bg1"/>
                </a:solidFill>
              </a:rPr>
              <a:t>г-ва</a:t>
            </a:r>
            <a:r>
              <a:rPr lang="uk-UA" b="1" dirty="0" smtClean="0">
                <a:solidFill>
                  <a:schemeClr val="bg1"/>
                </a:solidFill>
              </a:rPr>
              <a:t> дрібних фермерів (28 % </a:t>
            </a:r>
            <a:r>
              <a:rPr lang="uk-UA" b="1" dirty="0" err="1" smtClean="0">
                <a:solidFill>
                  <a:schemeClr val="bg1"/>
                </a:solidFill>
              </a:rPr>
              <a:t>заг</a:t>
            </a:r>
            <a:r>
              <a:rPr lang="uk-UA" b="1" dirty="0" smtClean="0">
                <a:solidFill>
                  <a:schemeClr val="bg1"/>
                </a:solidFill>
              </a:rPr>
              <a:t>. кількості ферм) — лише 0,3 % землі. Під орними землями зайнято трохи більше 1 % всієї площі країни. Скотарство і землеробство (крім узбережних районів) мають екстенсивний напрям.</a:t>
            </a:r>
          </a:p>
          <a:p>
            <a:pPr marL="0" indent="0" algn="r">
              <a:buNone/>
            </a:pPr>
            <a:endParaRPr lang="uk-UA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uk-UA" b="1" dirty="0" smtClean="0">
                <a:solidFill>
                  <a:schemeClr val="bg1"/>
                </a:solidFill>
              </a:rPr>
              <a:t>Австралія є одним з найбільших у світі виробників і експортерів зернових. Найбільше значення серед зернових культур має пшениця. Посівна площа по пшениці в середньому коливається від 11,1 — 13,4 </a:t>
            </a:r>
            <a:r>
              <a:rPr lang="uk-UA" b="1" dirty="0" err="1" smtClean="0">
                <a:solidFill>
                  <a:schemeClr val="bg1"/>
                </a:solidFill>
              </a:rPr>
              <a:t>млн</a:t>
            </a:r>
            <a:r>
              <a:rPr lang="uk-UA" b="1" dirty="0" smtClean="0">
                <a:solidFill>
                  <a:schemeClr val="bg1"/>
                </a:solidFill>
              </a:rPr>
              <a:t> га. На її частку припадає понад половина всіх посівних площ. Врожайність пшениці різна по роках залежно від кліматичних умов і становить від 0,9 до 2,1 тонн/га. Переважно це озима пшениця, яка вельми чутлива до засух.</a:t>
            </a:r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24790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  <a:solidFill>
            <a:schemeClr val="bg1">
              <a:alpha val="56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В середньому валовий збір пшениці складає від 10,1 (у посушливі роки) до 26,1 </a:t>
            </a:r>
            <a:r>
              <a:rPr lang="uk-UA" dirty="0" err="1" smtClean="0"/>
              <a:t>млн</a:t>
            </a:r>
            <a:r>
              <a:rPr lang="uk-UA" dirty="0" smtClean="0"/>
              <a:t> тонн. Експорт — від 7,5 до 18,0 </a:t>
            </a:r>
            <a:r>
              <a:rPr lang="uk-UA" dirty="0" err="1" smtClean="0"/>
              <a:t>млн</a:t>
            </a:r>
            <a:r>
              <a:rPr lang="uk-UA" dirty="0" smtClean="0"/>
              <a:t> тонн. Імпорт — 0,1-0,3 млн. тонн. Споживання усередині країни — 5,3 — 6,5 </a:t>
            </a:r>
            <a:r>
              <a:rPr lang="uk-UA" dirty="0" err="1" smtClean="0"/>
              <a:t>млн</a:t>
            </a:r>
            <a:r>
              <a:rPr lang="uk-UA" dirty="0" smtClean="0"/>
              <a:t> тонн. Перехідні запаси становлять 3,2 — 9,6 </a:t>
            </a:r>
            <a:r>
              <a:rPr lang="uk-UA" dirty="0" err="1" smtClean="0"/>
              <a:t>млн</a:t>
            </a:r>
            <a:r>
              <a:rPr lang="uk-UA" dirty="0" smtClean="0"/>
              <a:t> тонн.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Посівна площа по ячменю становить 3,5 — 4,6 </a:t>
            </a:r>
            <a:r>
              <a:rPr lang="uk-UA" dirty="0" err="1" smtClean="0"/>
              <a:t>млн</a:t>
            </a:r>
            <a:r>
              <a:rPr lang="uk-UA" dirty="0" smtClean="0"/>
              <a:t> га. Врожайність 1,0 — 2,3 тонн/га. Виробництво коливається в рамках 3,9 — 10,4 </a:t>
            </a:r>
            <a:r>
              <a:rPr lang="uk-UA" dirty="0" err="1" smtClean="0"/>
              <a:t>млн</a:t>
            </a:r>
            <a:r>
              <a:rPr lang="uk-UA" dirty="0" smtClean="0"/>
              <a:t> тонн. Експорт — 1,9 — 6,4 </a:t>
            </a:r>
            <a:r>
              <a:rPr lang="uk-UA" dirty="0" err="1" smtClean="0"/>
              <a:t>млн</a:t>
            </a:r>
            <a:r>
              <a:rPr lang="uk-UA" dirty="0" smtClean="0"/>
              <a:t> тонн, залежно від світової кон'юнктури. Споживання всередині країни становить 2,2 — 3,8 </a:t>
            </a:r>
            <a:r>
              <a:rPr lang="uk-UA" dirty="0" err="1" smtClean="0"/>
              <a:t>млн</a:t>
            </a:r>
            <a:r>
              <a:rPr lang="uk-UA" dirty="0" smtClean="0"/>
              <a:t> тонн. Перехідні запаси — 0,6 — 2,7 </a:t>
            </a:r>
            <a:r>
              <a:rPr lang="uk-UA" dirty="0" err="1" smtClean="0"/>
              <a:t>млн</a:t>
            </a:r>
            <a:r>
              <a:rPr lang="uk-UA" dirty="0" smtClean="0"/>
              <a:t> тонн.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418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5690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21526" y="29166"/>
            <a:ext cx="9165526" cy="3590706"/>
          </a:xfrm>
          <a:solidFill>
            <a:schemeClr val="bg1">
              <a:alpha val="41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Серед інших зернових культур виділяються кукурудза (використовується в основному на фураж), сорго (вирощується на зерно і на фураж), </a:t>
            </a:r>
            <a:r>
              <a:rPr lang="uk-UA" dirty="0" err="1" smtClean="0"/>
              <a:t>трітікале</a:t>
            </a:r>
            <a:r>
              <a:rPr lang="uk-UA" dirty="0" smtClean="0"/>
              <a:t> (гібрид жита і пшениці), а з олійних культур — земляний горіх, соняшник, сафлор, рапс, </a:t>
            </a:r>
            <a:r>
              <a:rPr lang="uk-UA" dirty="0" err="1" smtClean="0"/>
              <a:t>канола</a:t>
            </a:r>
            <a:r>
              <a:rPr lang="uk-UA" dirty="0" smtClean="0"/>
              <a:t>, соя.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Посіви пшениці зосереджено в штатах Новий Пд. Уельс, Вікторія, Пд. Австралія і Зх. Австралія (94 % посівної пл.). Менше значення мають посіви кукурудзи (</a:t>
            </a:r>
            <a:r>
              <a:rPr lang="uk-UA" dirty="0" err="1" smtClean="0"/>
              <a:t>Квіисленд</a:t>
            </a:r>
            <a:r>
              <a:rPr lang="uk-UA" dirty="0" smtClean="0"/>
              <a:t>). Невеликі площі зайняті посівами рису, тютюну, бавовнику.</a:t>
            </a:r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25547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83057" cy="3092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"/>
          <a:stretch/>
        </p:blipFill>
        <p:spPr>
          <a:xfrm>
            <a:off x="4583057" y="0"/>
            <a:ext cx="4565237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6" b="3264"/>
          <a:stretch/>
        </p:blipFill>
        <p:spPr>
          <a:xfrm>
            <a:off x="-35457" y="3092336"/>
            <a:ext cx="4629060" cy="3765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03" y="3429000"/>
            <a:ext cx="4550397" cy="3429000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483768" y="-26610"/>
            <a:ext cx="4021119" cy="6858000"/>
          </a:xfrm>
          <a:solidFill>
            <a:schemeClr val="bg1">
              <a:alpha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dirty="0" smtClean="0"/>
              <a:t>Тваринництво — провідна галузь с. г.—дає </a:t>
            </a:r>
            <a:r>
              <a:rPr lang="uk-UA" dirty="0" err="1" smtClean="0"/>
              <a:t>бл</a:t>
            </a:r>
            <a:r>
              <a:rPr lang="uk-UA" dirty="0" smtClean="0"/>
              <a:t>. 2/3 вартості с.-г. продукції. За поголів'ям овець (149,3 млн. у 1958) А. С. посідає 1-е місце у світі. В окремі роки Австралійський Союз дає більше 1/4 світового виробництва вовни. Концентрація вівчарства в руках великих власників винятково висока. У 1950 1,6 % всіх г-в концентрували у себе </a:t>
            </a:r>
            <a:r>
              <a:rPr lang="uk-UA" dirty="0" err="1" smtClean="0"/>
              <a:t>бл</a:t>
            </a:r>
            <a:r>
              <a:rPr lang="uk-UA" dirty="0" smtClean="0"/>
              <a:t>. 1/3 всього поголів'я (по 100 000 і більше овець кожне). Настриг вовни у 1958/59 — 662 тис. т. Вівчарство зосереджене в шт. Новий Пд. Уельс (46 % поголів'я), Вікторія (18 %). Розводиться велика рогата худоба (16,9 млн. голів у 1958). Австралійський </a:t>
            </a:r>
            <a:r>
              <a:rPr lang="uk-UA" dirty="0" err="1" smtClean="0"/>
              <a:t>Союз—</a:t>
            </a:r>
            <a:r>
              <a:rPr lang="uk-UA" dirty="0" smtClean="0"/>
              <a:t> значний виробник м'ясо-молочних продуктів, мороженого м'яса, масла, сиру, консервованого молока. Найважливіші райони молочного тваринництва — пд.-сх. узбережжя, м'ясного — </a:t>
            </a:r>
            <a:r>
              <a:rPr lang="uk-UA" dirty="0" err="1" smtClean="0"/>
              <a:t>Квінсленд</a:t>
            </a:r>
            <a:r>
              <a:rPr lang="uk-UA" dirty="0" smtClean="0"/>
              <a:t>.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Вирощують цукрову тростину, банани, ананаси, земляний горіх (переважно в шт. </a:t>
            </a:r>
            <a:r>
              <a:rPr lang="uk-UA" dirty="0" err="1" smtClean="0"/>
              <a:t>Квінсленд</a:t>
            </a:r>
            <a:r>
              <a:rPr lang="uk-UA" dirty="0" smtClean="0"/>
              <a:t>), цитрусові (Пд. Австралія, Вікторія, Новий Пд. Уельс).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190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3733875"/>
          </a:xfrm>
          <a:solidFill>
            <a:schemeClr val="bg1">
              <a:alpha val="66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Щонайменше 40 тисяч років до перших європейських поселенців у 18 столітті, територію країни населяли австралійські </a:t>
            </a:r>
            <a:r>
              <a:rPr lang="uk-UA" dirty="0" smtClean="0"/>
              <a:t>аборигени, </a:t>
            </a:r>
            <a:r>
              <a:rPr lang="uk-UA" dirty="0" smtClean="0"/>
              <a:t>які належали до однієї або близько 250 мовних </a:t>
            </a:r>
            <a:r>
              <a:rPr lang="uk-UA" dirty="0" smtClean="0"/>
              <a:t>груп. </a:t>
            </a:r>
            <a:r>
              <a:rPr lang="uk-UA" dirty="0" smtClean="0"/>
              <a:t>Після відкриття континенту нідерландськими дослідниками у 1606 році, на східну частину Австралії у 1770 році висадилася експедиція Великобританії і поступово заселила, головно шляхом виселення злочинців, колонію Новий Південний Уельс. Населення стабільно зростало протягом наступних десятиліть, континент був краще досліджений і згодом було утворено ще 5 самоврядних колоній</a:t>
            </a:r>
            <a:r>
              <a:rPr lang="uk-UA" dirty="0" smtClean="0"/>
              <a:t>.</a:t>
            </a:r>
            <a:r>
              <a:rPr lang="en-US" dirty="0" smtClean="0"/>
              <a:t>  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113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16632"/>
            <a:ext cx="8229600" cy="114300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634105" y="1"/>
            <a:ext cx="3491880" cy="6858000"/>
          </a:xfrm>
          <a:solidFill>
            <a:schemeClr val="bg1">
              <a:alpha val="65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uk-UA" dirty="0" smtClean="0"/>
              <a:t>В здійсненні міжрайонних зв'язків провідна роль належить залізничному транспорту. Загальна довжина залізниць —42,4 тис. км. Майже всі залізниці державні. Найбільш забезпечені залізницями пд.-сх. і частково пд.-зх. райони Австралійського Союзу. Автошляхів — понад 200 тис. км, переважна більшість їх зосереджена у пд.-сх. ч, країни. Тоннаж торг. флоту — 541 тис. т. </a:t>
            </a:r>
            <a:r>
              <a:rPr lang="uk-UA" dirty="0" err="1" smtClean="0"/>
              <a:t>Найгол</a:t>
            </a:r>
            <a:r>
              <a:rPr lang="uk-UA" dirty="0" smtClean="0"/>
              <a:t>, порти: Сідней, Мельбурн, Аделаїда, Брісбен, </a:t>
            </a:r>
            <a:r>
              <a:rPr lang="uk-UA" dirty="0" err="1" smtClean="0"/>
              <a:t>Порт-Огаста</a:t>
            </a:r>
            <a:r>
              <a:rPr lang="uk-UA" dirty="0" smtClean="0"/>
              <a:t>, </a:t>
            </a:r>
            <a:r>
              <a:rPr lang="uk-UA" dirty="0" err="1" smtClean="0"/>
              <a:t>Фрімантл</a:t>
            </a:r>
            <a:r>
              <a:rPr lang="uk-UA" dirty="0" smtClean="0"/>
              <a:t>. Повітряний зв'язок здійснюється літаками великих національних та іноземних компаній.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291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3671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Торгівля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4371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Експорт представлений шерстю, алмазами, глиноземом, вугіллям, свинцем і збагаченими цинковими рудами; а також зерновими, м'ясом, цукром, нікелем, залізною рудою. Постійними торговими партнерами є Японія, США, Європейські країни.</a:t>
            </a:r>
          </a:p>
          <a:p>
            <a:pPr marL="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Продукти сільського господарства становлять </a:t>
            </a:r>
            <a:r>
              <a:rPr lang="uk-UA" dirty="0" err="1" smtClean="0">
                <a:solidFill>
                  <a:schemeClr val="bg1"/>
                </a:solidFill>
              </a:rPr>
              <a:t>бл</a:t>
            </a:r>
            <a:r>
              <a:rPr lang="uk-UA" dirty="0" smtClean="0">
                <a:solidFill>
                  <a:schemeClr val="bg1"/>
                </a:solidFill>
              </a:rPr>
              <a:t>. 85 % вартості експорту. Значна стаття </a:t>
            </a:r>
            <a:r>
              <a:rPr lang="uk-UA" dirty="0" err="1" smtClean="0">
                <a:solidFill>
                  <a:schemeClr val="bg1"/>
                </a:solidFill>
              </a:rPr>
              <a:t>експорту—</a:t>
            </a:r>
            <a:r>
              <a:rPr lang="uk-UA" dirty="0" smtClean="0">
                <a:solidFill>
                  <a:schemeClr val="bg1"/>
                </a:solidFill>
              </a:rPr>
              <a:t> поліметали. В невеликій кількості вивозяться чорні метали, устаткування. Основні статті імпорту: нафтопродукти, транспортні засоби, верстати, текстиль, каучук та ін. Частка Англії в імпорті Австралійського Союзу у 1957—58 становила 41,8 %, в експорті — 28,0 %. В експорті Австралійського Союзу значна питома вага Японії, Франції, ФРН, в імпорті — США.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0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60848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Фінанси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96136" y="1"/>
            <a:ext cx="3347864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dirty="0" smtClean="0"/>
              <a:t>Грошова одиниця — австралійський долар. До 1966 року був у вжитку австралійський фунт стерлінгів (1,25 австралійського фунта стерлінгів дорівнювали 1 англійському фунту стерлінгів).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264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Культура</a:t>
            </a:r>
            <a:endParaRPr lang="uk-U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35283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У 1880—1895 роках, коли в Австралії посилилася тенденція до об'єднання країни, почався досить помітний культурний підйом, що залишив слід у художній літературі. Дві світові війни, міжвоєнний період економічної кризи і великий наплив європейських іммігрантів після 1945 року вплинули на формування специфічної австралійської національної культури. За останні десятиліття австралійські художники, музиканти, вчені та письменники стали краще відомі за кордоном.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1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2412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МУЗЕЇ І БІБЛІОТЕКИ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996" y="-6928"/>
            <a:ext cx="9117004" cy="30758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Найбільші в Австралії — Бібліотека штату Вікторія (Мельбурн), Національна бібліотека (Канберра), Бібліотека штату Новий Південний Уельс (Сідней) і Бібліотека Фішера при Сіднейському університеті — нараховують більш ніж по два мільйони томів. Бібліотека Мітчелла в Сіднеї — основне джерело з історії Австралії; крім того, там знаходиться безцінна колекція рукописів.</a:t>
            </a:r>
          </a:p>
          <a:p>
            <a:pPr marL="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Національний військовий музей знаходиться у Канберрі, а Музей старожитностей — в Сіднейському університеті. Місцева флора і фауна демонструються у Австралійському музеї у Сіднеї. Національна художня галерея у Мельбурні має чудовою колекцією. Новий Національний музей Австралії відкритий у Канберрі у 2001 році.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4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Архітектура і образотворче мистецтво</a:t>
            </a: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25152" y="4365104"/>
            <a:ext cx="9144000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Розвиток монументального будівництва в Австралійському Союзі почався в кінці 18 ст. і перебував під впливом англ. класицизму і </a:t>
            </a:r>
            <a:r>
              <a:rPr lang="uk-UA" sz="2000" dirty="0" err="1" smtClean="0">
                <a:solidFill>
                  <a:schemeClr val="bg1"/>
                </a:solidFill>
              </a:rPr>
              <a:t>неоготики</a:t>
            </a:r>
            <a:r>
              <a:rPr lang="uk-UA" sz="2000" dirty="0" smtClean="0">
                <a:solidFill>
                  <a:schemeClr val="bg1"/>
                </a:solidFill>
              </a:rPr>
              <a:t> (див. Готика). В 2-й пол. 19— поч. 20 ст. розгорнулась інтенсивна забудова міст Сіднея, Мельбурна, Брісбена і Аделаїди. Для цього періоду характерним в еклектичний напрям в архітектурі (будинок головного поштамту в Сіднеї на вул. </a:t>
            </a:r>
            <a:r>
              <a:rPr lang="uk-UA" sz="2000" dirty="0" err="1" smtClean="0">
                <a:solidFill>
                  <a:schemeClr val="bg1"/>
                </a:solidFill>
              </a:rPr>
              <a:t>Мартінплейс</a:t>
            </a:r>
            <a:r>
              <a:rPr lang="uk-UA" sz="2000" dirty="0" smtClean="0">
                <a:solidFill>
                  <a:schemeClr val="bg1"/>
                </a:solidFill>
              </a:rPr>
              <a:t> у формах </a:t>
            </a:r>
            <a:r>
              <a:rPr lang="uk-UA" sz="2000" dirty="0" err="1" smtClean="0">
                <a:solidFill>
                  <a:schemeClr val="bg1"/>
                </a:solidFill>
              </a:rPr>
              <a:t>ранньо-ренесанського</a:t>
            </a:r>
            <a:r>
              <a:rPr lang="uk-UA" sz="2000" dirty="0" smtClean="0">
                <a:solidFill>
                  <a:schemeClr val="bg1"/>
                </a:solidFill>
              </a:rPr>
              <a:t> палацу та інші). З 20-х рр. 20 ст. в архітектурі Австралійського Союзу поширюються нові течії, в основному конструктивізм (урядові будинки в Канберрі, Сіднеї, Мельбурні та інші).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8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3887"/>
            <a:ext cx="9144000" cy="41351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січня 1901 року шість колоній стали федерацією, і таким чином було утворено Австралійський Союз. З того часу Австралія зберегла стійку ліберальну демократичну політичну систему і входить до Співдружності націй. Площа країни становить 7 686 850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км²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(Австралійський Союз за площею території посідає 6-е місце серед країн світу). Австралія має багаті, але ще не цілком досліджені природні ресурси. Населення — 22,6 млн. осіб (2011), з яких близько 60% сконцентровано у найбільших містах країни та їх агломераціях: Сіднею, Мельбурну,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Брізбену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Перту та Аделаїди. Столиця країни — місто Канберра, розташоване у Австралійській столичній території. Близько 57% населення Австралії проживає у Вікторії або Новому Південному Уельсу, 79% проживає у східних штатах країни.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9181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969" y="1340768"/>
            <a:ext cx="9125031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Багата і розвинена країна Австралія нині 13-та найбільша </a:t>
            </a:r>
            <a:r>
              <a:rPr lang="uk-UA" dirty="0" smtClean="0"/>
              <a:t>економічна держава світу</a:t>
            </a:r>
            <a:r>
              <a:rPr lang="uk-UA" dirty="0" smtClean="0"/>
              <a:t>. Австралія займає перші позиції у різноманітних рейтингах країн, таких як якість життя, охорона здоров'я, освіта, тривалість життя, економічна свобода і захист громадських та політичних </a:t>
            </a:r>
            <a:r>
              <a:rPr lang="uk-UA" dirty="0" smtClean="0"/>
              <a:t>прав. </a:t>
            </a:r>
            <a:r>
              <a:rPr lang="uk-UA" dirty="0" smtClean="0"/>
              <a:t>Австралія — член міжнародних організацій ООН, Співдружності Націй, Тихоокеанського пакту безпеки (</a:t>
            </a:r>
            <a:r>
              <a:rPr lang="en-US" dirty="0" smtClean="0"/>
              <a:t>ANZUS), </a:t>
            </a:r>
            <a:r>
              <a:rPr lang="uk-UA" dirty="0" smtClean="0"/>
              <a:t>Організації економічного співробітництва та розвитку, Азійсько-тихоокеанського економічного співробітництва, Форуму тихоокеанських островів та Світової організації торгівлі.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0891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Назва</a:t>
            </a: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15816" y="1556792"/>
            <a:ext cx="6228184" cy="5301209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Офіційна назва — Австралія. Згідно з рішенням уряду від січня 1976 року за межами країни країна називається просто Австралія а уряд — австралійським, в межах країни — Австралійський Союз і уряд Союзу.</a:t>
            </a:r>
          </a:p>
          <a:p>
            <a:pPr marL="0" indent="0" algn="r">
              <a:buNone/>
            </a:pPr>
            <a:endParaRPr lang="uk-UA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 algn="r">
              <a:buNone/>
            </a:pP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Назва країни походить з латинської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Terra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Australis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 означає «південна земля». Територія була названа так ранніми європейськими дослідниками, які вірили, що австралійський материк був набагато більшим допоки його відкрили. Мандрівник Метью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Фліндерс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(1774—1814), який першим досліджував австралійський берег і зробив його карту, використав термін Австралія у своїй роботі «Подорож до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Terra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Australis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».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Попередні голландські дослідники використовували терміни як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Australisch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 і Нова Голландія (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Nova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Hollandia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 початку 20 століття уживається також скорочений розмовний варіант назви країни —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Oz (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Оз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або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Aussie (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Оззі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87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8"/>
          <a:stretch/>
        </p:blipFill>
        <p:spPr>
          <a:xfrm>
            <a:off x="3270" y="1"/>
            <a:ext cx="9389674" cy="6849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Історія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3968" y="836712"/>
            <a:ext cx="5098632" cy="6021288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uk-UA" dirty="0" smtClean="0"/>
              <a:t>Першими з європейців побували в Австралії голландські мореплавці (1606). Для вивчення нового континенту — Нової Голландії — Англія організувала ряд експедицій (У. </a:t>
            </a:r>
            <a:r>
              <a:rPr lang="uk-UA" dirty="0" err="1" smtClean="0"/>
              <a:t>Демитера</a:t>
            </a:r>
            <a:r>
              <a:rPr lang="uk-UA" dirty="0" smtClean="0"/>
              <a:t>, 1688, та Дж. </a:t>
            </a:r>
            <a:r>
              <a:rPr lang="uk-UA" dirty="0" err="1" smtClean="0"/>
              <a:t>Кука</a:t>
            </a:r>
            <a:r>
              <a:rPr lang="uk-UA" dirty="0" smtClean="0"/>
              <a:t>, 1770). Потреба англійської буржуазії в нових ринках, а також втрата північноамериканських колоній змусили англійський уряд звернути увагу на Австралію. У 1788 її було оголошено англійською територією і розпочато посилене заселення Австралії засланцями. Адміністрація колонії та військові чини захоплювали кращі землі Південно-Східної Австралії, а тубільці, що за рівнем свого розвитку не могли бути використані як об'єкт експлуатації, витіснялись у пустелі і фізично винищувались. На початку 19 сторіччя процес вивчення і освоєння Австралії пожвавився. Англійський мореплавець Метью </a:t>
            </a:r>
            <a:r>
              <a:rPr lang="uk-UA" dirty="0" err="1" smtClean="0"/>
              <a:t>Фліндерс</a:t>
            </a:r>
            <a:r>
              <a:rPr lang="uk-UA" dirty="0" smtClean="0"/>
              <a:t> у 1801—1803 роках протягом двох експедицій обійшов Австралію з усіх боків. Він же запропонував нову назву цієї землі — Австралія.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5822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688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9"/>
          <a:stretch/>
        </p:blipFill>
        <p:spPr>
          <a:xfrm>
            <a:off x="0" y="0"/>
            <a:ext cx="9144000" cy="6882439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2774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У кінці 19 сторіччя поселенці австралійських колоній висунули вимогу про утворення з окремих частин, які користувались автономією єдиної федерації. Англія підтримала цю ідею, сподіваючись використати її в своїх імперіалістичних інтересах в районі Тихого океану. 1 січня 1901 набрав чинності акт англійського парламенту про створення Австралійського Союзу. Федерація у складі 6 штатів, колишніх колоній, дістала статус домініону. Був створений федеральний уряд на чолі з генерал-губернатором. </a:t>
            </a:r>
            <a:r>
              <a:rPr lang="uk-UA" dirty="0" err="1" smtClean="0"/>
              <a:t>Австралійськоий</a:t>
            </a:r>
            <a:r>
              <a:rPr lang="uk-UA" dirty="0" smtClean="0"/>
              <a:t> Союз стає партнером Англії по експлуатації колоній. 1906 колонією Австралійського Союзу стала південно-східна частина Нової Гвінеї, а після першої світової війни Австралійський Союз одержує від Ліги націй мандат на управління колишньою німецькою колонією в північно-східній частині Нової Гвінеї. Робітничий рух зародився в Австралійського Союзу у 2-й половині 19 ст. В 90-х рр. виникла лейбористська партія, яка користувалась значним впливом і 1904 сформувала уряд.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484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125</TotalTime>
  <Words>3607</Words>
  <Application>Microsoft Office PowerPoint</Application>
  <PresentationFormat>Екран (4:3)</PresentationFormat>
  <Paragraphs>96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36" baseType="lpstr">
      <vt:lpstr>Тема Office</vt:lpstr>
      <vt:lpstr>АВСТРАЛІЯ</vt:lpstr>
      <vt:lpstr>Австралі́йський Сою́з або Австра́лія</vt:lpstr>
      <vt:lpstr>Презентація PowerPoint</vt:lpstr>
      <vt:lpstr>Презентація PowerPoint</vt:lpstr>
      <vt:lpstr>Презентація PowerPoint</vt:lpstr>
      <vt:lpstr>Назва</vt:lpstr>
      <vt:lpstr>Історія</vt:lpstr>
      <vt:lpstr>Презентація PowerPoint</vt:lpstr>
      <vt:lpstr>Презентація PowerPoint</vt:lpstr>
      <vt:lpstr>Презентація PowerPoint</vt:lpstr>
      <vt:lpstr>Презентація PowerPoint</vt:lpstr>
      <vt:lpstr>Державний устрій</vt:lpstr>
      <vt:lpstr>Сучасні вищі посадові особи</vt:lpstr>
      <vt:lpstr>Адміністративно-територіальний устрій</vt:lpstr>
      <vt:lpstr>Географія та клімат</vt:lpstr>
      <vt:lpstr>Презентація PowerPoint</vt:lpstr>
      <vt:lpstr>Презентація PowerPoint</vt:lpstr>
      <vt:lpstr>Презентація PowerPoint</vt:lpstr>
      <vt:lpstr>Природа</vt:lpstr>
      <vt:lpstr>Населення</vt:lpstr>
      <vt:lpstr>Презентація PowerPoint</vt:lpstr>
      <vt:lpstr>Презентація PowerPoint</vt:lpstr>
      <vt:lpstr>Економіка</vt:lpstr>
      <vt:lpstr>Промисловість</vt:lpstr>
      <vt:lpstr>Презентація PowerPoint</vt:lpstr>
      <vt:lpstr>Сільське господарство</vt:lpstr>
      <vt:lpstr>Презентація PowerPoint</vt:lpstr>
      <vt:lpstr>Презентація PowerPoint</vt:lpstr>
      <vt:lpstr>Презентація PowerPoint</vt:lpstr>
      <vt:lpstr>Транспорт</vt:lpstr>
      <vt:lpstr>Торгівля</vt:lpstr>
      <vt:lpstr>Фінанси</vt:lpstr>
      <vt:lpstr>Культура</vt:lpstr>
      <vt:lpstr>МУЗЕЇ І БІБЛІОТЕКИ</vt:lpstr>
      <vt:lpstr>Архітектура і образотворче мистецтво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АВСТРАЛІЯ</dc:title>
  <dc:creator>Admin</dc:creator>
  <cp:lastModifiedBy>Admin</cp:lastModifiedBy>
  <cp:revision>13</cp:revision>
  <dcterms:created xsi:type="dcterms:W3CDTF">2013-04-12T13:17:00Z</dcterms:created>
  <dcterms:modified xsi:type="dcterms:W3CDTF">2013-04-13T07:51:41Z</dcterms:modified>
</cp:coreProperties>
</file>