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7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0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2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0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80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1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3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5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3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2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9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8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5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6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8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03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br>
              <a:rPr lang="uk-UA" dirty="0" smtClean="0"/>
            </a:br>
            <a:r>
              <a:rPr lang="uk-UA" dirty="0" smtClean="0"/>
              <a:t>         </a:t>
            </a:r>
            <a:br>
              <a:rPr lang="uk-UA" dirty="0" smtClean="0"/>
            </a:br>
            <a:r>
              <a:rPr lang="uk-UA" dirty="0" smtClean="0"/>
              <a:t>        </a:t>
            </a:r>
            <a:r>
              <a:rPr lang="uk-UA" sz="6700" b="1" i="1" dirty="0" smtClean="0"/>
              <a:t>Кам'яне вугілля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91" y="2852936"/>
            <a:ext cx="5184576" cy="1066800"/>
          </a:xfrm>
        </p:spPr>
        <p:txBody>
          <a:bodyPr>
            <a:normAutofit fontScale="90000"/>
          </a:bodyPr>
          <a:lstStyle/>
          <a:p>
            <a:r>
              <a:rPr lang="ru-RU" sz="2400" b="1" dirty="0" err="1"/>
              <a:t>Кам'яне</a:t>
            </a:r>
            <a:r>
              <a:rPr lang="ru-RU" sz="2400" b="1" dirty="0"/>
              <a:t> </a:t>
            </a:r>
            <a:r>
              <a:rPr lang="ru-RU" sz="2400" b="1" dirty="0" err="1"/>
              <a:t>вугілля</a:t>
            </a:r>
            <a:r>
              <a:rPr lang="ru-RU" sz="2400" dirty="0"/>
              <a:t> – </a:t>
            </a:r>
            <a:r>
              <a:rPr lang="ru-RU" sz="2400" dirty="0" err="1"/>
              <a:t>осадова</a:t>
            </a:r>
            <a:r>
              <a:rPr lang="ru-RU" sz="2400" dirty="0"/>
              <a:t> порода, яка є продуктом </a:t>
            </a:r>
            <a:r>
              <a:rPr lang="ru-RU" sz="2400" dirty="0" err="1"/>
              <a:t>глибокого</a:t>
            </a:r>
            <a:r>
              <a:rPr lang="ru-RU" sz="2400" dirty="0"/>
              <a:t> </a:t>
            </a:r>
            <a:r>
              <a:rPr lang="ru-RU" sz="2400" dirty="0" err="1"/>
              <a:t>розкладання</a:t>
            </a:r>
            <a:r>
              <a:rPr lang="ru-RU" sz="2400" dirty="0"/>
              <a:t> </a:t>
            </a:r>
            <a:r>
              <a:rPr lang="ru-RU" sz="2400" dirty="0" err="1"/>
              <a:t>залишків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(</a:t>
            </a:r>
            <a:r>
              <a:rPr lang="ru-RU" sz="2400" dirty="0" err="1"/>
              <a:t>деревовидних</a:t>
            </a:r>
            <a:r>
              <a:rPr lang="ru-RU" sz="2400" dirty="0"/>
              <a:t> </a:t>
            </a:r>
            <a:r>
              <a:rPr lang="ru-RU" sz="2400" dirty="0" err="1"/>
              <a:t>папоротей</a:t>
            </a:r>
            <a:r>
              <a:rPr lang="ru-RU" sz="2400" dirty="0"/>
              <a:t>, </a:t>
            </a:r>
            <a:r>
              <a:rPr lang="ru-RU" sz="2400" dirty="0" err="1"/>
              <a:t>хвощів</a:t>
            </a:r>
            <a:r>
              <a:rPr lang="ru-RU" sz="2400" dirty="0"/>
              <a:t> і </a:t>
            </a:r>
            <a:r>
              <a:rPr lang="ru-RU" sz="2400" dirty="0" err="1"/>
              <a:t>плаунів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перших </a:t>
            </a:r>
            <a:r>
              <a:rPr lang="ru-RU" sz="2400" dirty="0" err="1"/>
              <a:t>голонасінних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). За </a:t>
            </a:r>
            <a:r>
              <a:rPr lang="ru-RU" sz="2400" dirty="0" err="1"/>
              <a:t>хімічним</a:t>
            </a:r>
            <a:r>
              <a:rPr lang="ru-RU" sz="2400" dirty="0"/>
              <a:t> складом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суміш</a:t>
            </a:r>
            <a:r>
              <a:rPr lang="ru-RU" sz="2400" dirty="0"/>
              <a:t> </a:t>
            </a:r>
            <a:r>
              <a:rPr lang="ru-RU" sz="2400" dirty="0" err="1"/>
              <a:t>високомолекулярних</a:t>
            </a:r>
            <a:r>
              <a:rPr lang="ru-RU" sz="2400" dirty="0"/>
              <a:t> </a:t>
            </a:r>
            <a:r>
              <a:rPr lang="ru-RU" sz="2400" dirty="0" err="1"/>
              <a:t>поліциклічних</a:t>
            </a:r>
            <a:r>
              <a:rPr lang="ru-RU" sz="2400" dirty="0"/>
              <a:t> </a:t>
            </a:r>
            <a:r>
              <a:rPr lang="ru-RU" sz="2400" dirty="0" err="1"/>
              <a:t>ароматичних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 з </a:t>
            </a:r>
            <a:r>
              <a:rPr lang="ru-RU" sz="2400" dirty="0" err="1"/>
              <a:t>високою</a:t>
            </a:r>
            <a:r>
              <a:rPr lang="ru-RU" sz="2400" dirty="0"/>
              <a:t> </a:t>
            </a:r>
            <a:r>
              <a:rPr lang="ru-RU" sz="2400" dirty="0" err="1"/>
              <a:t>масовою</a:t>
            </a:r>
            <a:r>
              <a:rPr lang="ru-RU" sz="2400" dirty="0"/>
              <a:t> </a:t>
            </a:r>
            <a:r>
              <a:rPr lang="ru-RU" sz="2400" dirty="0" err="1"/>
              <a:t>часткою</a:t>
            </a:r>
            <a:r>
              <a:rPr lang="ru-RU" sz="2400" dirty="0"/>
              <a:t> </a:t>
            </a:r>
            <a:r>
              <a:rPr lang="ru-RU" sz="2400" dirty="0" err="1"/>
              <a:t>вуглецю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води і </a:t>
            </a:r>
            <a:r>
              <a:rPr lang="ru-RU" sz="2400" dirty="0" err="1"/>
              <a:t>летких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з невеликими </a:t>
            </a:r>
            <a:r>
              <a:rPr lang="ru-RU" sz="2400" dirty="0" err="1"/>
              <a:t>кількостями</a:t>
            </a:r>
            <a:r>
              <a:rPr lang="ru-RU" sz="2400" dirty="0"/>
              <a:t> </a:t>
            </a:r>
            <a:r>
              <a:rPr lang="ru-RU" sz="2400" dirty="0" err="1"/>
              <a:t>мінеральних</a:t>
            </a:r>
            <a:r>
              <a:rPr lang="ru-RU" sz="2400" dirty="0"/>
              <a:t> </a:t>
            </a:r>
            <a:r>
              <a:rPr lang="ru-RU" sz="2400" dirty="0" err="1"/>
              <a:t>домішок</a:t>
            </a:r>
            <a:r>
              <a:rPr lang="ru-RU" sz="2400" dirty="0"/>
              <a:t>. При </a:t>
            </a:r>
            <a:r>
              <a:rPr lang="ru-RU" sz="2400" dirty="0" err="1"/>
              <a:t>спалюванні</a:t>
            </a:r>
            <a:r>
              <a:rPr lang="ru-RU" sz="2400" dirty="0"/>
              <a:t> </a:t>
            </a:r>
            <a:r>
              <a:rPr lang="ru-RU" sz="2400" dirty="0" err="1"/>
              <a:t>вугілля</a:t>
            </a:r>
            <a:r>
              <a:rPr lang="ru-RU" sz="2400" dirty="0"/>
              <a:t> </a:t>
            </a:r>
            <a:r>
              <a:rPr lang="ru-RU" sz="2400" dirty="0" err="1"/>
              <a:t>отримують</a:t>
            </a:r>
            <a:r>
              <a:rPr lang="ru-RU" sz="2400" dirty="0"/>
              <a:t> золу.</a:t>
            </a:r>
            <a:endParaRPr lang="uk-UA" sz="2400" dirty="0"/>
          </a:p>
        </p:txBody>
      </p:sp>
      <p:pic>
        <p:nvPicPr>
          <p:cNvPr id="21508" name="Picture 4" descr="http://www.ljplus.ru/img4/d/m/dmi_p_a_v_l_o_v/coal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667" y="1556792"/>
            <a:ext cx="374441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uk-UA" dirty="0" smtClean="0"/>
              <a:t>      Хімічна структура вугілля</a:t>
            </a:r>
            <a:endParaRPr lang="uk-UA" dirty="0"/>
          </a:p>
        </p:txBody>
      </p:sp>
      <p:pic>
        <p:nvPicPr>
          <p:cNvPr id="18434" name="Picture 2" descr="http://upload.wikimedia.org/wikipedia/commons/thumb/f/fd/Struktura_chemiczna_w%C4%99gla_kamiennego.svg/250px-Struktura_chemiczna_w%C4%99gla_kamienne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44816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                                             </a:t>
            </a:r>
            <a:r>
              <a:rPr lang="uk-UA" sz="2000" b="1" dirty="0" smtClean="0"/>
              <a:t>Характеристика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Щільна порода чорного, іноді сіро-чорного кольору. Блиск смоляний або металічний. В органічній речовині кам'яного вугілля міститься 75-92 % вуглецю, 2,5-5,7 % водню, 1,5-15 % кисню. Містить 2-48 % летких речовин. Вологість 1-12 %. Вища теплота згоряння в перерахунку на сухий </a:t>
            </a:r>
            <a:r>
              <a:rPr lang="uk-UA" sz="2000" dirty="0" err="1" smtClean="0"/>
              <a:t>беззольний</a:t>
            </a:r>
            <a:r>
              <a:rPr lang="uk-UA" sz="2000" dirty="0" smtClean="0"/>
              <a:t> стан 30,5-36,8 </a:t>
            </a:r>
            <a:r>
              <a:rPr lang="uk-UA" sz="2000" dirty="0" err="1" smtClean="0"/>
              <a:t>МДж</a:t>
            </a:r>
            <a:r>
              <a:rPr lang="uk-UA" sz="2000" dirty="0" smtClean="0"/>
              <a:t>/кг. Кам'яне вугілля належить до </a:t>
            </a:r>
            <a:r>
              <a:rPr lang="uk-UA" sz="2000" dirty="0" err="1" smtClean="0"/>
              <a:t>гумолітів</a:t>
            </a:r>
            <a:r>
              <a:rPr lang="uk-UA" sz="2000" dirty="0" smtClean="0"/>
              <a:t>; сапропеліти і </a:t>
            </a:r>
            <a:r>
              <a:rPr lang="uk-UA" sz="2000" dirty="0" err="1" smtClean="0"/>
              <a:t>гумітосапропеліти</a:t>
            </a:r>
            <a:r>
              <a:rPr lang="uk-UA" sz="2000" dirty="0" smtClean="0"/>
              <a:t> присутні у вигляді лінз та невеликих прошарків.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20482" name="Picture 2" descr="http://vkurse.ua/i/2012-02/rzhd-zapretili-otpravku-kamennogo-ug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4176464" cy="2525266"/>
          </a:xfrm>
          <a:prstGeom prst="rect">
            <a:avLst/>
          </a:prstGeom>
          <a:noFill/>
        </p:spPr>
      </p:pic>
      <p:pic>
        <p:nvPicPr>
          <p:cNvPr id="20484" name="Picture 4" descr="http://mcontent.life.ru/media/2/news/2012/02/514104/.b2844f1e78386fa12bb89d8ea8d81d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4464496" cy="2541662"/>
          </a:xfrm>
          <a:prstGeom prst="rect">
            <a:avLst/>
          </a:prstGeom>
          <a:noFill/>
        </p:spPr>
      </p:pic>
      <p:pic>
        <p:nvPicPr>
          <p:cNvPr id="20488" name="Picture 8" descr="http://www.caer.uky.edu/kyasheducation/images/ccbs/Lignite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564904"/>
            <a:ext cx="3744416" cy="1440160"/>
          </a:xfrm>
          <a:prstGeom prst="rect">
            <a:avLst/>
          </a:prstGeom>
          <a:noFill/>
        </p:spPr>
      </p:pic>
      <p:pic>
        <p:nvPicPr>
          <p:cNvPr id="20490" name="Picture 10" descr="http://slice.seriouseats.com/images/20090506-anthracite-co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564904"/>
            <a:ext cx="3024336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</a:t>
            </a:r>
            <a:r>
              <a:rPr lang="uk-UA" sz="2000" b="1" dirty="0" smtClean="0"/>
              <a:t>                                   Утворення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9458" name="Picture 2" descr="http://www.lnu.edu.ua/faculty/geology/phis_geo/Intersting%20about%201-practice/About%20practices/Practics_ua/History%20of%20life/Evolution%20Earth/Evolution%20life%20on%20the%20Earth/Carbon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280" y="2044689"/>
            <a:ext cx="2880320" cy="4680520"/>
          </a:xfrm>
          <a:prstGeom prst="rect">
            <a:avLst/>
          </a:prstGeom>
          <a:noFill/>
        </p:spPr>
      </p:pic>
      <p:pic>
        <p:nvPicPr>
          <p:cNvPr id="19462" name="Picture 6" descr="http://www.sellua.net/images/board/medium/998fa07b0b2c6b353c4ddf0b9879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58" y="4041068"/>
            <a:ext cx="5040560" cy="2684141"/>
          </a:xfrm>
          <a:prstGeom prst="rect">
            <a:avLst/>
          </a:prstGeom>
          <a:noFill/>
        </p:spPr>
      </p:pic>
      <p:pic>
        <p:nvPicPr>
          <p:cNvPr id="19464" name="Picture 8" descr="http://rozshuk.mvs.gov.ua/mvs/img/publishing/?id=444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2343" y="2072190"/>
            <a:ext cx="2057400" cy="1800200"/>
          </a:xfrm>
          <a:prstGeom prst="rect">
            <a:avLst/>
          </a:prstGeom>
          <a:noFill/>
        </p:spPr>
      </p:pic>
      <p:pic>
        <p:nvPicPr>
          <p:cNvPr id="19466" name="Picture 10" descr="http://www.mining-enc.ru/images/r/rum/rumynija2_novyy_raz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558" y="1997495"/>
            <a:ext cx="2232248" cy="19495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784976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                            Класифікація, різновиди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Кам'яне вугілля розділяють на блискуче, </a:t>
            </a:r>
            <a:r>
              <a:rPr lang="uk-UA" sz="1800" dirty="0" err="1" smtClean="0"/>
              <a:t>напівблискуче</a:t>
            </a:r>
            <a:r>
              <a:rPr lang="uk-UA" sz="1800" dirty="0" smtClean="0"/>
              <a:t>, </a:t>
            </a:r>
            <a:r>
              <a:rPr lang="uk-UA" sz="1800" dirty="0" err="1" smtClean="0"/>
              <a:t>напівматове</a:t>
            </a:r>
            <a:r>
              <a:rPr lang="uk-UA" sz="1800" dirty="0" smtClean="0"/>
              <a:t>, матове. У залежності від переважання тих або інших петрографічних компонентів виділяють </a:t>
            </a:r>
            <a:r>
              <a:rPr lang="uk-UA" sz="1800" dirty="0" err="1" smtClean="0"/>
              <a:t>вітренове</a:t>
            </a:r>
            <a:r>
              <a:rPr lang="uk-UA" sz="1800" dirty="0" smtClean="0"/>
              <a:t>, </a:t>
            </a:r>
            <a:r>
              <a:rPr lang="uk-UA" sz="1800" dirty="0" err="1" smtClean="0"/>
              <a:t>кларенове</a:t>
            </a:r>
            <a:r>
              <a:rPr lang="uk-UA" sz="1800" dirty="0" smtClean="0"/>
              <a:t>, </a:t>
            </a:r>
            <a:r>
              <a:rPr lang="uk-UA" sz="1800" dirty="0" err="1" smtClean="0"/>
              <a:t>дюрено-кларенове</a:t>
            </a:r>
            <a:r>
              <a:rPr lang="uk-UA" sz="1800" dirty="0" smtClean="0"/>
              <a:t>, </a:t>
            </a:r>
            <a:r>
              <a:rPr lang="uk-UA" sz="1800" dirty="0" err="1" smtClean="0"/>
              <a:t>кларено-дюренове</a:t>
            </a:r>
            <a:r>
              <a:rPr lang="uk-UA" sz="1800" dirty="0" smtClean="0"/>
              <a:t>, </a:t>
            </a:r>
            <a:r>
              <a:rPr lang="uk-UA" sz="1800" dirty="0" err="1" smtClean="0"/>
              <a:t>дюренове</a:t>
            </a:r>
            <a:r>
              <a:rPr lang="uk-UA" sz="1800" dirty="0" smtClean="0"/>
              <a:t> і </a:t>
            </a:r>
            <a:r>
              <a:rPr lang="uk-UA" sz="1800" dirty="0" err="1" smtClean="0"/>
              <a:t>фюзенове</a:t>
            </a:r>
            <a:r>
              <a:rPr lang="uk-UA" sz="1800" dirty="0" smtClean="0"/>
              <a:t> кам'яне вугілля. </a:t>
            </a:r>
            <a:br>
              <a:rPr lang="uk-UA" sz="1800" dirty="0" smtClean="0"/>
            </a:br>
            <a:r>
              <a:rPr lang="uk-UA" sz="1800" dirty="0" smtClean="0"/>
              <a:t>Серед структур органічної речовини вугілля виділено 4 типи (</a:t>
            </a:r>
            <a:r>
              <a:rPr lang="uk-UA" sz="1800" dirty="0" err="1" smtClean="0"/>
              <a:t>телінітова</a:t>
            </a:r>
            <a:r>
              <a:rPr lang="uk-UA" sz="1800" dirty="0" smtClean="0"/>
              <a:t>, </a:t>
            </a:r>
            <a:r>
              <a:rPr lang="uk-UA" sz="1800" dirty="0" err="1" smtClean="0"/>
              <a:t>посттелінітова</a:t>
            </a:r>
            <a:r>
              <a:rPr lang="uk-UA" sz="1800" dirty="0" smtClean="0"/>
              <a:t>, </a:t>
            </a:r>
            <a:r>
              <a:rPr lang="uk-UA" sz="1800" dirty="0" err="1" smtClean="0"/>
              <a:t>преколінітова</a:t>
            </a:r>
            <a:r>
              <a:rPr lang="uk-UA" sz="1800" dirty="0" smtClean="0"/>
              <a:t> і </a:t>
            </a:r>
            <a:r>
              <a:rPr lang="uk-UA" sz="1800" dirty="0" err="1" smtClean="0"/>
              <a:t>колінітова</a:t>
            </a:r>
            <a:r>
              <a:rPr lang="uk-UA" sz="1800" dirty="0" smtClean="0"/>
              <a:t>), які є послідовними стадіями єдиного процесу розкладання </a:t>
            </a:r>
            <a:r>
              <a:rPr lang="uk-UA" sz="1800" dirty="0" err="1" smtClean="0"/>
              <a:t>лігніно-целюлозних</a:t>
            </a:r>
            <a:r>
              <a:rPr lang="uk-UA" sz="1800" dirty="0" smtClean="0"/>
              <a:t> тканин. </a:t>
            </a:r>
            <a:br>
              <a:rPr lang="uk-UA" sz="1800" dirty="0" smtClean="0"/>
            </a:br>
            <a:r>
              <a:rPr lang="uk-UA" sz="1800" dirty="0" smtClean="0"/>
              <a:t>Існує 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7410" name="Picture 2" descr="http://files.ub.ua/article/article/1/369625_498242_1332842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3136"/>
            <a:ext cx="3528392" cy="2016224"/>
          </a:xfrm>
          <a:prstGeom prst="rect">
            <a:avLst/>
          </a:prstGeom>
          <a:noFill/>
        </p:spPr>
      </p:pic>
      <p:pic>
        <p:nvPicPr>
          <p:cNvPr id="17412" name="Picture 4" descr="http://images.wikia.com/mining/ru/images/8/83/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39604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1296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</a:t>
            </a:r>
            <a:br>
              <a:rPr lang="uk-UA" sz="2000" dirty="0" smtClean="0"/>
            </a:br>
            <a:r>
              <a:rPr lang="uk-UA" sz="2000" dirty="0" smtClean="0"/>
              <a:t>За кордоном — в Карагандинському, Південно-Якутському, </a:t>
            </a:r>
            <a:r>
              <a:rPr lang="uk-UA" sz="2000" dirty="0" err="1" smtClean="0"/>
              <a:t>Мінусинському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Буреїнському</a:t>
            </a:r>
            <a:r>
              <a:rPr lang="uk-UA" sz="2000" dirty="0" smtClean="0"/>
              <a:t>, Тунгуському, Ленському, Таймирському, </a:t>
            </a:r>
            <a:r>
              <a:rPr lang="uk-UA" sz="2000" dirty="0" err="1" smtClean="0"/>
              <a:t>Аппалачському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Пенсильванському</a:t>
            </a:r>
            <a:r>
              <a:rPr lang="uk-UA" sz="2000" dirty="0" smtClean="0"/>
              <a:t>, </a:t>
            </a:r>
            <a:r>
              <a:rPr lang="uk-UA" sz="2000" dirty="0" err="1" smtClean="0"/>
              <a:t>Нижньорейнсько-Вестфальському</a:t>
            </a:r>
            <a:r>
              <a:rPr lang="uk-UA" sz="2000" dirty="0" smtClean="0"/>
              <a:t> (Рурському), </a:t>
            </a:r>
            <a:r>
              <a:rPr lang="uk-UA" sz="2000" dirty="0" err="1" smtClean="0"/>
              <a:t>Верхньосілезькому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Остравсько-Карвінському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Шаньсі</a:t>
            </a:r>
            <a:r>
              <a:rPr lang="uk-UA" sz="2000" dirty="0" smtClean="0"/>
              <a:t>, Південно-Уельському басейнах.</a:t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15362" name="Picture 2" descr="http://storage.total.kz/cache/images/w540/h420/20120116_10_49_06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880320" cy="3633076"/>
          </a:xfrm>
          <a:prstGeom prst="rect">
            <a:avLst/>
          </a:prstGeom>
          <a:noFill/>
        </p:spPr>
      </p:pic>
      <p:pic>
        <p:nvPicPr>
          <p:cNvPr id="15366" name="Picture 6" descr="http://historycoal.narod.ru/pic/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50" y="2996953"/>
            <a:ext cx="2757767" cy="2088232"/>
          </a:xfrm>
          <a:prstGeom prst="rect">
            <a:avLst/>
          </a:prstGeom>
          <a:noFill/>
        </p:spPr>
      </p:pic>
      <p:pic>
        <p:nvPicPr>
          <p:cNvPr id="15368" name="Picture 8" descr="http://img190.imageshack.us/img190/6831/00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808312" cy="2106234"/>
          </a:xfrm>
          <a:prstGeom prst="rect">
            <a:avLst/>
          </a:prstGeom>
          <a:noFill/>
        </p:spPr>
      </p:pic>
      <p:pic>
        <p:nvPicPr>
          <p:cNvPr id="15370" name="Picture 10" descr="http://perunica.ru/uploads/posts/2010-03/1268156584_eeefb81ef6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75895" y="3484823"/>
            <a:ext cx="154453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48965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     Використання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Кам'яне вугілля використовується як технологічна, </a:t>
            </a:r>
            <a:r>
              <a:rPr lang="uk-UA" sz="1800" dirty="0" err="1" smtClean="0"/>
              <a:t>енерго-технологічна</a:t>
            </a:r>
            <a:r>
              <a:rPr lang="uk-UA" sz="1800" dirty="0" smtClean="0"/>
              <a:t>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</a:t>
            </a:r>
            <a:r>
              <a:rPr lang="uk-UA" sz="1800" dirty="0" err="1" smtClean="0"/>
              <a:t>т.і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Один з найперспективніших напрямів використання кам'яного вугілля — скраплення (зрідження) — гідрогенізація вугілля з отриманням рідкого палива.</a:t>
            </a:r>
            <a:br>
              <a:rPr lang="uk-UA" sz="1800" dirty="0" smtClean="0"/>
            </a:br>
            <a:r>
              <a:rPr lang="uk-UA" sz="1800" dirty="0" smtClean="0"/>
              <a:t>При переробці кам'яного вугілля отримують також:</a:t>
            </a:r>
            <a:br>
              <a:rPr lang="uk-UA" sz="1800" dirty="0" smtClean="0"/>
            </a:br>
            <a:r>
              <a:rPr lang="uk-UA" sz="1800" dirty="0" smtClean="0"/>
              <a:t>активне вугілля, штучний графіт і т. д.;</a:t>
            </a:r>
            <a:br>
              <a:rPr lang="uk-UA" sz="1800" dirty="0" smtClean="0"/>
            </a:br>
            <a:r>
              <a:rPr lang="uk-UA" sz="1800" dirty="0" smtClean="0"/>
              <a:t>в промислових масштабах вилучається ванадій, </a:t>
            </a:r>
            <a:r>
              <a:rPr lang="uk-UA" sz="1800" dirty="0" err="1" smtClean="0"/>
              <a:t>ґерманій</a:t>
            </a:r>
            <a:r>
              <a:rPr lang="uk-UA" sz="1800" dirty="0" smtClean="0"/>
              <a:t> і сірка;</a:t>
            </a:r>
            <a:br>
              <a:rPr lang="uk-UA" sz="1800" dirty="0" smtClean="0"/>
            </a:br>
            <a:r>
              <a:rPr lang="uk-UA" sz="1800" dirty="0" smtClean="0"/>
              <a:t>розроблені методи отримання </a:t>
            </a:r>
            <a:r>
              <a:rPr lang="uk-UA" sz="1800" dirty="0" err="1" smtClean="0"/>
              <a:t>ґалію</a:t>
            </a:r>
            <a:r>
              <a:rPr lang="uk-UA" sz="1800" dirty="0" smtClean="0"/>
              <a:t>, молібдену, цинку, свинцю.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4338" name="Picture 2" descr="http://www.ljplus.ru/img4/i/r/ironcream/Faber-Castell_design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00400" cy="3533776"/>
          </a:xfrm>
          <a:prstGeom prst="rect">
            <a:avLst/>
          </a:prstGeom>
          <a:noFill/>
        </p:spPr>
      </p:pic>
      <p:pic>
        <p:nvPicPr>
          <p:cNvPr id="14342" name="Picture 6" descr="http://www.ratushnyak.org/uploads/anna/activated-car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81000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ergydigital.com/global_mining/coal-705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648087" cy="2448272"/>
          </a:xfrm>
          <a:prstGeom prst="rect">
            <a:avLst/>
          </a:prstGeom>
          <a:noFill/>
        </p:spPr>
      </p:pic>
      <p:pic>
        <p:nvPicPr>
          <p:cNvPr id="1028" name="Picture 4" descr="http://waterdefense.org/sites/default/files/WD_website_COAL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5400600" cy="3744416"/>
          </a:xfrm>
          <a:prstGeom prst="rect">
            <a:avLst/>
          </a:prstGeom>
          <a:noFill/>
        </p:spPr>
      </p:pic>
      <p:pic>
        <p:nvPicPr>
          <p:cNvPr id="1030" name="Picture 6" descr="http://www.wired.com/images_blogs/wiredscience/2010/01/coal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6672"/>
            <a:ext cx="3363661" cy="2448272"/>
          </a:xfrm>
          <a:prstGeom prst="rect">
            <a:avLst/>
          </a:prstGeom>
          <a:noFill/>
        </p:spPr>
      </p:pic>
      <p:pic>
        <p:nvPicPr>
          <p:cNvPr id="1032" name="Picture 8" descr="http://files.ub.ua/board/board/2/603191_610879_1332764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20644" y="748308"/>
            <a:ext cx="2448272" cy="1905000"/>
          </a:xfrm>
          <a:prstGeom prst="rect">
            <a:avLst/>
          </a:prstGeom>
          <a:noFill/>
        </p:spPr>
      </p:pic>
      <p:pic>
        <p:nvPicPr>
          <p:cNvPr id="1034" name="Picture 10" descr="http://www.argus.ru/~/~/media/Images/Hero%20Box/Coal/Coal%20Ship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924944"/>
            <a:ext cx="345638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47</TotalTime>
  <Words>26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Небеса</vt:lpstr>
      <vt:lpstr>                             Кам'яне вугілля </vt:lpstr>
      <vt:lpstr>Кам'яне вугілля – осадова порода, яка є продуктом глибокого розкладання залишків рослин (деревовидних папоротей, хвощів і плаунів, а також перших голонасінних рослин). За хімічним складом – це суміш високомолекулярних поліциклічних ароматичних сполук з високою масовою часткою вуглецю, а також води і летких речовин з невеликими кількостями мінеральних домішок. При спалюванні вугілля отримують золу.</vt:lpstr>
      <vt:lpstr>      Хімічна структура вугілля</vt:lpstr>
      <vt:lpstr>                                             Характеристика Щільна порода чорного, іноді сіро-чорного кольору. Блиск смоляний або металічний. В органічній речовині кам'яного вугілля міститься 75-92 % вуглецю, 2,5-5,7 % водню, 1,5-15 % кисню. Містить 2-48 % летких речовин. Вологість 1-12 %. Вища теплота згоряння в перерахунку на сухий беззольний стан 30,5-36,8 МДж/кг. Кам'яне вугілля належить до гумолітів; сапропеліти і гумітосапропеліти присутні у вигляді лінз та невеликих прошарків. </vt:lpstr>
      <vt:lpstr>                                                      Утворення 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 </vt:lpstr>
      <vt:lpstr>                                               Класифікація, різновиди Кам'яне вугілля розділяють на блискуче, напівблискуче, напівматове, матове. У залежності від переважання тих або інших петрографічних компонентів виділяють вітренове, кларенове, дюрено-кларенове, кларено-дюренове, дюренове і фюзенове кам'яне вугілля.  Серед структур органічної речовини вугілля виділено 4 типи (телінітова, посттелінітова, преколінітова і колінітова), які є послідовними стадіями єдиного процесу розкладання лігніно-целюлозних тканин.  Існує 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 </vt:lpstr>
      <vt:lpstr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 За кордоном — в Карагандинському, Південно-Якутському, Мінусинському, Буреїнському, Тунгуському, Ленському, Таймирському, Аппалачському, Пенсильванському, Нижньорейнсько-Вестфальському (Рурському), Верхньосілезькому, Остравсько-Карвінському, Шаньсі, Південно-Уельському басейнах. </vt:lpstr>
      <vt:lpstr>                        Використання Кам'яне вугілля використовується як технологічна, енерго-технологічна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т.і. Один з найперспективніших напрямів використання кам'яного вугілля — скраплення (зрідження) — гідрогенізація вугілля з отриманням рідкого палива. При переробці кам'яного вугілля отримують також: активне вугілля, штучний графіт і т. д.; в промислових масштабах вилучається ванадій, ґерманій і сірка; розроблені методи отримання ґалію, молібдену, цинку, свинцю.  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Кам'яне вугілля </dc:title>
  <dc:creator>Влад</dc:creator>
  <cp:lastModifiedBy>Dmitriy Izyuk</cp:lastModifiedBy>
  <cp:revision>8</cp:revision>
  <dcterms:created xsi:type="dcterms:W3CDTF">2012-11-27T15:59:34Z</dcterms:created>
  <dcterms:modified xsi:type="dcterms:W3CDTF">2014-11-16T15:06:10Z</dcterms:modified>
</cp:coreProperties>
</file>