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82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4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5%D0%B7%D0%B8%D0%B4%D0%B5%D0%BD%D1%82%D1%81%D0%BA%D0%BE-%D0%BF%D0%B0%D1%80%D0%BB%D0%B0%D0%BC%D0%B5%D0%BD%D1%82%D1%81%D0%BA%D0%B0%D1%8F_%D1%80%D0%B5%D1%81%D0%BF%D1%83%D0%B1%D0%BB%D0%B8%D0%BA%D0%B0" TargetMode="External"/><Relationship Id="rId13" Type="http://schemas.openxmlformats.org/officeDocument/2006/relationships/hyperlink" Target="http://ru.wikipedia.org/wiki/%D0%A2%D0%B5%D1%80%D1%80%D0%B8%D1%82%D0%BE%D1%80%D0%B8%D1%8F" TargetMode="External"/><Relationship Id="rId18" Type="http://schemas.openxmlformats.org/officeDocument/2006/relationships/hyperlink" Target="http://ru.wikipedia.org/wiki/%D0%94%D0%BE%D0%BB%D0%BB%D0%B0%D1%80_%D0%A1%D0%A8%D0%90" TargetMode="External"/><Relationship Id="rId3" Type="http://schemas.openxmlformats.org/officeDocument/2006/relationships/hyperlink" Target="http://ru.wikipedia.org/wiki/%D0%A4%D1%80%D0%B0%D0%BD%D1%86%D1%83%D0%B7%D1%81%D0%BA%D0%B8%D0%B9_%D1%8F%D0%B7%D1%8B%D0%BA" TargetMode="External"/><Relationship Id="rId21" Type="http://schemas.openxmlformats.org/officeDocument/2006/relationships/hyperlink" Target="http://ru.wikipedia.org/wiki/%D0%92%D0%B0%D0%BB%D1%8E%D1%82%D0%B0" TargetMode="External"/><Relationship Id="rId7" Type="http://schemas.openxmlformats.org/officeDocument/2006/relationships/hyperlink" Target="http://ru.wikipedia.org/wiki/%D0%A4%D0%BE%D1%80%D0%BC%D0%B0_%D0%B3%D0%BE%D1%81%D1%83%D0%B4%D0%B0%D1%80%D1%81%D1%82%D0%B2%D0%B5%D0%BD%D0%BD%D0%BE%D0%B3%D0%BE_%D0%BF%D1%80%D0%B0%D0%B2%D0%BB%D0%B5%D0%BD%D0%B8%D1%8F" TargetMode="External"/><Relationship Id="rId12" Type="http://schemas.openxmlformats.org/officeDocument/2006/relationships/hyperlink" Target="http://ru.wikipedia.org/wiki/%D0%AD%D1%80%D0%BE,_%D0%96%D0%B0%D0%BD-%D0%9C%D0%B0%D1%80%D0%BA" TargetMode="External"/><Relationship Id="rId17" Type="http://schemas.openxmlformats.org/officeDocument/2006/relationships/hyperlink" Target="http://ru.wikipedia.org/wiki/%D0%92%D0%B0%D0%BB%D0%BE%D0%B2%D0%BE%D0%B9_%D0%B2%D0%BD%D1%83%D1%82%D1%80%D0%B5%D0%BD%D0%BD%D0%B8%D0%B9_%D0%BF%D1%80%D0%BE%D0%B4%D1%83%D0%BA%D1%82" TargetMode="External"/><Relationship Id="rId2" Type="http://schemas.openxmlformats.org/officeDocument/2006/relationships/hyperlink" Target="http://ru.wikipedia.org/wiki/%D0%9E%D1%84%D0%B8%D1%86%D0%B8%D0%B0%D0%BB%D1%8C%D0%BD%D1%8B%D0%B9_%D1%8F%D0%B7%D1%8B%D0%BA" TargetMode="External"/><Relationship Id="rId16" Type="http://schemas.openxmlformats.org/officeDocument/2006/relationships/hyperlink" Target="http://ru.wikipedia.org/wiki/%D0%A1%D0%BF%D0%B8%D1%81%D0%BE%D0%BA_%D1%81%D1%82%D1%80%D0%B0%D0%BD_%D0%BF%D0%BE_%D0%BD%D0%B0%D1%81%D0%B5%D0%BB%D0%B5%D0%BD%D0%B8%D1%8E" TargetMode="External"/><Relationship Id="rId20" Type="http://schemas.openxmlformats.org/officeDocument/2006/relationships/hyperlink" Target="http://ru.wikipedia.org/wiki/%D0%AD%D1%82%D0%BD%D0%BE%D1%85%D0%BE%D1%80%D0%BE%D0%BD%D0%B8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E%D1%80%D0%BE%D0%B4" TargetMode="External"/><Relationship Id="rId11" Type="http://schemas.openxmlformats.org/officeDocument/2006/relationships/hyperlink" Target="http://ru.wikipedia.org/wiki/%D0%9E%D0%BB%D0%BB%D0%B0%D0%BD%D0%B4,_%D0%A4%D1%80%D0%B0%D0%BD%D1%81%D1%83%D0%B0" TargetMode="External"/><Relationship Id="rId24" Type="http://schemas.openxmlformats.org/officeDocument/2006/relationships/hyperlink" Target="http://ru.wikipedia.org/wiki/%D0%A7%D0%B0%D1%81%D0%BE%D0%B2%D0%BE%D0%B9_%D0%BF%D0%BE%D1%8F%D1%81" TargetMode="External"/><Relationship Id="rId5" Type="http://schemas.openxmlformats.org/officeDocument/2006/relationships/hyperlink" Target="http://ru.wikipedia.org/wiki/%D0%9F%D0%B0%D1%80%D0%B8%D0%B6" TargetMode="External"/><Relationship Id="rId15" Type="http://schemas.openxmlformats.org/officeDocument/2006/relationships/hyperlink" Target="http://ru.wikipedia.org/wiki/%D0%9D%D0%B0%D1%81%D0%B5%D0%BB%D0%B5%D0%BD%D0%B8%D0%B5" TargetMode="External"/><Relationship Id="rId23" Type="http://schemas.openxmlformats.org/officeDocument/2006/relationships/hyperlink" Target="http://ru.wikipedia.org/wiki/%D0%9E%D0%B1%D1%89%D0%B5%D1%80%D0%BE%D1%81%D1%81%D0%B8%D0%B9%D1%81%D0%BA%D0%B8%D0%B9_%D0%BA%D0%BB%D0%B0%D1%81%D1%81%D0%B8%D1%84%D0%B8%D0%BA%D0%B0%D1%82%D0%BE%D1%80_%D0%B2%D0%B0%D0%BB%D1%8E%D1%82" TargetMode="External"/><Relationship Id="rId10" Type="http://schemas.openxmlformats.org/officeDocument/2006/relationships/hyperlink" Target="http://ru.wikipedia.org/wiki/%D0%9F%D1%80%D0%B5%D0%BC%D1%8C%D0%B5%D1%80-%D0%BC%D0%B8%D0%BD%D0%B8%D1%81%D1%82%D1%80_%D0%A4%D1%80%D0%B0%D0%BD%D1%86%D0%B8%D0%B8" TargetMode="External"/><Relationship Id="rId19" Type="http://schemas.openxmlformats.org/officeDocument/2006/relationships/hyperlink" Target="http://ru.wikipedia.org/wiki/%D0%A1%D0%BF%D0%B8%D1%81%D0%BE%D0%BA_%D1%81%D1%82%D1%80%D0%B0%D0%BD_%D0%BF%D0%BE_%D0%92%D0%92%D0%9F_(%D0%9F%D0%9F%D0%A1)" TargetMode="External"/><Relationship Id="rId4" Type="http://schemas.openxmlformats.org/officeDocument/2006/relationships/hyperlink" Target="http://ru.wikipedia.org/wiki/%D0%A1%D1%82%D0%BE%D0%BB%D0%B8%D1%86%D0%B0" TargetMode="External"/><Relationship Id="rId9" Type="http://schemas.openxmlformats.org/officeDocument/2006/relationships/hyperlink" Target="http://ru.wikipedia.org/wiki/%D0%9F%D1%80%D0%B5%D0%B7%D0%B8%D0%B4%D0%B5%D0%BD%D1%82_%D0%A4%D1%80%D0%B0%D0%BD%D1%86%D0%B8%D0%B8" TargetMode="External"/><Relationship Id="rId14" Type="http://schemas.openxmlformats.org/officeDocument/2006/relationships/hyperlink" Target="http://ru.wikipedia.org/wiki/%D0%A1%D0%BF%D0%B8%D1%81%D0%BE%D0%BA_%D1%81%D1%82%D1%80%D0%B0%D0%BD_%D0%B8_%D0%B7%D0%B0%D0%B2%D0%B8%D1%81%D0%B8%D0%BC%D1%8B%D1%85_%D1%82%D0%B5%D1%80%D1%80%D0%B8%D1%82%D0%BE%D1%80%D0%B8%D0%B9_%D0%BF%D0%BE_%D0%BF%D0%BB%D0%BE%D1%89%D0%B0%D0%B4%D0%B8" TargetMode="External"/><Relationship Id="rId22" Type="http://schemas.openxmlformats.org/officeDocument/2006/relationships/hyperlink" Target="http://ru.wikipedia.org/wiki/%D0%95%D0%B2%D1%80%D0%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2%D1%8B%D1%81%D0%BE%D0%BA%D0%B8%D0%B5_%D0%A2%D0%B0%D1%82%D1%80%D1%8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0%B7%D1%83%D1%80%D0%BD%D1%8B%D0%B9_%D0%91%D0%B5%D1%80%D0%B5%D0%B3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Франция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ebdings" pitchFamily="18" charset="2"/>
              <a:buChar char=""/>
            </a:pP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2" action="ppaction://hlinksldjump"/>
              </a:rPr>
              <a:t>Статистические данные</a:t>
            </a: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3" action="ppaction://hlinksldjump"/>
              </a:rPr>
              <a:t>Природные ресурсы и географическое положение</a:t>
            </a:r>
            <a:b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3" action="ppaction://hlinksldjump"/>
              </a:rPr>
            </a:b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4" action="ppaction://hlinksldjump"/>
              </a:rPr>
              <a:t> Население</a:t>
            </a: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5" action="ppaction://hlinksldjump"/>
              </a:rPr>
              <a:t>Хозяйство</a:t>
            </a: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6" action="ppaction://hlinksldjump"/>
              </a:rPr>
              <a:t>Транспорт</a:t>
            </a: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7" action="ppaction://hlinksldjump"/>
              </a:rPr>
              <a:t>Внешние экономические связи</a:t>
            </a: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>
              <a:buFont typeface="Webdings" pitchFamily="18" charset="2"/>
              <a:buChar char=""/>
            </a:pP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  <a:hlinkClick r:id="rId8" action="ppaction://hlinksldjump"/>
              </a:rPr>
              <a:t>Достопримечательности</a:t>
            </a:r>
            <a:endParaRPr lang="ru-RU" sz="2400" b="1" dirty="0" smtClean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u="sng" dirty="0" smtClean="0">
                <a:solidFill>
                  <a:srgbClr val="C00000"/>
                </a:solidFill>
                <a:latin typeface="Monotype Corsiva" pitchFamily="66" charset="0"/>
              </a:rPr>
              <a:t>Рона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uk-UA" dirty="0" smtClean="0">
                <a:latin typeface="Monotype Corsiva" pitchFamily="66" charset="0"/>
              </a:rPr>
              <a:t>(812 км) — </a:t>
            </a:r>
            <a:r>
              <a:rPr lang="uk-UA" dirty="0" err="1" smtClean="0">
                <a:latin typeface="Monotype Corsiva" pitchFamily="66" charset="0"/>
              </a:rPr>
              <a:t>самая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полноводная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река</a:t>
            </a:r>
            <a:r>
              <a:rPr lang="uk-UA" dirty="0" smtClean="0">
                <a:latin typeface="Monotype Corsiva" pitchFamily="66" charset="0"/>
              </a:rPr>
              <a:t> Франции, </a:t>
            </a:r>
            <a:r>
              <a:rPr lang="uk-UA" dirty="0" err="1" smtClean="0">
                <a:latin typeface="Monotype Corsiva" pitchFamily="66" charset="0"/>
              </a:rPr>
              <a:t>начинается</a:t>
            </a:r>
            <a:r>
              <a:rPr lang="uk-UA" dirty="0" smtClean="0">
                <a:latin typeface="Monotype Corsiva" pitchFamily="66" charset="0"/>
              </a:rPr>
              <a:t> в </a:t>
            </a:r>
            <a:r>
              <a:rPr lang="uk-UA" dirty="0" err="1" smtClean="0">
                <a:latin typeface="Monotype Corsiva" pitchFamily="66" charset="0"/>
              </a:rPr>
              <a:t>Швейцарских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Альпах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из</a:t>
            </a:r>
            <a:r>
              <a:rPr lang="uk-UA" dirty="0" smtClean="0">
                <a:latin typeface="Monotype Corsiva" pitchFamily="66" charset="0"/>
              </a:rPr>
              <a:t>  </a:t>
            </a:r>
            <a:r>
              <a:rPr lang="uk-UA" u="sng" dirty="0" err="1" smtClean="0">
                <a:latin typeface="Monotype Corsiva" pitchFamily="66" charset="0"/>
              </a:rPr>
              <a:t>Ронского</a:t>
            </a:r>
            <a:r>
              <a:rPr lang="uk-UA" u="sng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ледника</a:t>
            </a:r>
            <a:r>
              <a:rPr lang="uk-UA" u="sng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протекает</a:t>
            </a:r>
            <a:r>
              <a:rPr lang="uk-UA" dirty="0" smtClean="0">
                <a:latin typeface="Monotype Corsiva" pitchFamily="66" charset="0"/>
              </a:rPr>
              <a:t> через </a:t>
            </a:r>
            <a:r>
              <a:rPr lang="uk-UA" u="sng" dirty="0" err="1" smtClean="0">
                <a:latin typeface="Monotype Corsiva" pitchFamily="66" charset="0"/>
              </a:rPr>
              <a:t>Женевское</a:t>
            </a:r>
            <a:r>
              <a:rPr lang="uk-UA" u="sng" dirty="0" smtClean="0">
                <a:latin typeface="Monotype Corsiva" pitchFamily="66" charset="0"/>
              </a:rPr>
              <a:t> озеро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Около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Лиона</a:t>
            </a:r>
            <a:r>
              <a:rPr lang="uk-UA" dirty="0" smtClean="0">
                <a:latin typeface="Monotype Corsiva" pitchFamily="66" charset="0"/>
              </a:rPr>
              <a:t> в </a:t>
            </a:r>
            <a:r>
              <a:rPr lang="uk-UA" dirty="0" err="1" smtClean="0">
                <a:latin typeface="Monotype Corsiva" pitchFamily="66" charset="0"/>
              </a:rPr>
              <a:t>неё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впадает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река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Сона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Другие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крупные</a:t>
            </a:r>
            <a:r>
              <a:rPr lang="uk-UA" dirty="0" smtClean="0">
                <a:latin typeface="Monotype Corsiva" pitchFamily="66" charset="0"/>
              </a:rPr>
              <a:t> притоки — </a:t>
            </a:r>
            <a:r>
              <a:rPr lang="uk-UA" u="sng" dirty="0" err="1" smtClean="0">
                <a:latin typeface="Monotype Corsiva" pitchFamily="66" charset="0"/>
              </a:rPr>
              <a:t>Дюранс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err="1" smtClean="0">
                <a:latin typeface="Monotype Corsiva" pitchFamily="66" charset="0"/>
              </a:rPr>
              <a:t>Изер</a:t>
            </a:r>
            <a:r>
              <a:rPr lang="uk-UA" dirty="0" smtClean="0">
                <a:latin typeface="Monotype Corsiva" pitchFamily="66" charset="0"/>
              </a:rPr>
              <a:t>. 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21506" name="Picture 2" descr="800px-Rhone_river_Сhurch_in_Plaine_Centre_Ville_at_Geir_river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646211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Луара</a:t>
            </a:r>
            <a:r>
              <a:rPr lang="uk-UA" dirty="0" smtClean="0">
                <a:latin typeface="Monotype Corsiva" pitchFamily="66" charset="0"/>
              </a:rPr>
              <a:t> (1020 км) — </a:t>
            </a:r>
            <a:r>
              <a:rPr lang="uk-UA" dirty="0" err="1" smtClean="0">
                <a:latin typeface="Monotype Corsiva" pitchFamily="66" charset="0"/>
              </a:rPr>
              <a:t>самая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длинная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река</a:t>
            </a:r>
            <a:r>
              <a:rPr lang="uk-UA" dirty="0" smtClean="0">
                <a:latin typeface="Monotype Corsiva" pitchFamily="66" charset="0"/>
              </a:rPr>
              <a:t> Франции, </a:t>
            </a:r>
            <a:r>
              <a:rPr lang="uk-UA" dirty="0" err="1" smtClean="0">
                <a:latin typeface="Monotype Corsiva" pitchFamily="66" charset="0"/>
              </a:rPr>
              <a:t>начинается</a:t>
            </a:r>
            <a:r>
              <a:rPr lang="uk-UA" dirty="0" smtClean="0">
                <a:latin typeface="Monotype Corsiva" pitchFamily="66" charset="0"/>
              </a:rPr>
              <a:t> в </a:t>
            </a:r>
            <a:r>
              <a:rPr lang="uk-UA" dirty="0" err="1" smtClean="0">
                <a:latin typeface="Monotype Corsiva" pitchFamily="66" charset="0"/>
              </a:rPr>
              <a:t>Центральном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массиве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Принимает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множество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притоков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основные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из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которых</a:t>
            </a:r>
            <a:r>
              <a:rPr lang="uk-UA" dirty="0" smtClean="0">
                <a:latin typeface="Monotype Corsiva" pitchFamily="66" charset="0"/>
              </a:rPr>
              <a:t> — </a:t>
            </a:r>
            <a:r>
              <a:rPr lang="uk-UA" u="sng" dirty="0" err="1" smtClean="0">
                <a:latin typeface="Monotype Corsiva" pitchFamily="66" charset="0"/>
              </a:rPr>
              <a:t>Алье</a:t>
            </a:r>
            <a:r>
              <a:rPr lang="uk-UA" dirty="0" smtClean="0">
                <a:latin typeface="Monotype Corsiva" pitchFamily="66" charset="0"/>
              </a:rPr>
              <a:t>, </a:t>
            </a:r>
            <a:r>
              <a:rPr lang="uk-UA" u="sng" dirty="0" err="1" smtClean="0">
                <a:latin typeface="Monotype Corsiva" pitchFamily="66" charset="0"/>
              </a:rPr>
              <a:t>Шер</a:t>
            </a:r>
            <a:r>
              <a:rPr lang="uk-UA" dirty="0" smtClean="0">
                <a:latin typeface="Monotype Corsiva" pitchFamily="66" charset="0"/>
              </a:rPr>
              <a:t>, </a:t>
            </a:r>
            <a:r>
              <a:rPr lang="uk-UA" u="sng" dirty="0" err="1" smtClean="0">
                <a:latin typeface="Monotype Corsiva" pitchFamily="66" charset="0"/>
              </a:rPr>
              <a:t>Эндр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err="1" smtClean="0">
                <a:latin typeface="Monotype Corsiva" pitchFamily="66" charset="0"/>
              </a:rPr>
              <a:t>Вьенна</a:t>
            </a:r>
            <a:r>
              <a:rPr lang="uk-UA" dirty="0" smtClean="0">
                <a:latin typeface="Monotype Corsiva" pitchFamily="66" charset="0"/>
              </a:rPr>
              <a:t>. 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22530" name="Picture 2" descr="File:Ile de N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82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Охраняемые</a:t>
            </a:r>
            <a:r>
              <a:rPr lang="uk-UA" sz="60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территории</a:t>
            </a:r>
            <a:endParaRPr lang="ru-RU" sz="6000" b="1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1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Национальный парк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Вануаз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uk-UA" dirty="0" smtClean="0">
                <a:latin typeface="Monotype Corsiva" pitchFamily="66" charset="0"/>
              </a:rPr>
              <a:t>— </a:t>
            </a:r>
            <a:r>
              <a:rPr lang="uk-UA" dirty="0" err="1" smtClean="0">
                <a:latin typeface="Monotype Corsiva" pitchFamily="66" charset="0"/>
              </a:rPr>
              <a:t>первый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национальный</a:t>
            </a:r>
            <a:r>
              <a:rPr lang="uk-UA" dirty="0" smtClean="0">
                <a:latin typeface="Monotype Corsiva" pitchFamily="66" charset="0"/>
              </a:rPr>
              <a:t> парк Франции. Парк </a:t>
            </a:r>
            <a:r>
              <a:rPr lang="uk-UA" dirty="0" err="1" smtClean="0">
                <a:latin typeface="Monotype Corsiva" pitchFamily="66" charset="0"/>
              </a:rPr>
              <a:t>основан</a:t>
            </a:r>
            <a:r>
              <a:rPr lang="uk-UA" dirty="0" smtClean="0">
                <a:latin typeface="Monotype Corsiva" pitchFamily="66" charset="0"/>
              </a:rPr>
              <a:t> в 1963 </a:t>
            </a:r>
            <a:r>
              <a:rPr lang="uk-UA" dirty="0" err="1" smtClean="0">
                <a:latin typeface="Monotype Corsiva" pitchFamily="66" charset="0"/>
              </a:rPr>
              <a:t>году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File:Parc Vanoise Vue vallée Termig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19371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454967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Мерканту́р</a:t>
            </a:r>
            <a:r>
              <a:rPr lang="uk-UA" dirty="0" smtClean="0">
                <a:latin typeface="Monotype Corsiva" pitchFamily="66" charset="0"/>
              </a:rPr>
              <a:t> — </a:t>
            </a:r>
            <a:r>
              <a:rPr lang="uk-UA" u="sng" dirty="0" err="1" smtClean="0">
                <a:latin typeface="Monotype Corsiva" pitchFamily="66" charset="0"/>
              </a:rPr>
              <a:t>национальный</a:t>
            </a:r>
            <a:r>
              <a:rPr lang="uk-UA" u="sng" dirty="0" smtClean="0">
                <a:latin typeface="Monotype Corsiva" pitchFamily="66" charset="0"/>
              </a:rPr>
              <a:t> парк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во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Франции</a:t>
            </a:r>
            <a:r>
              <a:rPr lang="uk-UA" dirty="0" smtClean="0">
                <a:latin typeface="Monotype Corsiva" pitchFamily="66" charset="0"/>
              </a:rPr>
              <a:t>, в департаментах </a:t>
            </a:r>
            <a:r>
              <a:rPr lang="uk-UA" u="sng" dirty="0" err="1" smtClean="0">
                <a:latin typeface="Monotype Corsiva" pitchFamily="66" charset="0"/>
              </a:rPr>
              <a:t>Приморские</a:t>
            </a:r>
            <a:r>
              <a:rPr lang="uk-UA" u="sng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Альпы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err="1" smtClean="0">
                <a:latin typeface="Monotype Corsiva" pitchFamily="66" charset="0"/>
              </a:rPr>
              <a:t>Альпы</a:t>
            </a:r>
            <a:r>
              <a:rPr lang="uk-UA" u="sng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Верхнего</a:t>
            </a:r>
            <a:r>
              <a:rPr lang="uk-UA" u="sng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Прованса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b="1" dirty="0" err="1" smtClean="0">
                <a:latin typeface="Monotype Corsiva" pitchFamily="66" charset="0"/>
              </a:rPr>
              <a:t>Создан</a:t>
            </a:r>
            <a:r>
              <a:rPr lang="uk-UA" b="1" dirty="0" smtClean="0">
                <a:latin typeface="Monotype Corsiva" pitchFamily="66" charset="0"/>
              </a:rPr>
              <a:t> в </a:t>
            </a:r>
            <a:r>
              <a:rPr lang="uk-UA" b="1" u="sng" dirty="0" smtClean="0">
                <a:latin typeface="Monotype Corsiva" pitchFamily="66" charset="0"/>
              </a:rPr>
              <a:t>1979 </a:t>
            </a:r>
            <a:r>
              <a:rPr lang="uk-UA" b="1" u="sng" dirty="0" err="1" smtClean="0">
                <a:latin typeface="Monotype Corsiva" pitchFamily="66" charset="0"/>
              </a:rPr>
              <a:t>году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ежегодно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его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посещают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около</a:t>
            </a:r>
            <a:r>
              <a:rPr lang="uk-UA" dirty="0" smtClean="0">
                <a:latin typeface="Monotype Corsiva" pitchFamily="66" charset="0"/>
              </a:rPr>
              <a:t> 800 </a:t>
            </a:r>
            <a:r>
              <a:rPr lang="uk-UA" dirty="0" err="1" smtClean="0">
                <a:latin typeface="Monotype Corsiva" pitchFamily="66" charset="0"/>
              </a:rPr>
              <a:t>тысяч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человек</a:t>
            </a:r>
            <a:r>
              <a:rPr lang="uk-UA" dirty="0" smtClean="0">
                <a:latin typeface="Monotype Corsiva" pitchFamily="66" charset="0"/>
              </a:rPr>
              <a:t>. В состав парка </a:t>
            </a:r>
            <a:r>
              <a:rPr lang="uk-UA" dirty="0" err="1" smtClean="0">
                <a:latin typeface="Monotype Corsiva" pitchFamily="66" charset="0"/>
              </a:rPr>
              <a:t>входит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также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Долина чудес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где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было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обнаружено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более</a:t>
            </a:r>
            <a:r>
              <a:rPr lang="uk-UA" dirty="0" smtClean="0">
                <a:latin typeface="Monotype Corsiva" pitchFamily="66" charset="0"/>
              </a:rPr>
              <a:t> 40000 </a:t>
            </a:r>
            <a:r>
              <a:rPr lang="uk-UA" dirty="0" err="1" smtClean="0">
                <a:latin typeface="Monotype Corsiva" pitchFamily="66" charset="0"/>
              </a:rPr>
              <a:t>доисторических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петроглифов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7" name="Picture 3" descr="File:Gorges du Verdon River from Bottom 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80525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3347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Национальный парк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Реюньон</a:t>
            </a:r>
            <a:r>
              <a:rPr lang="uk-UA" dirty="0" smtClean="0">
                <a:latin typeface="Monotype Corsiva" pitchFamily="66" charset="0"/>
              </a:rPr>
              <a:t> — </a:t>
            </a:r>
            <a:r>
              <a:rPr lang="uk-UA" u="sng" dirty="0" err="1" smtClean="0">
                <a:latin typeface="Monotype Corsiva" pitchFamily="66" charset="0"/>
              </a:rPr>
              <a:t>национальный</a:t>
            </a:r>
            <a:r>
              <a:rPr lang="uk-UA" u="sng" dirty="0" smtClean="0">
                <a:latin typeface="Monotype Corsiva" pitchFamily="66" charset="0"/>
              </a:rPr>
              <a:t> парк</a:t>
            </a:r>
            <a:r>
              <a:rPr lang="uk-UA" dirty="0" smtClean="0">
                <a:latin typeface="Monotype Corsiva" pitchFamily="66" charset="0"/>
              </a:rPr>
              <a:t> Франции, </a:t>
            </a:r>
            <a:r>
              <a:rPr lang="uk-UA" dirty="0" err="1" smtClean="0">
                <a:latin typeface="Monotype Corsiva" pitchFamily="66" charset="0"/>
              </a:rPr>
              <a:t>расположен</a:t>
            </a:r>
            <a:r>
              <a:rPr lang="uk-UA" dirty="0" smtClean="0">
                <a:latin typeface="Monotype Corsiva" pitchFamily="66" charset="0"/>
              </a:rPr>
              <a:t> на </a:t>
            </a:r>
            <a:r>
              <a:rPr lang="uk-UA" u="sng" dirty="0" smtClean="0">
                <a:latin typeface="Monotype Corsiva" pitchFamily="66" charset="0"/>
              </a:rPr>
              <a:t>острове </a:t>
            </a:r>
            <a:r>
              <a:rPr lang="uk-UA" u="sng" dirty="0" err="1" smtClean="0">
                <a:latin typeface="Monotype Corsiva" pitchFamily="66" charset="0"/>
              </a:rPr>
              <a:t>Реюньон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b="1" dirty="0" err="1" smtClean="0">
                <a:latin typeface="Monotype Corsiva" pitchFamily="66" charset="0"/>
              </a:rPr>
              <a:t>Площадь</a:t>
            </a:r>
            <a:r>
              <a:rPr lang="uk-UA" b="1" dirty="0" smtClean="0">
                <a:latin typeface="Monotype Corsiva" pitchFamily="66" charset="0"/>
              </a:rPr>
              <a:t> парка</a:t>
            </a:r>
            <a:r>
              <a:rPr lang="uk-UA" dirty="0" smtClean="0">
                <a:latin typeface="Monotype Corsiva" pitchFamily="66" charset="0"/>
              </a:rPr>
              <a:t> — 1054,47 </a:t>
            </a:r>
            <a:r>
              <a:rPr lang="uk-UA" dirty="0" err="1" smtClean="0">
                <a:latin typeface="Monotype Corsiva" pitchFamily="66" charset="0"/>
              </a:rPr>
              <a:t>кв.км</a:t>
            </a:r>
            <a:r>
              <a:rPr lang="uk-UA" dirty="0" smtClean="0">
                <a:latin typeface="Monotype Corsiva" pitchFamily="66" charset="0"/>
              </a:rPr>
              <a:t>, к </a:t>
            </a:r>
            <a:r>
              <a:rPr lang="uk-UA" dirty="0" err="1" smtClean="0">
                <a:latin typeface="Monotype Corsiva" pitchFamily="66" charset="0"/>
              </a:rPr>
              <a:t>ней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примыкает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охранная</a:t>
            </a:r>
            <a:r>
              <a:rPr lang="uk-UA" dirty="0" smtClean="0">
                <a:latin typeface="Monotype Corsiva" pitchFamily="66" charset="0"/>
              </a:rPr>
              <a:t> зона </a:t>
            </a:r>
            <a:r>
              <a:rPr lang="uk-UA" dirty="0" err="1" smtClean="0">
                <a:latin typeface="Monotype Corsiva" pitchFamily="66" charset="0"/>
              </a:rPr>
              <a:t>площадью</a:t>
            </a:r>
            <a:r>
              <a:rPr lang="uk-UA" dirty="0" smtClean="0">
                <a:latin typeface="Monotype Corsiva" pitchFamily="66" charset="0"/>
              </a:rPr>
              <a:t> 878 </a:t>
            </a:r>
            <a:r>
              <a:rPr lang="uk-UA" dirty="0" err="1" smtClean="0">
                <a:latin typeface="Monotype Corsiva" pitchFamily="66" charset="0"/>
              </a:rPr>
              <a:t>кв.км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b="1" dirty="0" err="1" smtClean="0">
                <a:latin typeface="Monotype Corsiva" pitchFamily="66" charset="0"/>
              </a:rPr>
              <a:t>Образован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27 </a:t>
            </a:r>
            <a:r>
              <a:rPr lang="uk-UA" u="sng" dirty="0" err="1" smtClean="0">
                <a:latin typeface="Monotype Corsiva" pitchFamily="66" charset="0"/>
              </a:rPr>
              <a:t>февраля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2007 </a:t>
            </a:r>
            <a:r>
              <a:rPr lang="uk-UA" u="sng" dirty="0" err="1" smtClean="0">
                <a:latin typeface="Monotype Corsiva" pitchFamily="66" charset="0"/>
              </a:rPr>
              <a:t>года</a:t>
            </a:r>
            <a:r>
              <a:rPr lang="uk-UA" dirty="0" smtClean="0">
                <a:latin typeface="Monotype Corsiva" pitchFamily="66" charset="0"/>
              </a:rPr>
              <a:t>. </a:t>
            </a:r>
            <a:r>
              <a:rPr lang="uk-UA" u="sng" dirty="0" smtClean="0">
                <a:latin typeface="Monotype Corsiva" pitchFamily="66" charset="0"/>
              </a:rPr>
              <a:t>1 августа2010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часть</a:t>
            </a:r>
            <a:r>
              <a:rPr lang="uk-UA" dirty="0" smtClean="0">
                <a:latin typeface="Monotype Corsiva" pitchFamily="66" charset="0"/>
              </a:rPr>
              <a:t> парка включена в список </a:t>
            </a:r>
            <a:r>
              <a:rPr lang="uk-UA" u="sng" dirty="0" err="1" smtClean="0">
                <a:latin typeface="Monotype Corsiva" pitchFamily="66" charset="0"/>
              </a:rPr>
              <a:t>Всемирного</a:t>
            </a:r>
            <a:r>
              <a:rPr lang="uk-UA" u="sng" dirty="0" smtClean="0">
                <a:latin typeface="Monotype Corsiva" pitchFamily="66" charset="0"/>
              </a:rPr>
              <a:t> наследия</a:t>
            </a:r>
            <a:r>
              <a:rPr lang="uk-UA" dirty="0" smtClean="0">
                <a:latin typeface="Monotype Corsiva" pitchFamily="66" charset="0"/>
              </a:rPr>
              <a:t> ЮНЕСКО.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1" name="Picture 3" descr="File:Gorges du Verdon River from Bottom 0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6566"/>
            <a:ext cx="4926748" cy="369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3501008"/>
            <a:ext cx="4211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Национальный парк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Экре́н</a:t>
            </a:r>
            <a:r>
              <a:rPr lang="uk-UA" dirty="0" smtClean="0">
                <a:latin typeface="Monotype Corsiva" pitchFamily="66" charset="0"/>
              </a:rPr>
              <a:t> — </a:t>
            </a:r>
            <a:r>
              <a:rPr lang="uk-UA" u="sng" dirty="0" err="1" smtClean="0">
                <a:latin typeface="Monotype Corsiva" pitchFamily="66" charset="0"/>
              </a:rPr>
              <a:t>национальный</a:t>
            </a:r>
            <a:r>
              <a:rPr lang="uk-UA" u="sng" dirty="0" smtClean="0">
                <a:latin typeface="Monotype Corsiva" pitchFamily="66" charset="0"/>
              </a:rPr>
              <a:t> парк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площадью</a:t>
            </a:r>
            <a:r>
              <a:rPr lang="uk-UA" dirty="0" smtClean="0">
                <a:latin typeface="Monotype Corsiva" pitchFamily="66" charset="0"/>
              </a:rPr>
              <a:t> 91,8 </a:t>
            </a:r>
            <a:r>
              <a:rPr lang="uk-UA" dirty="0" err="1" smtClean="0">
                <a:latin typeface="Monotype Corsiva" pitchFamily="66" charset="0"/>
              </a:rPr>
              <a:t>тыс</a:t>
            </a:r>
            <a:r>
              <a:rPr lang="uk-UA" dirty="0" smtClean="0">
                <a:latin typeface="Monotype Corsiva" pitchFamily="66" charset="0"/>
              </a:rPr>
              <a:t>. га на </a:t>
            </a:r>
            <a:r>
              <a:rPr lang="uk-UA" dirty="0" err="1" smtClean="0">
                <a:latin typeface="Monotype Corsiva" pitchFamily="66" charset="0"/>
              </a:rPr>
              <a:t>территории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Франции</a:t>
            </a:r>
            <a:r>
              <a:rPr lang="uk-UA" dirty="0" smtClean="0">
                <a:latin typeface="Monotype Corsiva" pitchFamily="66" charset="0"/>
              </a:rPr>
              <a:t> в </a:t>
            </a:r>
            <a:r>
              <a:rPr lang="uk-UA" u="sng" dirty="0" err="1" smtClean="0">
                <a:latin typeface="Monotype Corsiva" pitchFamily="66" charset="0"/>
              </a:rPr>
              <a:t>Западных</a:t>
            </a:r>
            <a:r>
              <a:rPr lang="uk-UA" u="sng" dirty="0" smtClean="0">
                <a:latin typeface="Monotype Corsiva" pitchFamily="66" charset="0"/>
              </a:rPr>
              <a:t> Альпах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включающий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горный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массив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Пельву</a:t>
            </a:r>
            <a:r>
              <a:rPr lang="uk-UA" dirty="0" smtClean="0">
                <a:latin typeface="Monotype Corsiva" pitchFamily="66" charset="0"/>
              </a:rPr>
              <a:t> с </a:t>
            </a:r>
            <a:r>
              <a:rPr lang="uk-UA" u="sng" dirty="0" smtClean="0">
                <a:latin typeface="Monotype Corsiva" pitchFamily="66" charset="0"/>
              </a:rPr>
              <a:t>одноименным </a:t>
            </a:r>
            <a:r>
              <a:rPr lang="uk-UA" u="sng" dirty="0" err="1" smtClean="0">
                <a:latin typeface="Monotype Corsiva" pitchFamily="66" charset="0"/>
              </a:rPr>
              <a:t>заповедником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расположенным</a:t>
            </a:r>
            <a:r>
              <a:rPr lang="uk-UA" dirty="0" smtClean="0">
                <a:latin typeface="Monotype Corsiva" pitchFamily="66" charset="0"/>
              </a:rPr>
              <a:t> на </a:t>
            </a:r>
            <a:r>
              <a:rPr lang="uk-UA" dirty="0" err="1" smtClean="0">
                <a:latin typeface="Monotype Corsiva" pitchFamily="66" charset="0"/>
              </a:rPr>
              <a:t>высотах</a:t>
            </a:r>
            <a:r>
              <a:rPr lang="uk-UA" dirty="0" smtClean="0">
                <a:latin typeface="Monotype Corsiva" pitchFamily="66" charset="0"/>
              </a:rPr>
              <a:t> до 4102 метра (г. </a:t>
            </a:r>
            <a:r>
              <a:rPr lang="uk-UA" dirty="0" err="1" smtClean="0">
                <a:latin typeface="Monotype Corsiva" pitchFamily="66" charset="0"/>
              </a:rPr>
              <a:t>Экрен</a:t>
            </a:r>
            <a:r>
              <a:rPr lang="uk-UA" dirty="0" smtClean="0">
                <a:latin typeface="Monotype Corsiva" pitchFamily="66" charset="0"/>
              </a:rPr>
              <a:t>). Национальный парк </a:t>
            </a:r>
            <a:r>
              <a:rPr lang="uk-UA" b="1" dirty="0" err="1" smtClean="0">
                <a:latin typeface="Monotype Corsiva" pitchFamily="66" charset="0"/>
              </a:rPr>
              <a:t>был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основан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в </a:t>
            </a:r>
            <a:r>
              <a:rPr lang="uk-UA" u="sng" dirty="0" smtClean="0">
                <a:latin typeface="Monotype Corsiva" pitchFamily="66" charset="0"/>
              </a:rPr>
              <a:t>1973 </a:t>
            </a:r>
            <a:r>
              <a:rPr lang="uk-UA" u="sng" dirty="0" err="1" smtClean="0">
                <a:latin typeface="Monotype Corsiva" pitchFamily="66" charset="0"/>
              </a:rPr>
              <a:t>году</a:t>
            </a:r>
            <a:r>
              <a:rPr lang="uk-UA" dirty="0" smtClean="0">
                <a:latin typeface="Monotype Corsiva" pitchFamily="66" charset="0"/>
              </a:rPr>
              <a:t>, став </a:t>
            </a:r>
            <a:r>
              <a:rPr lang="uk-UA" dirty="0" err="1" smtClean="0">
                <a:latin typeface="Monotype Corsiva" pitchFamily="66" charset="0"/>
              </a:rPr>
              <a:t>пятым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национальным</a:t>
            </a:r>
            <a:r>
              <a:rPr lang="uk-UA" dirty="0" smtClean="0">
                <a:latin typeface="Monotype Corsiva" pitchFamily="66" charset="0"/>
              </a:rPr>
              <a:t> парком Франции.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2053" name="Picture 5" descr="File:Barre des Ecrins 2006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28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21234_22_Prirodnyie_resursyi_Frantsi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1258"/>
            <a:ext cx="9144000" cy="38754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Народный</a:t>
            </a:r>
            <a:r>
              <a:rPr lang="uk-UA" sz="60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символ</a:t>
            </a:r>
            <a:endParaRPr lang="ru-RU" sz="6000" b="1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Многочисленные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uk-UA" u="sng" dirty="0" smtClean="0">
                <a:solidFill>
                  <a:srgbClr val="002060"/>
                </a:solidFill>
                <a:latin typeface="Monotype Corsiva" pitchFamily="66" charset="0"/>
              </a:rPr>
              <a:t>революции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 и </a:t>
            </a:r>
            <a:r>
              <a:rPr lang="uk-UA" u="sng" dirty="0" smtClean="0">
                <a:solidFill>
                  <a:srgbClr val="002060"/>
                </a:solidFill>
                <a:latin typeface="Monotype Corsiva" pitchFamily="66" charset="0"/>
              </a:rPr>
              <a:t>реставрации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постоянно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меняли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гербы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флаги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Народным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символом у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французов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всегда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был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uk-UA" u="sng" dirty="0" smtClean="0">
                <a:solidFill>
                  <a:srgbClr val="002060"/>
                </a:solidFill>
                <a:latin typeface="Monotype Corsiva" pitchFamily="66" charset="0"/>
              </a:rPr>
              <a:t>петух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, часто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называемый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галльским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Другой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известный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французский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символ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 — </a:t>
            </a:r>
            <a:r>
              <a:rPr lang="uk-UA" u="sng" dirty="0" err="1" smtClean="0">
                <a:solidFill>
                  <a:srgbClr val="002060"/>
                </a:solidFill>
                <a:latin typeface="Monotype Corsiva" pitchFamily="66" charset="0"/>
              </a:rPr>
              <a:t>фригийский</a:t>
            </a:r>
            <a:r>
              <a:rPr lang="uk-UA" u="sng" dirty="0" smtClean="0">
                <a:solidFill>
                  <a:srgbClr val="002060"/>
                </a:solidFill>
                <a:latin typeface="Monotype Corsiva" pitchFamily="66" charset="0"/>
              </a:rPr>
              <a:t> колпак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известный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ещё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со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времен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Древнего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Рима.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Обозначающий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свободу, он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получил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широкое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распространение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времена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Великой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французской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революции.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9938" name="Picture 2" descr="Coq_gaulois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60848"/>
            <a:ext cx="562270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Файл:Coq gaulo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891" y="2060848"/>
            <a:ext cx="360910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100" dirty="0" smtClean="0">
                <a:ln w="18000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Население</a:t>
            </a:r>
            <a:endParaRPr lang="ru-RU" sz="6000" b="1" cap="none" spc="100" dirty="0">
              <a:ln w="18000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496px-Densité_départements-France-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93048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Плотность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населения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Франции</a:t>
            </a:r>
            <a:r>
              <a:rPr lang="uk-UA" dirty="0" smtClean="0">
                <a:latin typeface="Monotype Corsiva" pitchFamily="66" charset="0"/>
              </a:rPr>
              <a:t> — 116 </a:t>
            </a:r>
            <a:r>
              <a:rPr lang="uk-UA" dirty="0" err="1" smtClean="0">
                <a:latin typeface="Monotype Corsiva" pitchFamily="66" charset="0"/>
              </a:rPr>
              <a:t>человек</a:t>
            </a:r>
            <a:r>
              <a:rPr lang="uk-UA" dirty="0" smtClean="0">
                <a:latin typeface="Monotype Corsiva" pitchFamily="66" charset="0"/>
              </a:rPr>
              <a:t>/</a:t>
            </a:r>
            <a:r>
              <a:rPr lang="uk-UA" dirty="0" err="1" smtClean="0">
                <a:latin typeface="Monotype Corsiva" pitchFamily="66" charset="0"/>
              </a:rPr>
              <a:t>км²</a:t>
            </a:r>
            <a:r>
              <a:rPr lang="uk-UA" dirty="0" smtClean="0">
                <a:latin typeface="Monotype Corsiva" pitchFamily="66" charset="0"/>
              </a:rPr>
              <a:t>. По </a:t>
            </a:r>
            <a:r>
              <a:rPr lang="uk-UA" dirty="0" err="1" smtClean="0">
                <a:latin typeface="Monotype Corsiva" pitchFamily="66" charset="0"/>
              </a:rPr>
              <a:t>этому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показателю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страна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занимает</a:t>
            </a:r>
            <a:r>
              <a:rPr lang="uk-UA" dirty="0" smtClean="0">
                <a:latin typeface="Monotype Corsiva" pitchFamily="66" charset="0"/>
              </a:rPr>
              <a:t> 14-е </a:t>
            </a:r>
            <a:r>
              <a:rPr lang="uk-UA" dirty="0" err="1" smtClean="0">
                <a:latin typeface="Monotype Corsiva" pitchFamily="66" charset="0"/>
              </a:rPr>
              <a:t>место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среди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стран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Евросоюза</a:t>
            </a:r>
            <a:r>
              <a:rPr lang="uk-UA" dirty="0" smtClean="0">
                <a:latin typeface="Monotype Corsiva" pitchFamily="66" charset="0"/>
              </a:rPr>
              <a:t>.</a:t>
            </a:r>
            <a:r>
              <a:rPr lang="uk-UA" b="1" dirty="0" smtClean="0">
                <a:latin typeface="Monotype Corsiva" pitchFamily="66" charset="0"/>
              </a:rPr>
              <a:t>Суммарный </a:t>
            </a:r>
            <a:r>
              <a:rPr lang="uk-UA" b="1" dirty="0" err="1" smtClean="0">
                <a:latin typeface="Monotype Corsiva" pitchFamily="66" charset="0"/>
              </a:rPr>
              <a:t>коэффициент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рождаемости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во</a:t>
            </a:r>
            <a:r>
              <a:rPr lang="uk-UA" dirty="0" smtClean="0">
                <a:latin typeface="Monotype Corsiva" pitchFamily="66" charset="0"/>
              </a:rPr>
              <a:t> Франции один </a:t>
            </a:r>
            <a:r>
              <a:rPr lang="uk-UA" dirty="0" err="1" smtClean="0">
                <a:latin typeface="Monotype Corsiva" pitchFamily="66" charset="0"/>
              </a:rPr>
              <a:t>из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самых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высоких</a:t>
            </a:r>
            <a:r>
              <a:rPr lang="uk-UA" dirty="0" smtClean="0">
                <a:latin typeface="Monotype Corsiva" pitchFamily="66" charset="0"/>
              </a:rPr>
              <a:t> в </a:t>
            </a:r>
            <a:r>
              <a:rPr lang="uk-UA" u="sng" dirty="0" smtClean="0">
                <a:latin typeface="Monotype Corsiva" pitchFamily="66" charset="0"/>
              </a:rPr>
              <a:t>Европе</a:t>
            </a:r>
            <a:r>
              <a:rPr lang="uk-UA" dirty="0" smtClean="0">
                <a:latin typeface="Monotype Corsiva" pitchFamily="66" charset="0"/>
              </a:rPr>
              <a:t> — 2,01 </a:t>
            </a:r>
            <a:r>
              <a:rPr lang="uk-UA" dirty="0" err="1" smtClean="0">
                <a:latin typeface="Monotype Corsiva" pitchFamily="66" charset="0"/>
              </a:rPr>
              <a:t>ребёнка</a:t>
            </a:r>
            <a:r>
              <a:rPr lang="uk-UA" dirty="0" smtClean="0">
                <a:latin typeface="Monotype Corsiva" pitchFamily="66" charset="0"/>
              </a:rPr>
              <a:t> на одну </a:t>
            </a:r>
            <a:r>
              <a:rPr lang="uk-UA" dirty="0" err="1" smtClean="0">
                <a:latin typeface="Monotype Corsiva" pitchFamily="66" charset="0"/>
              </a:rPr>
              <a:t>женщину</a:t>
            </a:r>
            <a:r>
              <a:rPr lang="uk-UA" dirty="0" smtClean="0">
                <a:latin typeface="Monotype Corsiva" pitchFamily="66" charset="0"/>
              </a:rPr>
              <a:t> репродуктивного </a:t>
            </a:r>
            <a:r>
              <a:rPr lang="uk-UA" dirty="0" err="1" smtClean="0">
                <a:latin typeface="Monotype Corsiva" pitchFamily="66" charset="0"/>
              </a:rPr>
              <a:t>возраста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b="1" dirty="0" err="1" smtClean="0">
                <a:latin typeface="Monotype Corsiva" pitchFamily="66" charset="0"/>
              </a:rPr>
              <a:t>Во</a:t>
            </a:r>
            <a:r>
              <a:rPr lang="uk-UA" b="1" dirty="0" smtClean="0">
                <a:latin typeface="Monotype Corsiva" pitchFamily="66" charset="0"/>
              </a:rPr>
              <a:t> Франции </a:t>
            </a:r>
            <a:r>
              <a:rPr lang="uk-UA" b="1" dirty="0" err="1" smtClean="0">
                <a:latin typeface="Monotype Corsiva" pitchFamily="66" charset="0"/>
              </a:rPr>
              <a:t>насчитывается</a:t>
            </a:r>
            <a:r>
              <a:rPr lang="uk-UA" dirty="0" smtClean="0">
                <a:latin typeface="Monotype Corsiva" pitchFamily="66" charset="0"/>
              </a:rPr>
              <a:t> 57 </a:t>
            </a:r>
            <a:r>
              <a:rPr lang="uk-UA" dirty="0" err="1" smtClean="0">
                <a:latin typeface="Monotype Corsiva" pitchFamily="66" charset="0"/>
              </a:rPr>
              <a:t>городских</a:t>
            </a:r>
            <a:r>
              <a:rPr lang="uk-UA" dirty="0" smtClean="0">
                <a:latin typeface="Monotype Corsiva" pitchFamily="66" charset="0"/>
              </a:rPr>
              <a:t> поселений с </a:t>
            </a:r>
            <a:r>
              <a:rPr lang="uk-UA" dirty="0" err="1" smtClean="0">
                <a:latin typeface="Monotype Corsiva" pitchFamily="66" charset="0"/>
              </a:rPr>
              <a:t>населением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более</a:t>
            </a:r>
            <a:r>
              <a:rPr lang="uk-UA" dirty="0" smtClean="0">
                <a:latin typeface="Monotype Corsiva" pitchFamily="66" charset="0"/>
              </a:rPr>
              <a:t> 100 000 </a:t>
            </a:r>
            <a:r>
              <a:rPr lang="uk-UA" dirty="0" err="1" smtClean="0">
                <a:latin typeface="Monotype Corsiva" pitchFamily="66" charset="0"/>
              </a:rPr>
              <a:t>человек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  <a:p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Наиболее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крупные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из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них (на 2005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год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):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uk-UA" u="sng" dirty="0" smtClean="0">
                <a:latin typeface="Monotype Corsiva" pitchFamily="66" charset="0"/>
              </a:rPr>
              <a:t>Париж</a:t>
            </a:r>
            <a:r>
              <a:rPr lang="uk-UA" dirty="0" smtClean="0">
                <a:latin typeface="Monotype Corsiva" pitchFamily="66" charset="0"/>
              </a:rPr>
              <a:t> — 9.6 </a:t>
            </a:r>
            <a:r>
              <a:rPr lang="uk-UA" dirty="0" err="1" smtClean="0">
                <a:latin typeface="Monotype Corsiva" pitchFamily="66" charset="0"/>
              </a:rPr>
              <a:t>млн.чел</a:t>
            </a:r>
            <a:r>
              <a:rPr lang="uk-UA" dirty="0" smtClean="0">
                <a:latin typeface="Monotype Corsiva" pitchFamily="66" charset="0"/>
              </a:rPr>
              <a:t>.;</a:t>
            </a:r>
            <a:endParaRPr lang="ru-RU" dirty="0" smtClean="0">
              <a:latin typeface="Monotype Corsiva" pitchFamily="66" charset="0"/>
            </a:endParaRPr>
          </a:p>
          <a:p>
            <a:pPr lvl="0"/>
            <a:r>
              <a:rPr lang="uk-UA" u="sng" dirty="0" smtClean="0">
                <a:latin typeface="Monotype Corsiva" pitchFamily="66" charset="0"/>
              </a:rPr>
              <a:t>Лион</a:t>
            </a:r>
            <a:r>
              <a:rPr lang="uk-UA" dirty="0" smtClean="0">
                <a:latin typeface="Monotype Corsiva" pitchFamily="66" charset="0"/>
              </a:rPr>
              <a:t> — 1.7 </a:t>
            </a:r>
            <a:r>
              <a:rPr lang="uk-UA" dirty="0" err="1" smtClean="0">
                <a:latin typeface="Monotype Corsiva" pitchFamily="66" charset="0"/>
              </a:rPr>
              <a:t>млн.чел</a:t>
            </a:r>
            <a:r>
              <a:rPr lang="uk-UA" dirty="0" smtClean="0">
                <a:latin typeface="Monotype Corsiva" pitchFamily="66" charset="0"/>
              </a:rPr>
              <a:t>.;</a:t>
            </a:r>
            <a:endParaRPr lang="ru-RU" dirty="0" smtClean="0">
              <a:latin typeface="Monotype Corsiva" pitchFamily="66" charset="0"/>
            </a:endParaRPr>
          </a:p>
          <a:p>
            <a:pPr lvl="0"/>
            <a:r>
              <a:rPr lang="uk-UA" u="sng" dirty="0" smtClean="0">
                <a:latin typeface="Monotype Corsiva" pitchFamily="66" charset="0"/>
              </a:rPr>
              <a:t>Марсель</a:t>
            </a:r>
            <a:r>
              <a:rPr lang="uk-UA" dirty="0" smtClean="0">
                <a:latin typeface="Monotype Corsiva" pitchFamily="66" charset="0"/>
              </a:rPr>
              <a:t> — 1.3 </a:t>
            </a:r>
            <a:r>
              <a:rPr lang="uk-UA" dirty="0" err="1" smtClean="0">
                <a:latin typeface="Monotype Corsiva" pitchFamily="66" charset="0"/>
              </a:rPr>
              <a:t>млн.чел</a:t>
            </a:r>
            <a:r>
              <a:rPr lang="uk-UA" dirty="0" smtClean="0">
                <a:latin typeface="Monotype Corsiva" pitchFamily="66" charset="0"/>
              </a:rPr>
              <a:t>.;</a:t>
            </a:r>
            <a:endParaRPr lang="ru-RU" dirty="0" smtClean="0">
              <a:latin typeface="Monotype Corsiva" pitchFamily="66" charset="0"/>
            </a:endParaRPr>
          </a:p>
          <a:p>
            <a:pPr lvl="0"/>
            <a:r>
              <a:rPr lang="uk-UA" u="sng" dirty="0" smtClean="0">
                <a:latin typeface="Monotype Corsiva" pitchFamily="66" charset="0"/>
              </a:rPr>
              <a:t>Тулуза</a:t>
            </a:r>
            <a:r>
              <a:rPr lang="uk-UA" dirty="0" smtClean="0">
                <a:latin typeface="Monotype Corsiva" pitchFamily="66" charset="0"/>
              </a:rPr>
              <a:t> — 1 </a:t>
            </a:r>
            <a:r>
              <a:rPr lang="uk-UA" dirty="0" err="1" smtClean="0">
                <a:latin typeface="Monotype Corsiva" pitchFamily="66" charset="0"/>
              </a:rPr>
              <a:t>млн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чел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На 2006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год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10,1 % </a:t>
            </a:r>
            <a:r>
              <a:rPr lang="uk-UA" dirty="0" err="1" smtClean="0">
                <a:latin typeface="Monotype Corsiva" pitchFamily="66" charset="0"/>
              </a:rPr>
              <a:t>населения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имеют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иностранное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происхождение</a:t>
            </a:r>
            <a:r>
              <a:rPr lang="uk-UA" dirty="0" smtClean="0">
                <a:latin typeface="Monotype Corsiva" pitchFamily="66" charset="0"/>
              </a:rPr>
              <a:t> (то </a:t>
            </a:r>
            <a:r>
              <a:rPr lang="uk-UA" dirty="0" err="1" smtClean="0">
                <a:latin typeface="Monotype Corsiva" pitchFamily="66" charset="0"/>
              </a:rPr>
              <a:t>есть</a:t>
            </a:r>
            <a:r>
              <a:rPr lang="uk-UA" dirty="0" smtClean="0">
                <a:latin typeface="Monotype Corsiva" pitchFamily="66" charset="0"/>
              </a:rPr>
              <a:t> не являлись </a:t>
            </a:r>
            <a:r>
              <a:rPr lang="uk-UA" dirty="0" err="1" smtClean="0">
                <a:latin typeface="Monotype Corsiva" pitchFamily="66" charset="0"/>
              </a:rPr>
              <a:t>гражданами</a:t>
            </a:r>
            <a:r>
              <a:rPr lang="uk-UA" dirty="0" smtClean="0">
                <a:latin typeface="Monotype Corsiva" pitchFamily="66" charset="0"/>
              </a:rPr>
              <a:t> Франции на момент </a:t>
            </a:r>
            <a:r>
              <a:rPr lang="uk-UA" dirty="0" err="1" smtClean="0">
                <a:latin typeface="Monotype Corsiva" pitchFamily="66" charset="0"/>
              </a:rPr>
              <a:t>рождения</a:t>
            </a:r>
            <a:r>
              <a:rPr lang="uk-UA" dirty="0" smtClean="0">
                <a:latin typeface="Monotype Corsiva" pitchFamily="66" charset="0"/>
              </a:rPr>
              <a:t>), </a:t>
            </a:r>
            <a:r>
              <a:rPr lang="uk-UA" dirty="0" err="1" smtClean="0">
                <a:latin typeface="Monotype Corsiva" pitchFamily="66" charset="0"/>
              </a:rPr>
              <a:t>из</a:t>
            </a:r>
            <a:r>
              <a:rPr lang="uk-UA" dirty="0" smtClean="0">
                <a:latin typeface="Monotype Corsiva" pitchFamily="66" charset="0"/>
              </a:rPr>
              <a:t> них 4,3 % получили </a:t>
            </a:r>
            <a:r>
              <a:rPr lang="uk-UA" dirty="0" err="1" smtClean="0">
                <a:latin typeface="Monotype Corsiva" pitchFamily="66" charset="0"/>
              </a:rPr>
              <a:t>французское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гражданство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21287_75_Naselenie_Frantsi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9023"/>
            <a:ext cx="9144000" cy="533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Национальный состав</a:t>
            </a:r>
            <a:endParaRPr lang="ru-RU" sz="6000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3347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Эльзасцы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говорят</a:t>
            </a:r>
            <a:r>
              <a:rPr lang="uk-UA" dirty="0" smtClean="0">
                <a:latin typeface="Monotype Corsiva" pitchFamily="66" charset="0"/>
              </a:rPr>
              <a:t> на </a:t>
            </a:r>
            <a:r>
              <a:rPr lang="uk-UA" dirty="0" err="1" smtClean="0">
                <a:latin typeface="Monotype Corsiva" pitchFamily="66" charset="0"/>
              </a:rPr>
              <a:t>алеманском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диалекте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немецкого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языка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лотарингцы</a:t>
            </a:r>
            <a:r>
              <a:rPr lang="uk-UA" dirty="0" smtClean="0">
                <a:latin typeface="Monotype Corsiva" pitchFamily="66" charset="0"/>
              </a:rPr>
              <a:t> на </a:t>
            </a:r>
            <a:r>
              <a:rPr lang="uk-UA" dirty="0" err="1" smtClean="0">
                <a:latin typeface="Monotype Corsiva" pitchFamily="66" charset="0"/>
              </a:rPr>
              <a:t>его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франкских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наречиях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Литературным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языком</a:t>
            </a:r>
            <a:r>
              <a:rPr lang="uk-UA" dirty="0" smtClean="0">
                <a:latin typeface="Monotype Corsiva" pitchFamily="66" charset="0"/>
              </a:rPr>
              <a:t> для </a:t>
            </a:r>
            <a:r>
              <a:rPr lang="uk-UA" dirty="0" err="1" smtClean="0">
                <a:latin typeface="Monotype Corsiva" pitchFamily="66" charset="0"/>
              </a:rPr>
              <a:t>большинства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эльзасцев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является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немецкий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Большинство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эльзасцев</a:t>
            </a:r>
            <a:r>
              <a:rPr lang="uk-UA" dirty="0" smtClean="0">
                <a:latin typeface="Monotype Corsiva" pitchFamily="66" charset="0"/>
              </a:rPr>
              <a:t> — католики, </a:t>
            </a:r>
            <a:r>
              <a:rPr lang="uk-UA" dirty="0" err="1" smtClean="0">
                <a:latin typeface="Monotype Corsiva" pitchFamily="66" charset="0"/>
              </a:rPr>
              <a:t>среди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сельских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жителей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есть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протестанты</a:t>
            </a:r>
            <a:r>
              <a:rPr lang="uk-UA" dirty="0" smtClean="0">
                <a:latin typeface="Monotype Corsiva" pitchFamily="66" charset="0"/>
              </a:rPr>
              <a:t> (</a:t>
            </a:r>
            <a:r>
              <a:rPr lang="uk-UA" dirty="0" err="1" smtClean="0">
                <a:latin typeface="Monotype Corsiva" pitchFamily="66" charset="0"/>
              </a:rPr>
              <a:t>лютеране</a:t>
            </a:r>
            <a:r>
              <a:rPr lang="uk-UA" dirty="0" smtClean="0">
                <a:latin typeface="Monotype Corsiva" pitchFamily="66" charset="0"/>
              </a:rPr>
              <a:t> и </a:t>
            </a:r>
            <a:r>
              <a:rPr lang="uk-UA" dirty="0" err="1" smtClean="0">
                <a:latin typeface="Monotype Corsiva" pitchFamily="66" charset="0"/>
              </a:rPr>
              <a:t>кальвинисты</a:t>
            </a:r>
            <a:r>
              <a:rPr lang="uk-UA" dirty="0" smtClean="0">
                <a:latin typeface="Monotype Corsiva" pitchFamily="66" charset="0"/>
              </a:rPr>
              <a:t>).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488b191018340alsace_holatrio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1103"/>
            <a:ext cx="4860032" cy="325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3789040"/>
            <a:ext cx="4355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Бретонцы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говорят</a:t>
            </a:r>
            <a:r>
              <a:rPr lang="uk-UA" dirty="0" smtClean="0">
                <a:latin typeface="Monotype Corsiva" pitchFamily="66" charset="0"/>
              </a:rPr>
              <a:t> на </a:t>
            </a:r>
            <a:r>
              <a:rPr lang="uk-UA" dirty="0" err="1" smtClean="0">
                <a:latin typeface="Monotype Corsiva" pitchFamily="66" charset="0"/>
              </a:rPr>
              <a:t>бретонском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языке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кельтской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группы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индоевропейской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семьи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который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имеет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четыре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диалекта</a:t>
            </a:r>
            <a:r>
              <a:rPr lang="uk-UA" dirty="0" smtClean="0">
                <a:latin typeface="Monotype Corsiva" pitchFamily="66" charset="0"/>
              </a:rPr>
              <a:t>: </a:t>
            </a:r>
            <a:r>
              <a:rPr lang="uk-UA" dirty="0" err="1" smtClean="0">
                <a:latin typeface="Monotype Corsiva" pitchFamily="66" charset="0"/>
              </a:rPr>
              <a:t>трегьерский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корнуайльский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ваннский</a:t>
            </a:r>
            <a:r>
              <a:rPr lang="uk-UA" dirty="0" smtClean="0">
                <a:latin typeface="Monotype Corsiva" pitchFamily="66" charset="0"/>
              </a:rPr>
              <a:t> и </a:t>
            </a:r>
            <a:r>
              <a:rPr lang="uk-UA" dirty="0" err="1" smtClean="0">
                <a:latin typeface="Monotype Corsiva" pitchFamily="66" charset="0"/>
              </a:rPr>
              <a:t>леонарский</a:t>
            </a:r>
            <a:r>
              <a:rPr lang="uk-UA" dirty="0" smtClean="0">
                <a:latin typeface="Monotype Corsiva" pitchFamily="66" charset="0"/>
              </a:rPr>
              <a:t>. Он </a:t>
            </a:r>
            <a:r>
              <a:rPr lang="uk-UA" dirty="0" err="1" smtClean="0">
                <a:latin typeface="Monotype Corsiva" pitchFamily="66" charset="0"/>
              </a:rPr>
              <a:t>лег</a:t>
            </a:r>
            <a:r>
              <a:rPr lang="uk-UA" dirty="0" smtClean="0">
                <a:latin typeface="Monotype Corsiva" pitchFamily="66" charset="0"/>
              </a:rPr>
              <a:t> в основу </a:t>
            </a:r>
            <a:r>
              <a:rPr lang="uk-UA" dirty="0" err="1" smtClean="0">
                <a:latin typeface="Monotype Corsiva" pitchFamily="66" charset="0"/>
              </a:rPr>
              <a:t>литературного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языка</a:t>
            </a:r>
            <a:r>
              <a:rPr lang="uk-UA" dirty="0" smtClean="0">
                <a:latin typeface="Monotype Corsiva" pitchFamily="66" charset="0"/>
              </a:rPr>
              <a:t>. На </a:t>
            </a:r>
            <a:r>
              <a:rPr lang="uk-UA" dirty="0" err="1" smtClean="0">
                <a:latin typeface="Monotype Corsiva" pitchFamily="66" charset="0"/>
              </a:rPr>
              <a:t>бретонском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языке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говорит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около</a:t>
            </a:r>
            <a:r>
              <a:rPr lang="uk-UA" dirty="0" smtClean="0">
                <a:latin typeface="Monotype Corsiva" pitchFamily="66" charset="0"/>
              </a:rPr>
              <a:t> 200 </a:t>
            </a:r>
            <a:r>
              <a:rPr lang="uk-UA" dirty="0" err="1" smtClean="0">
                <a:latin typeface="Monotype Corsiva" pitchFamily="66" charset="0"/>
              </a:rPr>
              <a:t>тысяч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человек</a:t>
            </a:r>
            <a:r>
              <a:rPr lang="uk-UA" dirty="0" smtClean="0">
                <a:latin typeface="Monotype Corsiva" pitchFamily="66" charset="0"/>
              </a:rPr>
              <a:t> на западе </a:t>
            </a:r>
            <a:r>
              <a:rPr lang="uk-UA" dirty="0" err="1" smtClean="0">
                <a:latin typeface="Monotype Corsiva" pitchFamily="66" charset="0"/>
              </a:rPr>
              <a:t>Бретани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Picture 3" descr="kabachok_mari_poders_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445" y="908720"/>
            <a:ext cx="6016556" cy="284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24744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Фламандцы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проживают</a:t>
            </a:r>
            <a:r>
              <a:rPr lang="uk-UA" dirty="0" smtClean="0">
                <a:latin typeface="Monotype Corsiva" pitchFamily="66" charset="0"/>
              </a:rPr>
              <a:t> на </a:t>
            </a:r>
            <a:r>
              <a:rPr lang="uk-UA" dirty="0" err="1" smtClean="0">
                <a:latin typeface="Monotype Corsiva" pitchFamily="66" charset="0"/>
              </a:rPr>
              <a:t>севере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страны</a:t>
            </a:r>
            <a:r>
              <a:rPr lang="uk-UA" dirty="0" smtClean="0">
                <a:latin typeface="Monotype Corsiva" pitchFamily="66" charset="0"/>
              </a:rPr>
              <a:t>, в так </a:t>
            </a:r>
            <a:r>
              <a:rPr lang="uk-UA" dirty="0" err="1" smtClean="0">
                <a:latin typeface="Monotype Corsiva" pitchFamily="66" charset="0"/>
              </a:rPr>
              <a:t>называемой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Французской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Фландрии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Говорят</a:t>
            </a:r>
            <a:r>
              <a:rPr lang="uk-UA" dirty="0" smtClean="0">
                <a:latin typeface="Monotype Corsiva" pitchFamily="66" charset="0"/>
              </a:rPr>
              <a:t> на </a:t>
            </a:r>
            <a:r>
              <a:rPr lang="uk-UA" dirty="0" err="1" smtClean="0">
                <a:latin typeface="Monotype Corsiva" pitchFamily="66" charset="0"/>
              </a:rPr>
              <a:t>южном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варианте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нидерландского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языка</a:t>
            </a:r>
            <a:r>
              <a:rPr lang="uk-UA" dirty="0" smtClean="0">
                <a:latin typeface="Monotype Corsiva" pitchFamily="66" charset="0"/>
              </a:rPr>
              <a:t>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2a158c015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5953763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4653136"/>
            <a:ext cx="3275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Баски </a:t>
            </a:r>
            <a:r>
              <a:rPr lang="uk-UA" dirty="0" smtClean="0">
                <a:latin typeface="Monotype Corsiva" pitchFamily="66" charset="0"/>
              </a:rPr>
              <a:t>(</a:t>
            </a:r>
            <a:r>
              <a:rPr lang="uk-UA" dirty="0" err="1" smtClean="0">
                <a:latin typeface="Monotype Corsiva" pitchFamily="66" charset="0"/>
              </a:rPr>
              <a:t>самоназвание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эускалдунак</a:t>
            </a:r>
            <a:r>
              <a:rPr lang="uk-UA" dirty="0" smtClean="0">
                <a:latin typeface="Monotype Corsiva" pitchFamily="66" charset="0"/>
              </a:rPr>
              <a:t> — «</a:t>
            </a:r>
            <a:r>
              <a:rPr lang="uk-UA" dirty="0" err="1" smtClean="0">
                <a:latin typeface="Monotype Corsiva" pitchFamily="66" charset="0"/>
              </a:rPr>
              <a:t>говорящий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по-баскски</a:t>
            </a:r>
            <a:r>
              <a:rPr lang="uk-UA" dirty="0" smtClean="0">
                <a:latin typeface="Monotype Corsiva" pitchFamily="66" charset="0"/>
              </a:rPr>
              <a:t>») </a:t>
            </a:r>
            <a:r>
              <a:rPr lang="uk-UA" dirty="0" err="1" smtClean="0">
                <a:latin typeface="Monotype Corsiva" pitchFamily="66" charset="0"/>
              </a:rPr>
              <a:t>во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Франции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населяют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районы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Лабур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Суль</a:t>
            </a:r>
            <a:r>
              <a:rPr lang="uk-UA" dirty="0" smtClean="0">
                <a:latin typeface="Monotype Corsiva" pitchFamily="66" charset="0"/>
              </a:rPr>
              <a:t> и </a:t>
            </a:r>
            <a:r>
              <a:rPr lang="uk-UA" dirty="0" err="1" smtClean="0">
                <a:latin typeface="Monotype Corsiva" pitchFamily="66" charset="0"/>
              </a:rPr>
              <a:t>Нижняя</a:t>
            </a:r>
            <a:r>
              <a:rPr lang="uk-UA" dirty="0" smtClean="0">
                <a:latin typeface="Monotype Corsiva" pitchFamily="66" charset="0"/>
              </a:rPr>
              <a:t> Наварра; в </a:t>
            </a:r>
            <a:r>
              <a:rPr lang="uk-UA" dirty="0" err="1" smtClean="0">
                <a:latin typeface="Monotype Corsiva" pitchFamily="66" charset="0"/>
              </a:rPr>
              <a:t>Испании</a:t>
            </a:r>
            <a:r>
              <a:rPr lang="uk-UA" dirty="0" smtClean="0">
                <a:latin typeface="Monotype Corsiva" pitchFamily="66" charset="0"/>
              </a:rPr>
              <a:t> — </a:t>
            </a:r>
            <a:r>
              <a:rPr lang="uk-UA" dirty="0" err="1" smtClean="0">
                <a:latin typeface="Monotype Corsiva" pitchFamily="66" charset="0"/>
              </a:rPr>
              <a:t>провинции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Бискайя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Гипускоа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Алава</a:t>
            </a:r>
            <a:r>
              <a:rPr lang="uk-UA" dirty="0" smtClean="0">
                <a:latin typeface="Monotype Corsiva" pitchFamily="66" charset="0"/>
              </a:rPr>
              <a:t>, Наварра. </a:t>
            </a:r>
            <a:endParaRPr lang="ru-RU" dirty="0"/>
          </a:p>
        </p:txBody>
      </p:sp>
      <p:pic>
        <p:nvPicPr>
          <p:cNvPr id="2051" name="Picture 3" descr="marsdance2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029" y="2492896"/>
            <a:ext cx="3414971" cy="219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basqu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-59207"/>
            <a:ext cx="3851920" cy="255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4399"/>
          <a:ext cx="9143999" cy="6241712"/>
        </p:xfrm>
        <a:graphic>
          <a:graphicData uri="http://schemas.openxmlformats.org/drawingml/2006/table">
            <a:tbl>
              <a:tblPr/>
              <a:tblGrid>
                <a:gridCol w="3923928"/>
                <a:gridCol w="5220071"/>
              </a:tblGrid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" tooltip="Официальный язык"/>
                        </a:rPr>
                        <a:t>Официальный</a:t>
                      </a:r>
                      <a:r>
                        <a:rPr lang="uk-UA" sz="1200" b="1" u="none" strike="noStrike" dirty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" tooltip="Официальный язык"/>
                        </a:rPr>
                        <a:t> </a:t>
                      </a:r>
                      <a:r>
                        <a:rPr lang="uk-UA" sz="1200" b="1" u="none" strike="noStrike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" tooltip="Официальный язык"/>
                        </a:rPr>
                        <a:t>язык</a:t>
                      </a:r>
                      <a:endParaRPr lang="ru-RU" sz="1200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3" tooltip="Французский язык"/>
                        </a:rPr>
                        <a:t>Французский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4" tooltip="Столица"/>
                        </a:rPr>
                        <a:t>Столица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5" tooltip="Париж"/>
                        </a:rPr>
                        <a:t>Париж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 tooltip="Город"/>
                        </a:rPr>
                        <a:t>Крупнейшие</a:t>
                      </a: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 tooltip="Город"/>
                        </a:rPr>
                        <a:t> </a:t>
                      </a: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 tooltip="Город"/>
                        </a:rPr>
                        <a:t>города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Париж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Марсель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uk-UA" sz="1200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Леон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Тулуза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Бордо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Лилль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200" dirty="0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Страсбург, </a:t>
                      </a:r>
                      <a:r>
                        <a:rPr lang="uk-UA" sz="1200" dirty="0" err="1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Ницца</a:t>
                      </a:r>
                      <a:r>
                        <a:rPr lang="uk-UA" sz="1200" dirty="0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Нант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 tooltip="Форма государственного правления"/>
                        </a:rPr>
                        <a:t>Форма </a:t>
                      </a: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 tooltip="Форма государственного правления"/>
                        </a:rPr>
                        <a:t>правления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8" tooltip="Президентско-парламентская республика"/>
                        </a:rPr>
                        <a:t>Президентско-парламентская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8" tooltip="Президентско-парламентская республика"/>
                        </a:rPr>
                        <a:t> 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8" tooltip="Президентско-парламентская республика"/>
                        </a:rPr>
                        <a:t>республика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08474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9" tooltip="Президент Франции"/>
                        </a:rPr>
                        <a:t>Президент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0" tooltip="Премьер-министр Франции"/>
                        </a:rPr>
                        <a:t>Премьер-министр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1" tooltip="Олланд, Франсуа"/>
                        </a:rPr>
                        <a:t>Франсуа 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1" tooltip="Олланд, Франсуа"/>
                        </a:rPr>
                        <a:t>Олланд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endParaRPr lang="uk-UA" sz="12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2" tooltip="Эро, Жан-Марк"/>
                        </a:rPr>
                        <a:t>Жан-Марк</a:t>
                      </a:r>
                      <a:r>
                        <a:rPr lang="uk-UA" sz="1200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2" tooltip="Эро, Жан-Марк"/>
                        </a:rPr>
                        <a:t> 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2" tooltip="Эро, Жан-Марк"/>
                        </a:rPr>
                        <a:t>Эро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826616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3" tooltip="Территория"/>
                        </a:rPr>
                        <a:t>Территория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Всего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 %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водной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поверхн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4" tooltip="Список стран и зависимых территорий по площади"/>
                        </a:rPr>
                        <a:t>48-я в </a:t>
                      </a:r>
                      <a:r>
                        <a:rPr lang="uk-UA" sz="1200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4" tooltip="Список стран и зависимых территорий по площади"/>
                        </a:rPr>
                        <a:t>мире</a:t>
                      </a:r>
                      <a:endParaRPr lang="uk-UA" sz="1200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674 685  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км²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/547 030 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км²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0,26 %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826616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5" tooltip="Население"/>
                        </a:rPr>
                        <a:t>Население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Оценка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2013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 </a:t>
                      </a:r>
                      <a:r>
                        <a:rPr lang="uk-UA" sz="1200" u="none" strike="noStrike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Плотность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CC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65 951 611 /63 460 000 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 (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6" tooltip="Список стран по населению"/>
                        </a:rPr>
                        <a:t>21-е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116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./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км²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826616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7" tooltip="Валовой внутренний продукт"/>
                        </a:rPr>
                        <a:t>ВВП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 •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2011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 • На душу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населения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2,216 трлн.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8" tooltip="Доллар США"/>
                        </a:rPr>
                        <a:t>$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9" tooltip="Список стран по ВВП (ППС)"/>
                        </a:rPr>
                        <a:t>9-й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endParaRPr lang="uk-UA" sz="12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33,832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8" tooltip="Доллар США"/>
                        </a:rPr>
                        <a:t>$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0" tooltip="Этнохороним"/>
                        </a:rPr>
                        <a:t>Этнохороним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француз, француженка, </a:t>
                      </a:r>
                      <a:r>
                        <a:rPr lang="uk-UA" sz="1200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французи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1" tooltip="Валюта"/>
                        </a:rPr>
                        <a:t>Валюта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2" tooltip="Евро"/>
                        </a:rPr>
                        <a:t>Евро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3" tooltip="Общероссийский классификатор валют"/>
                        </a:rPr>
                        <a:t>EUR, код 978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4" tooltip="Часовой пояс"/>
                        </a:rPr>
                        <a:t>Часовые</a:t>
                      </a: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4" tooltip="Часовой пояс"/>
                        </a:rPr>
                        <a:t> пояса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21073">
                <a:tc>
                  <a:txBody>
                    <a:bodyPr/>
                    <a:lstStyle/>
                    <a:p>
                      <a:pPr algn="l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uk-UA" sz="600" i="1" dirty="0">
                          <a:solidFill>
                            <a:srgbClr val="0A0A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600" i="1" dirty="0">
                          <a:solidFill>
                            <a:srgbClr val="0A0A0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uk-UA" sz="1200" i="0" dirty="0" err="1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Религия</a:t>
                      </a:r>
                      <a:endParaRPr lang="ru-RU" sz="1200" i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uk-UA" sz="12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219075" algn="l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католицизм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3923928" y="0"/>
            <a:ext cx="0" cy="5877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22048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587727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Фра́нция</a:t>
            </a:r>
            <a:r>
              <a:rPr lang="uk-UA" dirty="0" smtClean="0">
                <a:latin typeface="Monotype Corsiva" pitchFamily="66" charset="0"/>
              </a:rPr>
              <a:t> ( </a:t>
            </a:r>
            <a:r>
              <a:rPr lang="uk-UA" dirty="0" err="1" smtClean="0">
                <a:latin typeface="Monotype Corsiva" pitchFamily="66" charset="0"/>
              </a:rPr>
              <a:t>официальное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название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b="1" dirty="0" err="1" smtClean="0">
                <a:latin typeface="Monotype Corsiva" pitchFamily="66" charset="0"/>
              </a:rPr>
              <a:t>Францу́зская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Респу́блика</a:t>
            </a:r>
            <a:r>
              <a:rPr lang="uk-UA" dirty="0" smtClean="0">
                <a:latin typeface="Monotype Corsiva" pitchFamily="66" charset="0"/>
              </a:rPr>
              <a:t> ) — </a:t>
            </a:r>
            <a:r>
              <a:rPr lang="uk-UA" u="sng" dirty="0" err="1" smtClean="0">
                <a:latin typeface="Monotype Corsiva" pitchFamily="66" charset="0"/>
              </a:rPr>
              <a:t>ггосударство</a:t>
            </a:r>
            <a:r>
              <a:rPr lang="uk-UA" dirty="0" smtClean="0">
                <a:latin typeface="Monotype Corsiva" pitchFamily="66" charset="0"/>
              </a:rPr>
              <a:t> в </a:t>
            </a:r>
            <a:r>
              <a:rPr lang="uk-UA" u="sng" dirty="0" err="1" smtClean="0">
                <a:latin typeface="Monotype Corsiva" pitchFamily="66" charset="0"/>
              </a:rPr>
              <a:t>Западной</a:t>
            </a:r>
            <a:r>
              <a:rPr lang="uk-UA" u="sng" dirty="0" smtClean="0">
                <a:latin typeface="Monotype Corsiva" pitchFamily="66" charset="0"/>
              </a:rPr>
              <a:t> Европе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Девиз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Республики</a:t>
            </a:r>
            <a:r>
              <a:rPr lang="uk-UA" dirty="0" smtClean="0">
                <a:latin typeface="Monotype Corsiva" pitchFamily="66" charset="0"/>
              </a:rPr>
              <a:t> — «Свобода, </a:t>
            </a:r>
            <a:r>
              <a:rPr lang="uk-UA" dirty="0" err="1" smtClean="0">
                <a:latin typeface="Monotype Corsiva" pitchFamily="66" charset="0"/>
              </a:rPr>
              <a:t>Равенство</a:t>
            </a:r>
            <a:r>
              <a:rPr lang="uk-UA" dirty="0" smtClean="0">
                <a:latin typeface="Monotype Corsiva" pitchFamily="66" charset="0"/>
              </a:rPr>
              <a:t>, Братство», </a:t>
            </a:r>
            <a:r>
              <a:rPr lang="uk-UA" dirty="0" err="1" smtClean="0">
                <a:latin typeface="Monotype Corsiva" pitchFamily="66" charset="0"/>
              </a:rPr>
              <a:t>её</a:t>
            </a:r>
            <a:r>
              <a:rPr lang="uk-UA" dirty="0" smtClean="0">
                <a:latin typeface="Monotype Corsiva" pitchFamily="66" charset="0"/>
              </a:rPr>
              <a:t> принцип — </a:t>
            </a:r>
            <a:r>
              <a:rPr lang="uk-UA" dirty="0" err="1" smtClean="0">
                <a:latin typeface="Monotype Corsiva" pitchFamily="66" charset="0"/>
              </a:rPr>
              <a:t>правление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народа</a:t>
            </a:r>
            <a:r>
              <a:rPr lang="uk-UA" dirty="0" smtClean="0">
                <a:latin typeface="Monotype Corsiva" pitchFamily="66" charset="0"/>
              </a:rPr>
              <a:t>, народом и для </a:t>
            </a:r>
            <a:r>
              <a:rPr lang="uk-UA" dirty="0" err="1" smtClean="0">
                <a:latin typeface="Monotype Corsiva" pitchFamily="66" charset="0"/>
              </a:rPr>
              <a:t>народа</a:t>
            </a:r>
            <a:r>
              <a:rPr lang="uk-UA" dirty="0" smtClean="0">
                <a:latin typeface="Monotype Corsiva" pitchFamily="66" charset="0"/>
              </a:rPr>
              <a:t>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Экономика </a:t>
            </a:r>
            <a:r>
              <a:rPr lang="uk-UA" sz="54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Франции</a:t>
            </a:r>
            <a:endParaRPr lang="ru-RU" sz="5400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fr-st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40"/>
            <a:ext cx="9144000" cy="569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30_html_2b059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1154" cy="6858000"/>
          </a:xfrm>
          <a:prstGeom prst="rect">
            <a:avLst/>
          </a:prstGeom>
        </p:spPr>
      </p:pic>
      <p:pic>
        <p:nvPicPr>
          <p:cNvPr id="4099" name="Picture 3" descr="Файл:GDPB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355" y="1556792"/>
            <a:ext cx="475564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Сельское</a:t>
            </a:r>
            <a:r>
              <a:rPr lang="uk-UA" sz="60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хозяйство</a:t>
            </a:r>
            <a:endParaRPr lang="ru-RU" sz="6000" b="1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Франция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uk-UA" dirty="0" smtClean="0">
                <a:latin typeface="Monotype Corsiva" pitchFamily="66" charset="0"/>
              </a:rPr>
              <a:t>— один </a:t>
            </a:r>
            <a:r>
              <a:rPr lang="uk-UA" dirty="0" err="1" smtClean="0">
                <a:latin typeface="Monotype Corsiva" pitchFamily="66" charset="0"/>
              </a:rPr>
              <a:t>из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крупнейших</a:t>
            </a:r>
            <a:r>
              <a:rPr lang="uk-UA" dirty="0" smtClean="0">
                <a:latin typeface="Monotype Corsiva" pitchFamily="66" charset="0"/>
              </a:rPr>
              <a:t> в </a:t>
            </a:r>
            <a:r>
              <a:rPr lang="uk-UA" u="sng" dirty="0" smtClean="0">
                <a:latin typeface="Monotype Corsiva" pitchFamily="66" charset="0"/>
              </a:rPr>
              <a:t>Европе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dirty="0" err="1" smtClean="0">
                <a:latin typeface="Monotype Corsiva" pitchFamily="66" charset="0"/>
              </a:rPr>
              <a:t>производителей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сельскохозяйственной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продукции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занимает</a:t>
            </a:r>
            <a:r>
              <a:rPr lang="uk-UA" dirty="0" smtClean="0">
                <a:latin typeface="Monotype Corsiva" pitchFamily="66" charset="0"/>
              </a:rPr>
              <a:t> одно </a:t>
            </a:r>
            <a:r>
              <a:rPr lang="uk-UA" dirty="0" err="1" smtClean="0">
                <a:latin typeface="Monotype Corsiva" pitchFamily="66" charset="0"/>
              </a:rPr>
              <a:t>из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ведущих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мест</a:t>
            </a:r>
            <a:r>
              <a:rPr lang="uk-UA" dirty="0" smtClean="0">
                <a:latin typeface="Monotype Corsiva" pitchFamily="66" charset="0"/>
              </a:rPr>
              <a:t> в </a:t>
            </a:r>
            <a:r>
              <a:rPr lang="uk-UA" dirty="0" err="1" smtClean="0">
                <a:latin typeface="Monotype Corsiva" pitchFamily="66" charset="0"/>
              </a:rPr>
              <a:t>мире</a:t>
            </a:r>
            <a:r>
              <a:rPr lang="uk-UA" dirty="0" smtClean="0">
                <a:latin typeface="Monotype Corsiva" pitchFamily="66" charset="0"/>
              </a:rPr>
              <a:t> по </a:t>
            </a:r>
            <a:r>
              <a:rPr lang="uk-UA" dirty="0" err="1" smtClean="0">
                <a:latin typeface="Monotype Corsiva" pitchFamily="66" charset="0"/>
              </a:rPr>
              <a:t>поголовью</a:t>
            </a:r>
            <a:r>
              <a:rPr lang="uk-UA" dirty="0" smtClean="0">
                <a:latin typeface="Monotype Corsiva" pitchFamily="66" charset="0"/>
              </a:rPr>
              <a:t> крупного рогатого скота, свиней, </a:t>
            </a:r>
            <a:r>
              <a:rPr lang="uk-UA" dirty="0" err="1" smtClean="0">
                <a:latin typeface="Monotype Corsiva" pitchFamily="66" charset="0"/>
              </a:rPr>
              <a:t>птицы</a:t>
            </a:r>
            <a:r>
              <a:rPr lang="uk-UA" dirty="0" smtClean="0">
                <a:latin typeface="Monotype Corsiva" pitchFamily="66" charset="0"/>
              </a:rPr>
              <a:t> и </a:t>
            </a:r>
            <a:r>
              <a:rPr lang="uk-UA" dirty="0" err="1" smtClean="0">
                <a:latin typeface="Monotype Corsiva" pitchFamily="66" charset="0"/>
              </a:rPr>
              <a:t>производству</a:t>
            </a:r>
            <a:r>
              <a:rPr lang="uk-UA" dirty="0" smtClean="0">
                <a:latin typeface="Monotype Corsiva" pitchFamily="66" charset="0"/>
              </a:rPr>
              <a:t> молока, </a:t>
            </a:r>
            <a:r>
              <a:rPr lang="uk-UA" dirty="0" err="1" smtClean="0">
                <a:latin typeface="Monotype Corsiva" pitchFamily="66" charset="0"/>
              </a:rPr>
              <a:t>яиц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мяса</a:t>
            </a:r>
            <a:r>
              <a:rPr lang="uk-UA" dirty="0" smtClean="0">
                <a:latin typeface="Monotype Corsiva" pitchFamily="66" charset="0"/>
              </a:rPr>
              <a:t>. На долю </a:t>
            </a:r>
            <a:r>
              <a:rPr lang="uk-UA" dirty="0" err="1" smtClean="0">
                <a:latin typeface="Monotype Corsiva" pitchFamily="66" charset="0"/>
              </a:rPr>
              <a:t>сельского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хозяйства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приходится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примерно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4 %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smtClean="0">
                <a:latin typeface="Monotype Corsiva" pitchFamily="66" charset="0"/>
              </a:rPr>
              <a:t>ВВП</a:t>
            </a:r>
            <a:r>
              <a:rPr lang="uk-UA" dirty="0" smtClean="0">
                <a:latin typeface="Monotype Corsiva" pitchFamily="66" charset="0"/>
              </a:rPr>
              <a:t> 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6 %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трудоспособного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населения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страны</a:t>
            </a:r>
            <a:r>
              <a:rPr lang="uk-UA" dirty="0" smtClean="0">
                <a:latin typeface="Monotype Corsiva" pitchFamily="66" charset="0"/>
              </a:rPr>
              <a:t>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agronovosti-za-nedelyu-s-20-05-po-26-05-201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78655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0005-018-V-Avstralii-v-bolshikh-kolichestvakh-razvodjat-krupnyj-rogatyj-skot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05064"/>
            <a:ext cx="355826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7a813e625ff070cc46c4c4d24362a6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00808"/>
            <a:ext cx="393981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ulehdale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047" y="4146302"/>
            <a:ext cx="3400953" cy="271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Промышленность</a:t>
            </a:r>
            <a:endParaRPr lang="ru-RU" sz="6000" b="1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mg1021293_81_Promyishlennost_Frantsi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1926"/>
            <a:ext cx="6843836" cy="59560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Виноделие</a:t>
            </a:r>
            <a:endParaRPr lang="ru-RU" sz="6000" b="1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35842" name="Picture 2" descr="File:29-autunno,Taccuino Sanitatis, Casanatense 418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131840" cy="331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File:Vendange 19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64704"/>
            <a:ext cx="353713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File:French taste of wi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77561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Riquewihr_0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9045" y="3212976"/>
            <a:ext cx="456495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File:French vineyards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2936"/>
            <a:ext cx="541540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i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Транспорт</a:t>
            </a:r>
            <a:endParaRPr lang="ru-RU" sz="6000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Железнодорожный транспорт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66" name="Picture 2" descr="File:TGV original livery 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226651" cy="209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292494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Метро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6867" name="Picture 3" descr="1c358be98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55161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948264" y="188640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Автомобильный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транспорт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68" name="Picture 4" descr="File:FR-84-Orange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764704"/>
            <a:ext cx="2949575" cy="220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47864" y="1844824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Авиационный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транспорт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6869" name="Picture 5" descr="141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872"/>
            <a:ext cx="38960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419872" y="42930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Морской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транспорт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70" name="Picture 6" descr="File:Penich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81128"/>
            <a:ext cx="3240360" cy="239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Туризм</a:t>
            </a:r>
            <a:endParaRPr lang="ru-RU" sz="6000" b="1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Франция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uk-UA" dirty="0" smtClean="0">
                <a:latin typeface="Monotype Corsiva" pitchFamily="66" charset="0"/>
              </a:rPr>
              <a:t>— </a:t>
            </a:r>
            <a:r>
              <a:rPr lang="uk-UA" dirty="0" err="1" smtClean="0">
                <a:latin typeface="Monotype Corsiva" pitchFamily="66" charset="0"/>
              </a:rPr>
              <a:t>самая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посещаемая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страна</a:t>
            </a:r>
            <a:r>
              <a:rPr lang="uk-UA" dirty="0" smtClean="0">
                <a:latin typeface="Monotype Corsiva" pitchFamily="66" charset="0"/>
              </a:rPr>
              <a:t> в </a:t>
            </a:r>
            <a:r>
              <a:rPr lang="uk-UA" dirty="0" err="1" smtClean="0">
                <a:latin typeface="Monotype Corsiva" pitchFamily="66" charset="0"/>
              </a:rPr>
              <a:t>мире</a:t>
            </a:r>
            <a:r>
              <a:rPr lang="uk-UA" dirty="0" smtClean="0">
                <a:latin typeface="Monotype Corsiva" pitchFamily="66" charset="0"/>
              </a:rPr>
              <a:t> (по </a:t>
            </a:r>
            <a:r>
              <a:rPr lang="uk-UA" dirty="0" err="1" smtClean="0">
                <a:latin typeface="Monotype Corsiva" pitchFamily="66" charset="0"/>
              </a:rPr>
              <a:t>количеству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приезжающих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иностранцев</a:t>
            </a:r>
            <a:r>
              <a:rPr lang="uk-UA" dirty="0" smtClean="0">
                <a:latin typeface="Monotype Corsiva" pitchFamily="66" charset="0"/>
              </a:rPr>
              <a:t>); </a:t>
            </a:r>
            <a:r>
              <a:rPr lang="uk-UA" u="sng" dirty="0" smtClean="0">
                <a:latin typeface="Monotype Corsiva" pitchFamily="66" charset="0"/>
              </a:rPr>
              <a:t>Париж</a:t>
            </a:r>
            <a:r>
              <a:rPr lang="uk-UA" dirty="0" smtClean="0">
                <a:latin typeface="Monotype Corsiva" pitchFamily="66" charset="0"/>
              </a:rPr>
              <a:t> — </a:t>
            </a:r>
            <a:r>
              <a:rPr lang="uk-UA" dirty="0" err="1" smtClean="0">
                <a:latin typeface="Monotype Corsiva" pitchFamily="66" charset="0"/>
              </a:rPr>
              <a:t>самый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туристический</a:t>
            </a:r>
            <a:r>
              <a:rPr lang="uk-UA" dirty="0" smtClean="0">
                <a:latin typeface="Monotype Corsiva" pitchFamily="66" charset="0"/>
              </a:rPr>
              <a:t> город; 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Эйфелева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башня</a:t>
            </a:r>
            <a:r>
              <a:rPr lang="uk-UA" dirty="0" smtClean="0">
                <a:latin typeface="Monotype Corsiva" pitchFamily="66" charset="0"/>
              </a:rPr>
              <a:t> — </a:t>
            </a:r>
            <a:r>
              <a:rPr lang="uk-UA" dirty="0" err="1" smtClean="0">
                <a:latin typeface="Monotype Corsiva" pitchFamily="66" charset="0"/>
              </a:rPr>
              <a:t>самая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посещаемая</a:t>
            </a:r>
            <a:r>
              <a:rPr lang="uk-UA" dirty="0" smtClean="0">
                <a:latin typeface="Monotype Corsiva" pitchFamily="66" charset="0"/>
              </a:rPr>
              <a:t> и </a:t>
            </a:r>
            <a:r>
              <a:rPr lang="uk-UA" dirty="0" err="1" smtClean="0">
                <a:latin typeface="Monotype Corsiva" pitchFamily="66" charset="0"/>
              </a:rPr>
              <a:t>популярная</a:t>
            </a:r>
            <a:r>
              <a:rPr lang="uk-UA" dirty="0" smtClean="0">
                <a:latin typeface="Monotype Corsiva" pitchFamily="66" charset="0"/>
              </a:rPr>
              <a:t> в </a:t>
            </a:r>
            <a:r>
              <a:rPr lang="uk-UA" dirty="0" err="1" smtClean="0">
                <a:latin typeface="Monotype Corsiva" pitchFamily="66" charset="0"/>
              </a:rPr>
              <a:t>мире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достопримечательность</a:t>
            </a:r>
            <a:r>
              <a:rPr lang="uk-UA" dirty="0" smtClean="0">
                <a:latin typeface="Monotype Corsiva" pitchFamily="66" charset="0"/>
              </a:rPr>
              <a:t>, а </a:t>
            </a:r>
            <a:r>
              <a:rPr lang="uk-UA" dirty="0" err="1" smtClean="0">
                <a:latin typeface="Monotype Corsiva" pitchFamily="66" charset="0"/>
              </a:rPr>
              <a:t>это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означает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что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Франция</a:t>
            </a:r>
            <a:r>
              <a:rPr lang="uk-UA" dirty="0" smtClean="0">
                <a:latin typeface="Monotype Corsiva" pitchFamily="66" charset="0"/>
              </a:rPr>
              <a:t> — </a:t>
            </a:r>
            <a:r>
              <a:rPr lang="uk-UA" dirty="0" err="1" smtClean="0">
                <a:latin typeface="Monotype Corsiva" pitchFamily="66" charset="0"/>
              </a:rPr>
              <a:t>бесспорная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чемпионка</a:t>
            </a:r>
            <a:r>
              <a:rPr lang="uk-UA" dirty="0" smtClean="0">
                <a:latin typeface="Monotype Corsiva" pitchFamily="66" charset="0"/>
              </a:rPr>
              <a:t> мирового </a:t>
            </a:r>
            <a:r>
              <a:rPr lang="uk-UA" dirty="0" err="1" smtClean="0">
                <a:latin typeface="Monotype Corsiva" pitchFamily="66" charset="0"/>
              </a:rPr>
              <a:t>туризма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7890" name="Picture 2" descr="File:Eiffel trocadero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73213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iffel_tower_blue_european_unio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872" y="1700808"/>
            <a:ext cx="343812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France Loir-et-Cher Chambord Chateau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27984" cy="32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278092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Замок Шамбор</a:t>
            </a:r>
            <a:endParaRPr lang="ru-R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8915" name="Picture 3" descr="File:Paris tour st-jacq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546" y="0"/>
            <a:ext cx="249145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04248" y="4437112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Башня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Сен-Жак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8916" name="Picture 4" descr="File:Chateau de Chenonceau 200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355976" cy="324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Шенонсо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8917" name="Picture 5" descr="File:Chateau-de-versailles-c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653135"/>
            <a:ext cx="4860032" cy="206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80112" y="65253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Версаль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8918" name="Picture 6" descr="File:Cathedral Notre-Dame de Reims, France-PerCor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32656"/>
            <a:ext cx="246493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35597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Реймсский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 собор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75px-Armoiries_république_frança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423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800px-Flag_of_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893" y="2947958"/>
            <a:ext cx="5871107" cy="39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Географическое</a:t>
            </a:r>
            <a:r>
              <a:rPr lang="uk-UA" sz="5400" b="1" dirty="0" smtClean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5400" b="1" dirty="0" err="1" smtClean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положение</a:t>
            </a:r>
            <a:endParaRPr lang="ru-RU" sz="5400" b="1" dirty="0" smtClean="0">
              <a:ln w="635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Большая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часть</a:t>
            </a:r>
            <a:r>
              <a:rPr lang="uk-UA" b="1" dirty="0" smtClean="0">
                <a:latin typeface="Monotype Corsiva" pitchFamily="66" charset="0"/>
              </a:rPr>
              <a:t> Франции </a:t>
            </a:r>
            <a:r>
              <a:rPr lang="uk-UA" b="1" dirty="0" err="1" smtClean="0">
                <a:latin typeface="Monotype Corsiva" pitchFamily="66" charset="0"/>
              </a:rPr>
              <a:t>расположена</a:t>
            </a:r>
            <a:r>
              <a:rPr lang="uk-UA" b="1" dirty="0" smtClean="0">
                <a:latin typeface="Monotype Corsiva" pitchFamily="66" charset="0"/>
              </a:rPr>
              <a:t> в </a:t>
            </a:r>
            <a:r>
              <a:rPr lang="uk-UA" b="1" dirty="0" err="1" smtClean="0">
                <a:latin typeface="Monotype Corsiva" pitchFamily="66" charset="0"/>
              </a:rPr>
              <a:t>Западной</a:t>
            </a:r>
            <a:r>
              <a:rPr lang="uk-UA" b="1" dirty="0" smtClean="0">
                <a:latin typeface="Monotype Corsiva" pitchFamily="66" charset="0"/>
              </a:rPr>
              <a:t> Европе, </a:t>
            </a:r>
            <a:r>
              <a:rPr lang="uk-UA" dirty="0" err="1" smtClean="0">
                <a:latin typeface="Monotype Corsiva" pitchFamily="66" charset="0"/>
              </a:rPr>
              <a:t>её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материковая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часть</a:t>
            </a:r>
            <a:r>
              <a:rPr lang="uk-UA" dirty="0" smtClean="0">
                <a:latin typeface="Monotype Corsiva" pitchFamily="66" charset="0"/>
              </a:rPr>
              <a:t> на </a:t>
            </a:r>
            <a:r>
              <a:rPr lang="uk-UA" dirty="0" err="1" smtClean="0">
                <a:latin typeface="Monotype Corsiva" pitchFamily="66" charset="0"/>
              </a:rPr>
              <a:t>северо-востоке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граничит</a:t>
            </a:r>
            <a:r>
              <a:rPr lang="uk-UA" dirty="0" smtClean="0">
                <a:latin typeface="Monotype Corsiva" pitchFamily="66" charset="0"/>
              </a:rPr>
              <a:t> с </a:t>
            </a:r>
            <a:r>
              <a:rPr lang="uk-UA" u="sng" dirty="0" err="1" smtClean="0">
                <a:latin typeface="Monotype Corsiva" pitchFamily="66" charset="0"/>
              </a:rPr>
              <a:t>Бельгией</a:t>
            </a:r>
            <a:r>
              <a:rPr lang="uk-UA" dirty="0" smtClean="0">
                <a:latin typeface="Monotype Corsiva" pitchFamily="66" charset="0"/>
              </a:rPr>
              <a:t>, </a:t>
            </a:r>
            <a:r>
              <a:rPr lang="uk-UA" u="sng" dirty="0" smtClean="0">
                <a:latin typeface="Monotype Corsiva" pitchFamily="66" charset="0"/>
              </a:rPr>
              <a:t>Люксембургом</a:t>
            </a:r>
            <a:r>
              <a:rPr lang="uk-UA" dirty="0" smtClean="0">
                <a:latin typeface="Monotype Corsiva" pitchFamily="66" charset="0"/>
              </a:rPr>
              <a:t> и </a:t>
            </a:r>
            <a:r>
              <a:rPr lang="uk-UA" u="sng" dirty="0" err="1" smtClean="0">
                <a:latin typeface="Monotype Corsiva" pitchFamily="66" charset="0"/>
              </a:rPr>
              <a:t>Германией</a:t>
            </a:r>
            <a:r>
              <a:rPr lang="uk-UA" dirty="0" smtClean="0">
                <a:latin typeface="Monotype Corsiva" pitchFamily="66" charset="0"/>
              </a:rPr>
              <a:t>, на </a:t>
            </a:r>
            <a:r>
              <a:rPr lang="uk-UA" dirty="0" err="1" smtClean="0">
                <a:latin typeface="Monotype Corsiva" pitchFamily="66" charset="0"/>
              </a:rPr>
              <a:t>востоке</a:t>
            </a:r>
            <a:r>
              <a:rPr lang="uk-UA" dirty="0" smtClean="0">
                <a:latin typeface="Monotype Corsiva" pitchFamily="66" charset="0"/>
              </a:rPr>
              <a:t> — </a:t>
            </a:r>
            <a:r>
              <a:rPr lang="uk-UA" dirty="0" err="1" smtClean="0">
                <a:latin typeface="Monotype Corsiva" pitchFamily="66" charset="0"/>
              </a:rPr>
              <a:t>со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Швейцарией</a:t>
            </a:r>
            <a:r>
              <a:rPr lang="uk-UA" dirty="0" smtClean="0">
                <a:latin typeface="Monotype Corsiva" pitchFamily="66" charset="0"/>
              </a:rPr>
              <a:t>, на </a:t>
            </a:r>
            <a:r>
              <a:rPr lang="uk-UA" dirty="0" err="1" smtClean="0">
                <a:latin typeface="Monotype Corsiva" pitchFamily="66" charset="0"/>
              </a:rPr>
              <a:t>юго-востоке</a:t>
            </a:r>
            <a:r>
              <a:rPr lang="uk-UA" dirty="0" smtClean="0">
                <a:latin typeface="Monotype Corsiva" pitchFamily="66" charset="0"/>
              </a:rPr>
              <a:t> — с </a:t>
            </a:r>
            <a:r>
              <a:rPr lang="uk-UA" u="sng" dirty="0" smtClean="0">
                <a:latin typeface="Monotype Corsiva" pitchFamily="66" charset="0"/>
              </a:rPr>
              <a:t>Монако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err="1" smtClean="0">
                <a:latin typeface="Monotype Corsiva" pitchFamily="66" charset="0"/>
              </a:rPr>
              <a:t>Италией</a:t>
            </a:r>
            <a:r>
              <a:rPr lang="uk-UA" dirty="0" smtClean="0">
                <a:latin typeface="Monotype Corsiva" pitchFamily="66" charset="0"/>
              </a:rPr>
              <a:t>, на юго-западе — с </a:t>
            </a:r>
            <a:r>
              <a:rPr lang="uk-UA" u="sng" dirty="0" err="1" smtClean="0">
                <a:latin typeface="Monotype Corsiva" pitchFamily="66" charset="0"/>
              </a:rPr>
              <a:t>Испанией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err="1" smtClean="0">
                <a:latin typeface="Monotype Corsiva" pitchFamily="66" charset="0"/>
              </a:rPr>
              <a:t>Андоррой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Францию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омывают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четыре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водных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пространства</a:t>
            </a:r>
            <a:r>
              <a:rPr lang="uk-UA" dirty="0" smtClean="0">
                <a:latin typeface="Monotype Corsiva" pitchFamily="66" charset="0"/>
              </a:rPr>
              <a:t> (Ла-Манш, </a:t>
            </a:r>
            <a:r>
              <a:rPr lang="uk-UA" dirty="0" err="1" smtClean="0">
                <a:latin typeface="Monotype Corsiva" pitchFamily="66" charset="0"/>
              </a:rPr>
              <a:t>Атлантический</a:t>
            </a:r>
            <a:r>
              <a:rPr lang="uk-UA" dirty="0" smtClean="0">
                <a:latin typeface="Monotype Corsiva" pitchFamily="66" charset="0"/>
              </a:rPr>
              <a:t> океан, </a:t>
            </a:r>
            <a:r>
              <a:rPr lang="uk-UA" dirty="0" err="1" smtClean="0">
                <a:latin typeface="Monotype Corsiva" pitchFamily="66" charset="0"/>
              </a:rPr>
              <a:t>Северное</a:t>
            </a:r>
            <a:r>
              <a:rPr lang="uk-UA" dirty="0" smtClean="0">
                <a:latin typeface="Monotype Corsiva" pitchFamily="66" charset="0"/>
              </a:rPr>
              <a:t> море и </a:t>
            </a:r>
            <a:r>
              <a:rPr lang="uk-UA" dirty="0" err="1" smtClean="0">
                <a:latin typeface="Monotype Corsiva" pitchFamily="66" charset="0"/>
              </a:rPr>
              <a:t>Средиземное</a:t>
            </a:r>
            <a:r>
              <a:rPr lang="uk-UA" dirty="0" smtClean="0">
                <a:latin typeface="Monotype Corsiva" pitchFamily="66" charset="0"/>
              </a:rPr>
              <a:t> море). На западе и </a:t>
            </a:r>
            <a:r>
              <a:rPr lang="uk-UA" dirty="0" err="1" smtClean="0">
                <a:latin typeface="Monotype Corsiva" pitchFamily="66" charset="0"/>
              </a:rPr>
              <a:t>севере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территория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страны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омывается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Атлантическим</a:t>
            </a:r>
            <a:r>
              <a:rPr lang="uk-UA" u="sng" dirty="0" smtClean="0">
                <a:latin typeface="Monotype Corsiva" pitchFamily="66" charset="0"/>
              </a:rPr>
              <a:t> океаном</a:t>
            </a:r>
            <a:r>
              <a:rPr lang="uk-UA" dirty="0" smtClean="0">
                <a:latin typeface="Monotype Corsiva" pitchFamily="66" charset="0"/>
              </a:rPr>
              <a:t> (</a:t>
            </a:r>
            <a:r>
              <a:rPr lang="uk-UA" u="sng" dirty="0" err="1" smtClean="0">
                <a:latin typeface="Monotype Corsiva" pitchFamily="66" charset="0"/>
              </a:rPr>
              <a:t>Бискайским</a:t>
            </a:r>
            <a:r>
              <a:rPr lang="uk-UA" u="sng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заливом</a:t>
            </a:r>
            <a:r>
              <a:rPr lang="uk-UA" dirty="0" smtClean="0">
                <a:latin typeface="Monotype Corsiva" pitchFamily="66" charset="0"/>
              </a:rPr>
              <a:t> и проливом </a:t>
            </a:r>
            <a:r>
              <a:rPr lang="uk-UA" u="sng" dirty="0" smtClean="0">
                <a:latin typeface="Monotype Corsiva" pitchFamily="66" charset="0"/>
              </a:rPr>
              <a:t>Ла-Манш</a:t>
            </a:r>
            <a:r>
              <a:rPr lang="uk-UA" dirty="0" smtClean="0">
                <a:latin typeface="Monotype Corsiva" pitchFamily="66" charset="0"/>
              </a:rPr>
              <a:t>), на </a:t>
            </a:r>
            <a:r>
              <a:rPr lang="uk-UA" dirty="0" err="1" smtClean="0">
                <a:latin typeface="Monotype Corsiva" pitchFamily="66" charset="0"/>
              </a:rPr>
              <a:t>юге</a:t>
            </a:r>
            <a:r>
              <a:rPr lang="uk-UA" dirty="0" smtClean="0">
                <a:latin typeface="Monotype Corsiva" pitchFamily="66" charset="0"/>
              </a:rPr>
              <a:t> — </a:t>
            </a:r>
            <a:r>
              <a:rPr lang="uk-UA" u="sng" dirty="0" err="1" smtClean="0">
                <a:latin typeface="Monotype Corsiva" pitchFamily="66" charset="0"/>
              </a:rPr>
              <a:t>Средиземным</a:t>
            </a:r>
            <a:r>
              <a:rPr lang="uk-UA" u="sng" dirty="0" smtClean="0">
                <a:latin typeface="Monotype Corsiva" pitchFamily="66" charset="0"/>
              </a:rPr>
              <a:t> морем</a:t>
            </a:r>
            <a:r>
              <a:rPr lang="uk-UA" dirty="0" smtClean="0">
                <a:latin typeface="Monotype Corsiva" pitchFamily="66" charset="0"/>
              </a:rPr>
              <a:t>(</a:t>
            </a:r>
            <a:r>
              <a:rPr lang="uk-UA" u="sng" dirty="0" err="1" smtClean="0">
                <a:latin typeface="Monotype Corsiva" pitchFamily="66" charset="0"/>
              </a:rPr>
              <a:t>Лионским</a:t>
            </a:r>
            <a:r>
              <a:rPr lang="uk-UA" u="sng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заливом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err="1" smtClean="0">
                <a:latin typeface="Monotype Corsiva" pitchFamily="66" charset="0"/>
              </a:rPr>
              <a:t>Лигурийским</a:t>
            </a:r>
            <a:r>
              <a:rPr lang="uk-UA" u="sng" dirty="0" smtClean="0">
                <a:latin typeface="Monotype Corsiva" pitchFamily="66" charset="0"/>
              </a:rPr>
              <a:t> морем</a:t>
            </a:r>
            <a:r>
              <a:rPr lang="uk-UA" dirty="0" smtClean="0">
                <a:latin typeface="Monotype Corsiva" pitchFamily="66" charset="0"/>
              </a:rPr>
              <a:t>).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6386" name="Picture 2" descr="780px-Satellite_image_of_France_in_August_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76403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Рельеф</a:t>
            </a:r>
            <a:r>
              <a:rPr lang="uk-UA" sz="5400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и </a:t>
            </a:r>
            <a:r>
              <a:rPr lang="uk-UA" sz="5400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геологическое</a:t>
            </a:r>
            <a:r>
              <a:rPr lang="uk-UA" sz="5400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5400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строение</a:t>
            </a:r>
            <a:endParaRPr lang="ru-RU" sz="5400" b="1" cap="none" spc="50" dirty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На </a:t>
            </a:r>
            <a:r>
              <a:rPr lang="uk-UA" sz="2000" dirty="0" err="1" smtClean="0">
                <a:latin typeface="Monotype Corsiva" pitchFamily="66" charset="0"/>
              </a:rPr>
              <a:t>севере</a:t>
            </a:r>
            <a:r>
              <a:rPr lang="uk-UA" sz="2000" dirty="0" smtClean="0">
                <a:latin typeface="Monotype Corsiva" pitchFamily="66" charset="0"/>
              </a:rPr>
              <a:t> и на западе </a:t>
            </a:r>
            <a:r>
              <a:rPr lang="uk-UA" sz="2000" dirty="0" err="1" smtClean="0">
                <a:latin typeface="Monotype Corsiva" pitchFamily="66" charset="0"/>
              </a:rPr>
              <a:t>страны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Monotype Corsiva" pitchFamily="66" charset="0"/>
              </a:rPr>
              <a:t>расположены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равнинные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территории</a:t>
            </a:r>
            <a:r>
              <a:rPr lang="uk-UA" sz="2000" dirty="0" smtClean="0">
                <a:latin typeface="Monotype Corsiva" pitchFamily="66" charset="0"/>
              </a:rPr>
              <a:t> и </a:t>
            </a:r>
            <a:r>
              <a:rPr lang="uk-UA" sz="2000" dirty="0" err="1" smtClean="0">
                <a:latin typeface="Monotype Corsiva" pitchFamily="66" charset="0"/>
              </a:rPr>
              <a:t>низкогорья</a:t>
            </a:r>
            <a:r>
              <a:rPr lang="uk-UA" sz="2000" dirty="0" smtClean="0">
                <a:latin typeface="Monotype Corsiva" pitchFamily="66" charset="0"/>
              </a:rPr>
              <a:t>. </a:t>
            </a:r>
            <a:r>
              <a:rPr lang="uk-UA" sz="2000" dirty="0" err="1" smtClean="0">
                <a:latin typeface="Monotype Corsiva" pitchFamily="66" charset="0"/>
              </a:rPr>
              <a:t>Равнины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составляют</a:t>
            </a:r>
            <a:r>
              <a:rPr lang="uk-UA" sz="2000" dirty="0" smtClean="0">
                <a:latin typeface="Monotype Corsiva" pitchFamily="66" charset="0"/>
              </a:rPr>
              <a:t> 2/3 </a:t>
            </a:r>
            <a:r>
              <a:rPr lang="uk-UA" sz="2000" dirty="0" err="1" smtClean="0">
                <a:latin typeface="Monotype Corsiva" pitchFamily="66" charset="0"/>
              </a:rPr>
              <a:t>общей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территории</a:t>
            </a:r>
            <a:r>
              <a:rPr lang="uk-UA" sz="2000" dirty="0" smtClean="0">
                <a:latin typeface="Monotype Corsiva" pitchFamily="66" charset="0"/>
              </a:rPr>
              <a:t>. </a:t>
            </a:r>
            <a:r>
              <a:rPr lang="uk-UA" sz="2000" dirty="0" err="1" smtClean="0">
                <a:latin typeface="Monotype Corsiva" pitchFamily="66" charset="0"/>
              </a:rPr>
              <a:t>Основными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горными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массивами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являются</a:t>
            </a:r>
            <a:r>
              <a:rPr lang="uk-UA" sz="2000" dirty="0" smtClean="0">
                <a:latin typeface="Monotype Corsiva" pitchFamily="66" charset="0"/>
              </a:rPr>
              <a:t>: </a:t>
            </a:r>
            <a:r>
              <a:rPr lang="uk-UA" sz="2000" dirty="0" err="1" smtClean="0">
                <a:latin typeface="Monotype Corsiva" pitchFamily="66" charset="0"/>
              </a:rPr>
              <a:t>Альпы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Пиренеи</a:t>
            </a:r>
            <a:r>
              <a:rPr lang="uk-UA" sz="2000" dirty="0" smtClean="0">
                <a:latin typeface="Monotype Corsiva" pitchFamily="66" charset="0"/>
              </a:rPr>
              <a:t>, Юра, </a:t>
            </a:r>
            <a:r>
              <a:rPr lang="uk-UA" sz="2000" dirty="0" err="1" smtClean="0">
                <a:latin typeface="Monotype Corsiva" pitchFamily="66" charset="0"/>
              </a:rPr>
              <a:t>Арденны</a:t>
            </a:r>
            <a:r>
              <a:rPr lang="uk-UA" sz="2000" dirty="0" smtClean="0">
                <a:latin typeface="Monotype Corsiva" pitchFamily="66" charset="0"/>
              </a:rPr>
              <a:t>, </a:t>
            </a:r>
            <a:r>
              <a:rPr lang="uk-UA" sz="2000" dirty="0" err="1" smtClean="0">
                <a:latin typeface="Monotype Corsiva" pitchFamily="66" charset="0"/>
              </a:rPr>
              <a:t>Центральный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err="1" smtClean="0">
                <a:latin typeface="Monotype Corsiva" pitchFamily="66" charset="0"/>
              </a:rPr>
              <a:t>массив</a:t>
            </a:r>
            <a:r>
              <a:rPr lang="uk-UA" sz="2000" dirty="0" smtClean="0">
                <a:latin typeface="Monotype Corsiva" pitchFamily="66" charset="0"/>
              </a:rPr>
              <a:t> и </a:t>
            </a:r>
            <a:r>
              <a:rPr lang="uk-UA" sz="2000" dirty="0" err="1" smtClean="0">
                <a:latin typeface="Monotype Corsiva" pitchFamily="66" charset="0"/>
              </a:rPr>
              <a:t>Вогезы</a:t>
            </a:r>
            <a:r>
              <a:rPr lang="uk-UA" sz="2000" dirty="0" smtClean="0">
                <a:latin typeface="Monotype Corsiva" pitchFamily="66" charset="0"/>
              </a:rPr>
              <a:t>. </a:t>
            </a: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17410" name="Picture 2" descr="800px-Usson_JP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16822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800px-Lac_de_rosel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68942"/>
            <a:ext cx="4499992" cy="278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46531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rgbClr val="00B050"/>
                </a:solidFill>
              </a:rPr>
              <a:t>Деревня</a:t>
            </a:r>
            <a:r>
              <a:rPr lang="uk-UA" i="1" dirty="0" smtClean="0">
                <a:solidFill>
                  <a:srgbClr val="00B050"/>
                </a:solidFill>
              </a:rPr>
              <a:t> у </a:t>
            </a:r>
            <a:r>
              <a:rPr lang="uk-UA" i="1" dirty="0" err="1" smtClean="0">
                <a:solidFill>
                  <a:srgbClr val="00B050"/>
                </a:solidFill>
              </a:rPr>
              <a:t>подножия</a:t>
            </a:r>
            <a:r>
              <a:rPr lang="uk-UA" i="1" dirty="0" smtClean="0">
                <a:solidFill>
                  <a:srgbClr val="00B050"/>
                </a:solidFill>
              </a:rPr>
              <a:t> </a:t>
            </a:r>
            <a:r>
              <a:rPr lang="uk-UA" i="1" dirty="0" err="1" smtClean="0">
                <a:solidFill>
                  <a:srgbClr val="00B050"/>
                </a:solidFill>
              </a:rPr>
              <a:t>потухшего</a:t>
            </a:r>
            <a:r>
              <a:rPr lang="uk-UA" i="1" dirty="0" smtClean="0">
                <a:solidFill>
                  <a:srgbClr val="00B050"/>
                </a:solidFill>
              </a:rPr>
              <a:t> вулкана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861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B0F0"/>
                </a:solidFill>
              </a:rPr>
              <a:t>Озеро </a:t>
            </a:r>
            <a:r>
              <a:rPr lang="uk-UA" i="1" dirty="0" err="1" smtClean="0">
                <a:solidFill>
                  <a:srgbClr val="00B0F0"/>
                </a:solidFill>
              </a:rPr>
              <a:t>Рослен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123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0007-007-Sravnitelnye-vysoty-gor-Evr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223" y="2492896"/>
            <a:ext cx="5811777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35730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70C0"/>
                </a:solidFill>
              </a:rPr>
              <a:t>Гора Монблан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692697"/>
            <a:ext cx="5292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Ането</a:t>
            </a:r>
            <a:r>
              <a:rPr lang="uk-UA" dirty="0" smtClean="0">
                <a:latin typeface="Garamond" pitchFamily="18" charset="0"/>
              </a:rPr>
              <a:t> — </a:t>
            </a:r>
            <a:r>
              <a:rPr lang="uk-UA" dirty="0" err="1" smtClean="0">
                <a:latin typeface="Garamond" pitchFamily="18" charset="0"/>
              </a:rPr>
              <a:t>самая</a:t>
            </a:r>
            <a:r>
              <a:rPr lang="uk-UA" dirty="0" smtClean="0">
                <a:latin typeface="Garamond" pitchFamily="18" charset="0"/>
              </a:rPr>
              <a:t> </a:t>
            </a:r>
            <a:r>
              <a:rPr lang="uk-UA" dirty="0" err="1" smtClean="0">
                <a:latin typeface="Garamond" pitchFamily="18" charset="0"/>
              </a:rPr>
              <a:t>высокая</a:t>
            </a:r>
            <a:r>
              <a:rPr lang="uk-UA" dirty="0" smtClean="0">
                <a:latin typeface="Garamond" pitchFamily="18" charset="0"/>
              </a:rPr>
              <a:t> гора </a:t>
            </a:r>
            <a:r>
              <a:rPr lang="uk-UA" u="sng" dirty="0" err="1" smtClean="0">
                <a:latin typeface="Garamond" pitchFamily="18" charset="0"/>
              </a:rPr>
              <a:t>Пиренеев</a:t>
            </a:r>
            <a:r>
              <a:rPr lang="uk-UA" dirty="0" smtClean="0">
                <a:latin typeface="Garamond" pitchFamily="18" charset="0"/>
              </a:rPr>
              <a:t> , </a:t>
            </a:r>
            <a:r>
              <a:rPr lang="uk-UA" dirty="0" err="1" smtClean="0">
                <a:latin typeface="Garamond" pitchFamily="18" charset="0"/>
              </a:rPr>
              <a:t>расположенная</a:t>
            </a:r>
            <a:r>
              <a:rPr lang="uk-UA" dirty="0" smtClean="0">
                <a:latin typeface="Garamond" pitchFamily="18" charset="0"/>
              </a:rPr>
              <a:t> в </a:t>
            </a:r>
            <a:r>
              <a:rPr lang="uk-UA" dirty="0" err="1" smtClean="0">
                <a:latin typeface="Garamond" pitchFamily="18" charset="0"/>
              </a:rPr>
              <a:t>провинции</a:t>
            </a:r>
            <a:r>
              <a:rPr lang="uk-UA" dirty="0" smtClean="0">
                <a:latin typeface="Garamond" pitchFamily="18" charset="0"/>
              </a:rPr>
              <a:t> </a:t>
            </a:r>
            <a:r>
              <a:rPr lang="uk-UA" u="sng" dirty="0" err="1" smtClean="0">
                <a:latin typeface="Garamond" pitchFamily="18" charset="0"/>
              </a:rPr>
              <a:t>Уэска</a:t>
            </a:r>
            <a:r>
              <a:rPr lang="uk-UA" dirty="0" smtClean="0">
                <a:latin typeface="Garamond" pitchFamily="18" charset="0"/>
              </a:rPr>
              <a:t>, </a:t>
            </a:r>
            <a:r>
              <a:rPr lang="uk-UA" u="sng" dirty="0" err="1" smtClean="0">
                <a:latin typeface="Garamond" pitchFamily="18" charset="0"/>
              </a:rPr>
              <a:t>Испания</a:t>
            </a:r>
            <a:r>
              <a:rPr lang="uk-UA" dirty="0" smtClean="0">
                <a:latin typeface="Garamond" pitchFamily="18" charset="0"/>
              </a:rPr>
              <a:t>.</a:t>
            </a:r>
            <a:endParaRPr lang="ru-RU" dirty="0" smtClean="0">
              <a:latin typeface="Garamond" pitchFamily="18" charset="0"/>
            </a:endParaRPr>
          </a:p>
          <a:p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Герлаховски-Штит</a:t>
            </a:r>
            <a:r>
              <a:rPr lang="uk-UA" dirty="0" smtClean="0">
                <a:latin typeface="Garamond" pitchFamily="18" charset="0"/>
              </a:rPr>
              <a:t>  — </a:t>
            </a:r>
            <a:r>
              <a:rPr lang="uk-UA" dirty="0" err="1" smtClean="0">
                <a:latin typeface="Garamond" pitchFamily="18" charset="0"/>
              </a:rPr>
              <a:t>самая</a:t>
            </a:r>
            <a:r>
              <a:rPr lang="uk-UA" dirty="0" smtClean="0">
                <a:latin typeface="Garamond" pitchFamily="18" charset="0"/>
              </a:rPr>
              <a:t> </a:t>
            </a:r>
            <a:r>
              <a:rPr lang="uk-UA" dirty="0" err="1" smtClean="0">
                <a:latin typeface="Garamond" pitchFamily="18" charset="0"/>
              </a:rPr>
              <a:t>высокая</a:t>
            </a:r>
            <a:r>
              <a:rPr lang="uk-UA" dirty="0" smtClean="0">
                <a:latin typeface="Garamond" pitchFamily="18" charset="0"/>
              </a:rPr>
              <a:t> гора </a:t>
            </a:r>
            <a:r>
              <a:rPr lang="uk-UA" dirty="0" err="1" smtClean="0">
                <a:latin typeface="Garamond" pitchFamily="18" charset="0"/>
                <a:hlinkClick r:id="rId4" tooltip="Высокие Татры"/>
              </a:rPr>
              <a:t>Высоких</a:t>
            </a:r>
            <a:r>
              <a:rPr lang="uk-UA" u="sng" dirty="0" smtClean="0">
                <a:latin typeface="Garamond" pitchFamily="18" charset="0"/>
                <a:hlinkClick r:id="rId4" tooltip="Высокие Татры"/>
              </a:rPr>
              <a:t> </a:t>
            </a:r>
            <a:r>
              <a:rPr lang="uk-UA" u="sng" dirty="0" err="1" smtClean="0">
                <a:latin typeface="Garamond" pitchFamily="18" charset="0"/>
              </a:rPr>
              <a:t>Татр</a:t>
            </a:r>
            <a:r>
              <a:rPr lang="uk-UA" dirty="0" smtClean="0">
                <a:latin typeface="Garamond" pitchFamily="18" charset="0"/>
              </a:rPr>
              <a:t> и </a:t>
            </a:r>
            <a:r>
              <a:rPr lang="uk-UA" dirty="0" err="1" smtClean="0">
                <a:latin typeface="Garamond" pitchFamily="18" charset="0"/>
              </a:rPr>
              <a:t>соответственно</a:t>
            </a:r>
            <a:r>
              <a:rPr lang="uk-UA" dirty="0" smtClean="0">
                <a:latin typeface="Garamond" pitchFamily="18" charset="0"/>
              </a:rPr>
              <a:t> </a:t>
            </a:r>
            <a:r>
              <a:rPr lang="uk-UA" dirty="0" err="1" smtClean="0">
                <a:latin typeface="Garamond" pitchFamily="18" charset="0"/>
              </a:rPr>
              <a:t>всех</a:t>
            </a:r>
            <a:r>
              <a:rPr lang="uk-UA" dirty="0" smtClean="0">
                <a:latin typeface="Garamond" pitchFamily="18" charset="0"/>
              </a:rPr>
              <a:t> </a:t>
            </a:r>
            <a:r>
              <a:rPr lang="uk-UA" u="sng" dirty="0" smtClean="0">
                <a:latin typeface="Garamond" pitchFamily="18" charset="0"/>
              </a:rPr>
              <a:t>Карпат</a:t>
            </a:r>
            <a:r>
              <a:rPr lang="uk-UA" dirty="0" smtClean="0">
                <a:latin typeface="Garamond" pitchFamily="18" charset="0"/>
              </a:rPr>
              <a:t>.</a:t>
            </a:r>
            <a:endParaRPr lang="ru-RU" dirty="0" smtClean="0">
              <a:latin typeface="Garamond" pitchFamily="18" charset="0"/>
            </a:endParaRPr>
          </a:p>
          <a:p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Корно</a:t>
            </a:r>
            <a:r>
              <a:rPr lang="uk-UA" b="1" dirty="0" err="1" smtClean="0">
                <a:latin typeface="Garamond" pitchFamily="18" charset="0"/>
              </a:rPr>
              <a:t>-</a:t>
            </a:r>
            <a:r>
              <a:rPr lang="uk-UA" dirty="0" err="1" smtClean="0">
                <a:latin typeface="Garamond" pitchFamily="18" charset="0"/>
              </a:rPr>
              <a:t>—</a:t>
            </a:r>
            <a:r>
              <a:rPr lang="uk-UA" dirty="0" smtClean="0">
                <a:latin typeface="Garamond" pitchFamily="18" charset="0"/>
              </a:rPr>
              <a:t> </a:t>
            </a:r>
            <a:r>
              <a:rPr lang="uk-UA" u="sng" dirty="0" smtClean="0">
                <a:latin typeface="Garamond" pitchFamily="18" charset="0"/>
              </a:rPr>
              <a:t>гора</a:t>
            </a:r>
            <a:r>
              <a:rPr lang="uk-UA" dirty="0" smtClean="0">
                <a:latin typeface="Garamond" pitchFamily="18" charset="0"/>
              </a:rPr>
              <a:t> в </a:t>
            </a:r>
            <a:r>
              <a:rPr lang="uk-UA" dirty="0" err="1" smtClean="0">
                <a:latin typeface="Garamond" pitchFamily="18" charset="0"/>
              </a:rPr>
              <a:t>центральной</a:t>
            </a:r>
            <a:r>
              <a:rPr lang="uk-UA" dirty="0" smtClean="0">
                <a:latin typeface="Garamond" pitchFamily="18" charset="0"/>
              </a:rPr>
              <a:t> </a:t>
            </a:r>
            <a:r>
              <a:rPr lang="uk-UA" u="sng" dirty="0" err="1" smtClean="0">
                <a:latin typeface="Garamond" pitchFamily="18" charset="0"/>
              </a:rPr>
              <a:t>Италии</a:t>
            </a:r>
            <a:r>
              <a:rPr lang="uk-UA" dirty="0" smtClean="0">
                <a:latin typeface="Garamond" pitchFamily="18" charset="0"/>
              </a:rPr>
              <a:t>, </a:t>
            </a:r>
            <a:r>
              <a:rPr lang="uk-UA" dirty="0" err="1" smtClean="0">
                <a:latin typeface="Garamond" pitchFamily="18" charset="0"/>
              </a:rPr>
              <a:t>высшая</a:t>
            </a:r>
            <a:r>
              <a:rPr lang="uk-UA" dirty="0" smtClean="0">
                <a:latin typeface="Garamond" pitchFamily="18" charset="0"/>
              </a:rPr>
              <a:t> точка </a:t>
            </a:r>
            <a:r>
              <a:rPr lang="uk-UA" u="sng" dirty="0" err="1" smtClean="0">
                <a:latin typeface="Garamond" pitchFamily="18" charset="0"/>
              </a:rPr>
              <a:t>Апенин</a:t>
            </a:r>
            <a:r>
              <a:rPr lang="uk-UA" dirty="0" smtClean="0">
                <a:latin typeface="Garamond" pitchFamily="18" charset="0"/>
              </a:rPr>
              <a:t>.</a:t>
            </a:r>
            <a:endParaRPr lang="ru-RU" dirty="0" smtClean="0">
              <a:latin typeface="Garamond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Климат</a:t>
            </a:r>
            <a:endParaRPr lang="ru-RU" sz="6000" b="1" dirty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tahiti_temperature_year_grap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6471"/>
            <a:ext cx="5868144" cy="4731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692696"/>
            <a:ext cx="35638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Климат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европейской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территории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Франции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умеренно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морской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переходящий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востоке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умеренно-континентальный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, а на </a:t>
            </a:r>
            <a:r>
              <a:rPr lang="uk-UA" u="sng" dirty="0" err="1" smtClean="0">
                <a:solidFill>
                  <a:srgbClr val="002060"/>
                </a:solidFill>
                <a:latin typeface="Monotype Corsiva" pitchFamily="66" charset="0"/>
                <a:hlinkClick r:id="rId3" tooltip="Лазурный Берег"/>
              </a:rPr>
              <a:t>южном</a:t>
            </a:r>
            <a:r>
              <a:rPr lang="uk-UA" u="sng" dirty="0" smtClean="0">
                <a:solidFill>
                  <a:srgbClr val="002060"/>
                </a:solidFill>
                <a:latin typeface="Monotype Corsiva" pitchFamily="66" charset="0"/>
                <a:hlinkClick r:id="rId3" tooltip="Лазурный Берег"/>
              </a:rPr>
              <a:t> </a:t>
            </a:r>
            <a:r>
              <a:rPr lang="uk-UA" u="sng" dirty="0" err="1" smtClean="0">
                <a:solidFill>
                  <a:srgbClr val="002060"/>
                </a:solidFill>
                <a:latin typeface="Monotype Corsiva" pitchFamily="66" charset="0"/>
                <a:hlinkClick r:id="rId3" tooltip="Лазурный Берег"/>
              </a:rPr>
              <a:t>побережье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 в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субтропический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Всего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можно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выделить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три типа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климата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океанический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(на западе),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средиземноморский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(на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юге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),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континентальный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(в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центре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и на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востоке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). Лето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достаточно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жаркое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сухое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 —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средняя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температура в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июле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достигает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+ 23—25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градусов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, в то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время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как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для зимних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месяцев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характерны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дожди при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температуре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воздуха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+7—8 °С.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Основная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доля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осадков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приходится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период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с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января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по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апрель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, 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их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общее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количество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колеблется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пределах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600—1000 мм. На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западных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склонах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гор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этот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показатель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может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достигать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отметки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более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Monotype Corsiva" pitchFamily="66" charset="0"/>
              </a:rPr>
              <a:t>чем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2000 мм.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Водные</a:t>
            </a:r>
            <a:r>
              <a:rPr lang="uk-UA" sz="60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6000" b="1" dirty="0" err="1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ресурсы</a:t>
            </a:r>
            <a:endParaRPr lang="ru-RU" sz="6000" b="1" dirty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Сена</a:t>
            </a:r>
            <a:r>
              <a:rPr lang="uk-UA" dirty="0" smtClean="0">
                <a:latin typeface="Monotype Corsiva" pitchFamily="66" charset="0"/>
              </a:rPr>
              <a:t> (775 км) — </a:t>
            </a:r>
            <a:r>
              <a:rPr lang="uk-UA" dirty="0" err="1" smtClean="0">
                <a:latin typeface="Monotype Corsiva" pitchFamily="66" charset="0"/>
              </a:rPr>
              <a:t>равнинная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река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которая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образует</a:t>
            </a:r>
            <a:r>
              <a:rPr lang="uk-UA" dirty="0" smtClean="0">
                <a:latin typeface="Monotype Corsiva" pitchFamily="66" charset="0"/>
              </a:rPr>
              <a:t> широко </a:t>
            </a:r>
            <a:r>
              <a:rPr lang="uk-UA" dirty="0" err="1" smtClean="0">
                <a:latin typeface="Monotype Corsiva" pitchFamily="66" charset="0"/>
              </a:rPr>
              <a:t>разветвлённую</a:t>
            </a:r>
            <a:r>
              <a:rPr lang="uk-UA" dirty="0" smtClean="0">
                <a:latin typeface="Monotype Corsiva" pitchFamily="66" charset="0"/>
              </a:rPr>
              <a:t> систе­му с </a:t>
            </a:r>
            <a:r>
              <a:rPr lang="uk-UA" dirty="0" err="1" smtClean="0">
                <a:latin typeface="Monotype Corsiva" pitchFamily="66" charset="0"/>
              </a:rPr>
              <a:t>крупными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правыми</a:t>
            </a:r>
            <a:r>
              <a:rPr lang="uk-UA" dirty="0" smtClean="0">
                <a:latin typeface="Monotype Corsiva" pitchFamily="66" charset="0"/>
              </a:rPr>
              <a:t> прито­ками </a:t>
            </a:r>
            <a:r>
              <a:rPr lang="uk-UA" u="sng" dirty="0" err="1" smtClean="0">
                <a:latin typeface="Monotype Corsiva" pitchFamily="66" charset="0"/>
              </a:rPr>
              <a:t>Марной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err="1" smtClean="0">
                <a:latin typeface="Monotype Corsiva" pitchFamily="66" charset="0"/>
              </a:rPr>
              <a:t>Уазой</a:t>
            </a:r>
            <a:r>
              <a:rPr lang="uk-UA" dirty="0" smtClean="0">
                <a:latin typeface="Monotype Corsiva" pitchFamily="66" charset="0"/>
              </a:rPr>
              <a:t>, и </a:t>
            </a:r>
            <a:r>
              <a:rPr lang="uk-UA" dirty="0" err="1" smtClean="0">
                <a:latin typeface="Monotype Corsiva" pitchFamily="66" charset="0"/>
              </a:rPr>
              <a:t>левым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притоком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Йонной</a:t>
            </a:r>
            <a:r>
              <a:rPr lang="uk-UA" dirty="0" smtClean="0">
                <a:latin typeface="Monotype Corsiva" pitchFamily="66" charset="0"/>
              </a:rPr>
              <a:t>. Сена </a:t>
            </a:r>
            <a:r>
              <a:rPr lang="uk-UA" dirty="0" err="1" smtClean="0">
                <a:latin typeface="Monotype Corsiva" pitchFamily="66" charset="0"/>
              </a:rPr>
              <a:t>дренирует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Парижский</a:t>
            </a:r>
            <a:r>
              <a:rPr lang="uk-UA" u="sng" dirty="0" smtClean="0">
                <a:latin typeface="Monotype Corsiva" pitchFamily="66" charset="0"/>
              </a:rPr>
              <a:t> басейн</a:t>
            </a:r>
            <a:r>
              <a:rPr lang="uk-UA" dirty="0" smtClean="0">
                <a:latin typeface="Monotype Corsiva" pitchFamily="66" charset="0"/>
              </a:rPr>
              <a:t> и </a:t>
            </a:r>
            <a:r>
              <a:rPr lang="uk-UA" dirty="0" err="1" smtClean="0">
                <a:latin typeface="Monotype Corsiva" pitchFamily="66" charset="0"/>
              </a:rPr>
              <a:t>впадает</a:t>
            </a:r>
            <a:r>
              <a:rPr lang="uk-UA" dirty="0" smtClean="0">
                <a:latin typeface="Monotype Corsiva" pitchFamily="66" charset="0"/>
              </a:rPr>
              <a:t> в </a:t>
            </a:r>
            <a:r>
              <a:rPr lang="uk-UA" u="sng" dirty="0" err="1" smtClean="0">
                <a:latin typeface="Monotype Corsiva" pitchFamily="66" charset="0"/>
              </a:rPr>
              <a:t>Атлантический</a:t>
            </a:r>
            <a:r>
              <a:rPr lang="uk-UA" u="sng" dirty="0" smtClean="0">
                <a:latin typeface="Monotype Corsiva" pitchFamily="66" charset="0"/>
              </a:rPr>
              <a:t> океан</a:t>
            </a:r>
            <a:r>
              <a:rPr lang="uk-UA" dirty="0" smtClean="0">
                <a:latin typeface="Monotype Corsiva" pitchFamily="66" charset="0"/>
              </a:rPr>
              <a:t> у </a:t>
            </a:r>
            <a:r>
              <a:rPr lang="uk-UA" u="sng" dirty="0" smtClean="0">
                <a:latin typeface="Monotype Corsiva" pitchFamily="66" charset="0"/>
              </a:rPr>
              <a:t>Гавра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9458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876256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u="sng" dirty="0" smtClean="0">
                <a:solidFill>
                  <a:srgbClr val="C00000"/>
                </a:solidFill>
                <a:latin typeface="Monotype Corsiva" pitchFamily="66" charset="0"/>
              </a:rPr>
              <a:t>Гаронна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uk-UA" dirty="0" smtClean="0">
                <a:latin typeface="Monotype Corsiva" pitchFamily="66" charset="0"/>
              </a:rPr>
              <a:t>(650 км) берет </a:t>
            </a:r>
            <a:r>
              <a:rPr lang="uk-UA" dirty="0" err="1" smtClean="0">
                <a:latin typeface="Monotype Corsiva" pitchFamily="66" charset="0"/>
              </a:rPr>
              <a:t>свое</a:t>
            </a:r>
            <a:r>
              <a:rPr lang="uk-UA" dirty="0" smtClean="0">
                <a:latin typeface="Monotype Corsiva" pitchFamily="66" charset="0"/>
              </a:rPr>
              <a:t> начало в </a:t>
            </a:r>
            <a:r>
              <a:rPr lang="uk-UA" dirty="0" err="1" smtClean="0">
                <a:latin typeface="Monotype Corsiva" pitchFamily="66" charset="0"/>
              </a:rPr>
              <a:t>испанских</a:t>
            </a:r>
            <a:r>
              <a:rPr lang="uk-UA" dirty="0" smtClean="0">
                <a:latin typeface="Monotype Corsiva" pitchFamily="66" charset="0"/>
              </a:rPr>
              <a:t> </a:t>
            </a:r>
            <a:r>
              <a:rPr lang="uk-UA" u="sng" dirty="0" err="1" smtClean="0">
                <a:latin typeface="Monotype Corsiva" pitchFamily="66" charset="0"/>
              </a:rPr>
              <a:t>Пиренеях</a:t>
            </a:r>
            <a:r>
              <a:rPr lang="uk-UA" dirty="0" smtClean="0">
                <a:latin typeface="Monotype Corsiva" pitchFamily="66" charset="0"/>
              </a:rPr>
              <a:t>, </a:t>
            </a:r>
            <a:r>
              <a:rPr lang="uk-UA" dirty="0" err="1" smtClean="0">
                <a:latin typeface="Monotype Corsiva" pitchFamily="66" charset="0"/>
              </a:rPr>
              <a:t>протекает</a:t>
            </a:r>
            <a:r>
              <a:rPr lang="uk-UA" dirty="0" smtClean="0">
                <a:latin typeface="Monotype Corsiva" pitchFamily="66" charset="0"/>
              </a:rPr>
              <a:t> через </a:t>
            </a:r>
            <a:r>
              <a:rPr lang="uk-UA" u="sng" dirty="0" smtClean="0">
                <a:latin typeface="Monotype Corsiva" pitchFamily="66" charset="0"/>
              </a:rPr>
              <a:t>Тулузу</a:t>
            </a:r>
            <a:r>
              <a:rPr lang="uk-UA" dirty="0" smtClean="0">
                <a:latin typeface="Monotype Corsiva" pitchFamily="66" charset="0"/>
              </a:rPr>
              <a:t> и </a:t>
            </a:r>
            <a:r>
              <a:rPr lang="uk-UA" u="sng" dirty="0" smtClean="0">
                <a:latin typeface="Monotype Corsiva" pitchFamily="66" charset="0"/>
              </a:rPr>
              <a:t>Бордо</a:t>
            </a:r>
            <a:r>
              <a:rPr lang="uk-UA" dirty="0" smtClean="0">
                <a:latin typeface="Monotype Corsiva" pitchFamily="66" charset="0"/>
              </a:rPr>
              <a:t>, при </a:t>
            </a:r>
            <a:r>
              <a:rPr lang="uk-UA" dirty="0" err="1" smtClean="0">
                <a:latin typeface="Monotype Corsiva" pitchFamily="66" charset="0"/>
              </a:rPr>
              <a:t>впадении</a:t>
            </a:r>
            <a:r>
              <a:rPr lang="uk-UA" dirty="0" smtClean="0">
                <a:latin typeface="Monotype Corsiva" pitchFamily="66" charset="0"/>
              </a:rPr>
              <a:t> в океан </a:t>
            </a:r>
            <a:r>
              <a:rPr lang="uk-UA" dirty="0" err="1" smtClean="0">
                <a:latin typeface="Monotype Corsiva" pitchFamily="66" charset="0"/>
              </a:rPr>
              <a:t>образует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обширный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u="sng" dirty="0" err="1" smtClean="0">
                <a:latin typeface="Monotype Corsiva" pitchFamily="66" charset="0"/>
              </a:rPr>
              <a:t>эстуарий</a:t>
            </a:r>
            <a:r>
              <a:rPr lang="uk-UA" dirty="0" smtClean="0">
                <a:latin typeface="Monotype Corsiva" pitchFamily="66" charset="0"/>
              </a:rPr>
              <a:t> — </a:t>
            </a:r>
            <a:r>
              <a:rPr lang="uk-UA" u="sng" dirty="0" smtClean="0">
                <a:latin typeface="Monotype Corsiva" pitchFamily="66" charset="0"/>
              </a:rPr>
              <a:t>Жиронду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Основные</a:t>
            </a:r>
            <a:r>
              <a:rPr lang="uk-UA" dirty="0" smtClean="0">
                <a:latin typeface="Monotype Corsiva" pitchFamily="66" charset="0"/>
              </a:rPr>
              <a:t> притоки: </a:t>
            </a:r>
            <a:r>
              <a:rPr lang="uk-UA" u="sng" dirty="0" err="1" smtClean="0">
                <a:latin typeface="Monotype Corsiva" pitchFamily="66" charset="0"/>
              </a:rPr>
              <a:t>Тарн</a:t>
            </a:r>
            <a:r>
              <a:rPr lang="uk-UA" dirty="0" smtClean="0">
                <a:latin typeface="Monotype Corsiva" pitchFamily="66" charset="0"/>
              </a:rPr>
              <a:t>, </a:t>
            </a:r>
            <a:r>
              <a:rPr lang="uk-UA" u="sng" dirty="0" err="1" smtClean="0">
                <a:latin typeface="Monotype Corsiva" pitchFamily="66" charset="0"/>
              </a:rPr>
              <a:t>Ло</a:t>
            </a:r>
            <a:r>
              <a:rPr lang="uk-UA" dirty="0" smtClean="0">
                <a:latin typeface="Monotype Corsiva" pitchFamily="66" charset="0"/>
              </a:rPr>
              <a:t> и </a:t>
            </a:r>
            <a:r>
              <a:rPr lang="uk-UA" dirty="0" err="1" smtClean="0">
                <a:latin typeface="Monotype Corsiva" pitchFamily="66" charset="0"/>
              </a:rPr>
              <a:t>Дордонь</a:t>
            </a:r>
            <a:r>
              <a:rPr lang="uk-UA" dirty="0" smtClean="0">
                <a:latin typeface="Monotype Corsiva" pitchFamily="66" charset="0"/>
              </a:rPr>
              <a:t>. 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20482" name="Picture 2" descr="800px-Garonne_Toul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6806"/>
            <a:ext cx="8460432" cy="634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186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2013-11-28T19:32:32Z</dcterms:modified>
</cp:coreProperties>
</file>