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8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12DE54DD-2297-4747-B998-CC44808CE476}" type="datetimeFigureOut">
              <a:rPr lang="ru-RU" smtClean="0"/>
              <a:t>28.04.2014</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5D476EFC-FE2E-4C0B-B076-3EA1FBC1154F}" type="slidenum">
              <a:rPr lang="uk-UA" smtClean="0"/>
              <a:t>‹#›</a:t>
            </a:fld>
            <a:endParaRPr lang="uk-UA"/>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2DE54DD-2297-4747-B998-CC44808CE476}" type="datetimeFigureOut">
              <a:rPr lang="ru-RU" smtClean="0"/>
              <a:t>28.04.2014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476EFC-FE2E-4C0B-B076-3EA1FBC1154F}"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2DE54DD-2297-4747-B998-CC44808CE476}" type="datetimeFigureOut">
              <a:rPr lang="ru-RU" smtClean="0"/>
              <a:t>28.04.2014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476EFC-FE2E-4C0B-B076-3EA1FBC1154F}"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12DE54DD-2297-4747-B998-CC44808CE476}" type="datetimeFigureOut">
              <a:rPr lang="ru-RU" smtClean="0"/>
              <a:t>28.04.2014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D476EFC-FE2E-4C0B-B076-3EA1FBC1154F}" type="slidenum">
              <a:rPr lang="uk-UA" smtClean="0"/>
              <a:t>‹#›</a:t>
            </a:fld>
            <a:endParaRPr lang="uk-UA"/>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2DE54DD-2297-4747-B998-CC44808CE476}" type="datetimeFigureOut">
              <a:rPr lang="ru-RU" smtClean="0"/>
              <a:t>28.04.2014</a:t>
            </a:fld>
            <a:endParaRPr lang="uk-UA"/>
          </a:p>
        </p:txBody>
      </p:sp>
      <p:sp>
        <p:nvSpPr>
          <p:cNvPr id="5" name="Нижний колонтитул 4"/>
          <p:cNvSpPr>
            <a:spLocks noGrp="1"/>
          </p:cNvSpPr>
          <p:nvPr>
            <p:ph type="ftr" sz="quarter" idx="11"/>
          </p:nvPr>
        </p:nvSpPr>
        <p:spPr>
          <a:xfrm>
            <a:off x="800100" y="6172200"/>
            <a:ext cx="4000500" cy="457200"/>
          </a:xfrm>
        </p:spPr>
        <p:txBody>
          <a:bodyPr/>
          <a:lstStyle/>
          <a:p>
            <a:endParaRPr lang="uk-UA"/>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5D476EFC-FE2E-4C0B-B076-3EA1FBC1154F}"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2DE54DD-2297-4747-B998-CC44808CE476}" type="datetimeFigureOut">
              <a:rPr lang="ru-RU" smtClean="0"/>
              <a:t>28.04.2014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D476EFC-FE2E-4C0B-B076-3EA1FBC1154F}" type="slidenum">
              <a:rPr lang="uk-UA" smtClean="0"/>
              <a:t>‹#›</a:t>
            </a:fld>
            <a:endParaRPr lang="uk-UA"/>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12DE54DD-2297-4747-B998-CC44808CE476}" type="datetimeFigureOut">
              <a:rPr lang="ru-RU" smtClean="0"/>
              <a:t>28.04.2014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5D476EFC-FE2E-4C0B-B076-3EA1FBC1154F}" type="slidenum">
              <a:rPr lang="uk-UA" smtClean="0"/>
              <a:t>‹#›</a:t>
            </a:fld>
            <a:endParaRPr lang="uk-UA"/>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2DE54DD-2297-4747-B998-CC44808CE476}" type="datetimeFigureOut">
              <a:rPr lang="ru-RU" smtClean="0"/>
              <a:t>28.04.2014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5D476EFC-FE2E-4C0B-B076-3EA1FBC1154F}"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DE54DD-2297-4747-B998-CC44808CE476}" type="datetimeFigureOut">
              <a:rPr lang="ru-RU" smtClean="0"/>
              <a:t>28.04.2014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D476EFC-FE2E-4C0B-B076-3EA1FBC1154F}"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2DE54DD-2297-4747-B998-CC44808CE476}" type="datetimeFigureOut">
              <a:rPr lang="ru-RU" smtClean="0"/>
              <a:t>28.04.2014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D476EFC-FE2E-4C0B-B076-3EA1FBC1154F}" type="slidenum">
              <a:rPr lang="uk-UA" smtClean="0"/>
              <a:t>‹#›</a:t>
            </a:fld>
            <a:endParaRPr lang="uk-UA"/>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2DE54DD-2297-4747-B998-CC44808CE476}" type="datetimeFigureOut">
              <a:rPr lang="ru-RU" smtClean="0"/>
              <a:t>28.04.2014</a:t>
            </a:fld>
            <a:endParaRPr lang="uk-UA"/>
          </a:p>
        </p:txBody>
      </p:sp>
      <p:sp>
        <p:nvSpPr>
          <p:cNvPr id="6" name="Нижний колонтитул 5"/>
          <p:cNvSpPr>
            <a:spLocks noGrp="1"/>
          </p:cNvSpPr>
          <p:nvPr>
            <p:ph type="ftr" sz="quarter" idx="11"/>
          </p:nvPr>
        </p:nvSpPr>
        <p:spPr>
          <a:xfrm>
            <a:off x="914400" y="6172200"/>
            <a:ext cx="3886200" cy="457200"/>
          </a:xfrm>
        </p:spPr>
        <p:txBody>
          <a:bodyPr/>
          <a:lstStyle/>
          <a:p>
            <a:endParaRPr lang="uk-UA"/>
          </a:p>
        </p:txBody>
      </p:sp>
      <p:sp>
        <p:nvSpPr>
          <p:cNvPr id="7" name="Номер слайда 6"/>
          <p:cNvSpPr>
            <a:spLocks noGrp="1"/>
          </p:cNvSpPr>
          <p:nvPr>
            <p:ph type="sldNum" sz="quarter" idx="12"/>
          </p:nvPr>
        </p:nvSpPr>
        <p:spPr>
          <a:xfrm>
            <a:off x="146304" y="6208776"/>
            <a:ext cx="457200" cy="457200"/>
          </a:xfrm>
        </p:spPr>
        <p:txBody>
          <a:bodyPr/>
          <a:lstStyle/>
          <a:p>
            <a:fld id="{5D476EFC-FE2E-4C0B-B076-3EA1FBC1154F}" type="slidenum">
              <a:rPr lang="uk-UA" smtClean="0"/>
              <a:t>‹#›</a:t>
            </a:fld>
            <a:endParaRPr lang="uk-UA"/>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2DE54DD-2297-4747-B998-CC44808CE476}" type="datetimeFigureOut">
              <a:rPr lang="ru-RU" smtClean="0"/>
              <a:t>28.04.2014</a:t>
            </a:fld>
            <a:endParaRPr lang="uk-UA"/>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uk-UA"/>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D476EFC-FE2E-4C0B-B076-3EA1FBC1154F}"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3357562"/>
            <a:ext cx="6400800" cy="1600200"/>
          </a:xfrm>
        </p:spPr>
        <p:txBody>
          <a:bodyPr/>
          <a:lstStyle/>
          <a:p>
            <a:pPr algn="l"/>
            <a:r>
              <a:rPr lang="en-US" dirty="0" smtClean="0"/>
              <a:t>Performed:</a:t>
            </a:r>
          </a:p>
          <a:p>
            <a:pPr algn="l"/>
            <a:r>
              <a:rPr lang="en-US" dirty="0" err="1" smtClean="0"/>
              <a:t>Lubomir</a:t>
            </a:r>
            <a:r>
              <a:rPr lang="en-US" dirty="0" smtClean="0"/>
              <a:t> </a:t>
            </a:r>
            <a:r>
              <a:rPr lang="en-US" dirty="0" err="1" smtClean="0"/>
              <a:t>Kovalchuk</a:t>
            </a:r>
            <a:r>
              <a:rPr lang="en-US" dirty="0" smtClean="0"/>
              <a:t> </a:t>
            </a:r>
            <a:endParaRPr lang="uk-UA" dirty="0"/>
          </a:p>
        </p:txBody>
      </p:sp>
      <p:sp>
        <p:nvSpPr>
          <p:cNvPr id="2" name="Заголовок 1"/>
          <p:cNvSpPr>
            <a:spLocks noGrp="1"/>
          </p:cNvSpPr>
          <p:nvPr>
            <p:ph type="ctrTitle"/>
          </p:nvPr>
        </p:nvSpPr>
        <p:spPr/>
        <p:txBody>
          <a:bodyPr>
            <a:noAutofit/>
          </a:bodyPr>
          <a:lstStyle/>
          <a:p>
            <a:r>
              <a:rPr sz="8800" smtClean="0"/>
              <a:t>Blood</a:t>
            </a:r>
            <a:endParaRPr lang="uk-UA" sz="8800" dirty="0"/>
          </a:p>
        </p:txBody>
      </p:sp>
      <p:pic>
        <p:nvPicPr>
          <p:cNvPr id="4" name="Рисунок 3" descr="b64bdd3d19a2e89c475e3047e2a7c992_400_400.jpg"/>
          <p:cNvPicPr>
            <a:picLocks noChangeAspect="1"/>
          </p:cNvPicPr>
          <p:nvPr/>
        </p:nvPicPr>
        <p:blipFill>
          <a:blip r:embed="rId2"/>
          <a:stretch>
            <a:fillRect/>
          </a:stretch>
        </p:blipFill>
        <p:spPr>
          <a:xfrm>
            <a:off x="5000628" y="3214686"/>
            <a:ext cx="3071834" cy="336365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371601419_immunodeficit.jpg"/>
          <p:cNvPicPr>
            <a:picLocks noChangeAspect="1"/>
          </p:cNvPicPr>
          <p:nvPr/>
        </p:nvPicPr>
        <p:blipFill>
          <a:blip r:embed="rId2"/>
          <a:stretch>
            <a:fillRect/>
          </a:stretch>
        </p:blipFill>
        <p:spPr>
          <a:xfrm>
            <a:off x="0" y="0"/>
            <a:ext cx="9144000" cy="6858000"/>
          </a:xfrm>
          <a:prstGeom prst="rect">
            <a:avLst/>
          </a:prstGeom>
        </p:spPr>
      </p:pic>
      <p:sp>
        <p:nvSpPr>
          <p:cNvPr id="4" name="Прямоугольник 3"/>
          <p:cNvSpPr/>
          <p:nvPr/>
        </p:nvSpPr>
        <p:spPr>
          <a:xfrm>
            <a:off x="2857488" y="2714620"/>
            <a:ext cx="3877986"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0541" cmpd="sng">
                  <a:solidFill>
                    <a:schemeClr val="accent1">
                      <a:shade val="88000"/>
                      <a:satMod val="110000"/>
                    </a:schemeClr>
                  </a:solidFill>
                  <a:prstDash val="solid"/>
                </a:ln>
                <a:solidFill>
                  <a:schemeClr val="bg1"/>
                </a:solidFill>
                <a:effectLst>
                  <a:glow rad="101600">
                    <a:schemeClr val="bg1">
                      <a:alpha val="60000"/>
                    </a:schemeClr>
                  </a:glow>
                </a:effectLst>
              </a:rPr>
              <a:t>Thank</a:t>
            </a:r>
            <a:r>
              <a:rPr lang="en-US" sz="5400" b="1" cap="none" spc="0" dirty="0" smtClean="0">
                <a:ln w="10541" cmpd="sng">
                  <a:solidFill>
                    <a:schemeClr val="accent1">
                      <a:shade val="88000"/>
                      <a:satMod val="110000"/>
                    </a:schemeClr>
                  </a:solidFill>
                  <a:prstDash val="solid"/>
                </a:ln>
                <a:solidFill>
                  <a:schemeClr val="bg1"/>
                </a:solidFill>
                <a:effectLst/>
              </a:rPr>
              <a:t> you!</a:t>
            </a:r>
            <a:endParaRPr lang="ru-RU" sz="5400" b="1" cap="none" spc="0" dirty="0">
              <a:ln w="10541" cmpd="sng">
                <a:solidFill>
                  <a:schemeClr val="accent1">
                    <a:shade val="88000"/>
                    <a:satMod val="110000"/>
                  </a:schemeClr>
                </a:solidFill>
                <a:prstDash val="solid"/>
              </a:ln>
              <a:solidFill>
                <a:schemeClr val="bg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4)">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7772400" cy="4572000"/>
          </a:xfrm>
        </p:spPr>
        <p:txBody>
          <a:bodyPr/>
          <a:lstStyle/>
          <a:p>
            <a:r>
              <a:rPr lang="en-US" dirty="0" smtClean="0"/>
              <a:t>Blood - a rare connective tissue of animals that perform important functions in the maintenance of his life.</a:t>
            </a:r>
            <a:endParaRPr lang="uk-UA" dirty="0"/>
          </a:p>
        </p:txBody>
      </p:sp>
      <p:pic>
        <p:nvPicPr>
          <p:cNvPr id="5" name="Рисунок 4" descr="1842a40a-752d-4ca9-b5c8-930ea6e99157.jpg"/>
          <p:cNvPicPr>
            <a:picLocks noChangeAspect="1"/>
          </p:cNvPicPr>
          <p:nvPr/>
        </p:nvPicPr>
        <p:blipFill>
          <a:blip r:embed="rId2"/>
          <a:stretch>
            <a:fillRect/>
          </a:stretch>
        </p:blipFill>
        <p:spPr>
          <a:xfrm>
            <a:off x="3571868" y="3429000"/>
            <a:ext cx="5286380" cy="2969958"/>
          </a:xfrm>
          <a:prstGeom prst="rect">
            <a:avLst/>
          </a:prstGeom>
        </p:spPr>
      </p:pic>
      <p:pic>
        <p:nvPicPr>
          <p:cNvPr id="4" name="Рисунок 3" descr="80884383_3571750_o_1821.jpg"/>
          <p:cNvPicPr>
            <a:picLocks noChangeAspect="1"/>
          </p:cNvPicPr>
          <p:nvPr/>
        </p:nvPicPr>
        <p:blipFill>
          <a:blip r:embed="rId3"/>
          <a:stretch>
            <a:fillRect/>
          </a:stretch>
        </p:blipFill>
        <p:spPr>
          <a:xfrm>
            <a:off x="285720" y="1785926"/>
            <a:ext cx="4143404" cy="3107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214290"/>
            <a:ext cx="6643734" cy="6215106"/>
          </a:xfrm>
        </p:spPr>
        <p:txBody>
          <a:bodyPr/>
          <a:lstStyle/>
          <a:p>
            <a:pPr>
              <a:buNone/>
            </a:pPr>
            <a:r>
              <a:rPr lang="en-US" dirty="0" smtClean="0"/>
              <a:t>Blood is composed of plasma and formed elements (cells</a:t>
            </a:r>
            <a:r>
              <a:rPr lang="en-US" dirty="0" smtClean="0"/>
              <a:t>):</a:t>
            </a:r>
          </a:p>
          <a:p>
            <a:pPr marL="514350" indent="-514350">
              <a:buFont typeface="+mj-lt"/>
              <a:buAutoNum type="arabicPeriod"/>
            </a:pPr>
            <a:r>
              <a:rPr lang="en-US" dirty="0" smtClean="0"/>
              <a:t>Red blood cells (erythrocytes</a:t>
            </a:r>
            <a:r>
              <a:rPr lang="en-US" dirty="0" smtClean="0"/>
              <a:t>)</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Platelets (</a:t>
            </a:r>
            <a:r>
              <a:rPr lang="en-US" dirty="0" err="1" smtClean="0"/>
              <a:t>thrombocytes</a:t>
            </a:r>
            <a:r>
              <a:rPr lang="en-US" dirty="0" smtClean="0"/>
              <a:t>)</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White blood cells (leukocytes)</a:t>
            </a:r>
          </a:p>
          <a:p>
            <a:endParaRPr lang="uk-UA" dirty="0"/>
          </a:p>
        </p:txBody>
      </p:sp>
      <p:pic>
        <p:nvPicPr>
          <p:cNvPr id="4" name="Рисунок 3" descr="1302520739_0010-2.jpg"/>
          <p:cNvPicPr>
            <a:picLocks noChangeAspect="1"/>
          </p:cNvPicPr>
          <p:nvPr/>
        </p:nvPicPr>
        <p:blipFill>
          <a:blip r:embed="rId2"/>
          <a:stretch>
            <a:fillRect/>
          </a:stretch>
        </p:blipFill>
        <p:spPr>
          <a:xfrm>
            <a:off x="6000728" y="642918"/>
            <a:ext cx="3143272" cy="1767217"/>
          </a:xfrm>
          <a:prstGeom prst="rect">
            <a:avLst/>
          </a:prstGeom>
        </p:spPr>
      </p:pic>
      <p:pic>
        <p:nvPicPr>
          <p:cNvPr id="5" name="Рисунок 4" descr="nanotecnologia.jpg"/>
          <p:cNvPicPr>
            <a:picLocks noChangeAspect="1"/>
          </p:cNvPicPr>
          <p:nvPr/>
        </p:nvPicPr>
        <p:blipFill>
          <a:blip r:embed="rId3"/>
          <a:stretch>
            <a:fillRect/>
          </a:stretch>
        </p:blipFill>
        <p:spPr>
          <a:xfrm>
            <a:off x="5286380" y="2428868"/>
            <a:ext cx="2748920" cy="2409166"/>
          </a:xfrm>
          <a:prstGeom prst="rect">
            <a:avLst/>
          </a:prstGeom>
        </p:spPr>
      </p:pic>
      <p:pic>
        <p:nvPicPr>
          <p:cNvPr id="6" name="Рисунок 5" descr="WhiteBloodCelldowant.jpg"/>
          <p:cNvPicPr>
            <a:picLocks noChangeAspect="1"/>
          </p:cNvPicPr>
          <p:nvPr/>
        </p:nvPicPr>
        <p:blipFill>
          <a:blip r:embed="rId4" cstate="print"/>
          <a:stretch>
            <a:fillRect/>
          </a:stretch>
        </p:blipFill>
        <p:spPr>
          <a:xfrm>
            <a:off x="6572264" y="4357694"/>
            <a:ext cx="2285992" cy="2285992"/>
          </a:xfrm>
          <a:prstGeom prst="rect">
            <a:avLst/>
          </a:prstGeom>
        </p:spPr>
      </p:pic>
      <p:cxnSp>
        <p:nvCxnSpPr>
          <p:cNvPr id="8" name="Прямая со стрелкой 7"/>
          <p:cNvCxnSpPr/>
          <p:nvPr/>
        </p:nvCxnSpPr>
        <p:spPr>
          <a:xfrm>
            <a:off x="5429256" y="128586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500562" y="2786058"/>
            <a:ext cx="57150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786314" y="5000636"/>
            <a:ext cx="164307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amond(in)">
                                      <p:cBhvr>
                                        <p:cTn id="15" dur="2000"/>
                                        <p:tgtEl>
                                          <p:spTgt spid="3">
                                            <p:txEl>
                                              <p:pRg st="4" end="4"/>
                                            </p:txEl>
                                          </p:spTgt>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diamond(in)">
                                      <p:cBhvr>
                                        <p:cTn id="19" dur="2000"/>
                                        <p:tgtEl>
                                          <p:spTgt spid="3">
                                            <p:txEl>
                                              <p:pRg st="8" end="8"/>
                                            </p:txEl>
                                          </p:spTgt>
                                        </p:tgtEl>
                                      </p:cBhvr>
                                    </p:animEffect>
                                  </p:childTnLst>
                                </p:cTn>
                              </p:par>
                            </p:childTnLst>
                          </p:cTn>
                        </p:par>
                        <p:par>
                          <p:cTn id="20" fill="hold">
                            <p:stCondLst>
                              <p:cond delay="8000"/>
                            </p:stCondLst>
                            <p:childTnLst>
                              <p:par>
                                <p:cTn id="21" presetID="8"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par>
                          <p:cTn id="24" fill="hold">
                            <p:stCondLst>
                              <p:cond delay="10000"/>
                            </p:stCondLst>
                            <p:childTnLst>
                              <p:par>
                                <p:cTn id="25" presetID="8"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par>
                          <p:cTn id="28" fill="hold">
                            <p:stCondLst>
                              <p:cond delay="12000"/>
                            </p:stCondLst>
                            <p:childTnLst>
                              <p:par>
                                <p:cTn id="29" presetID="8"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amond(in)">
                                      <p:cBhvr>
                                        <p:cTn id="31" dur="2000"/>
                                        <p:tgtEl>
                                          <p:spTgt spid="10"/>
                                        </p:tgtEl>
                                      </p:cBhvr>
                                    </p:animEffect>
                                  </p:childTnLst>
                                </p:cTn>
                              </p:par>
                            </p:childTnLst>
                          </p:cTn>
                        </p:par>
                        <p:par>
                          <p:cTn id="32" fill="hold">
                            <p:stCondLst>
                              <p:cond delay="14000"/>
                            </p:stCondLst>
                            <p:childTnLst>
                              <p:par>
                                <p:cTn id="33" presetID="8"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amond(in)">
                                      <p:cBhvr>
                                        <p:cTn id="35" dur="2000"/>
                                        <p:tgtEl>
                                          <p:spTgt spid="5"/>
                                        </p:tgtEl>
                                      </p:cBhvr>
                                    </p:animEffect>
                                  </p:childTnLst>
                                </p:cTn>
                              </p:par>
                            </p:childTnLst>
                          </p:cTn>
                        </p:par>
                        <p:par>
                          <p:cTn id="36" fill="hold">
                            <p:stCondLst>
                              <p:cond delay="16000"/>
                            </p:stCondLst>
                            <p:childTnLst>
                              <p:par>
                                <p:cTn id="37" presetID="8"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amond(in)">
                                      <p:cBhvr>
                                        <p:cTn id="39" dur="2000"/>
                                        <p:tgtEl>
                                          <p:spTgt spid="12"/>
                                        </p:tgtEl>
                                      </p:cBhvr>
                                    </p:animEffect>
                                  </p:childTnLst>
                                </p:cTn>
                              </p:par>
                            </p:childTnLst>
                          </p:cTn>
                        </p:par>
                        <p:par>
                          <p:cTn id="40" fill="hold">
                            <p:stCondLst>
                              <p:cond delay="18000"/>
                            </p:stCondLst>
                            <p:childTnLst>
                              <p:par>
                                <p:cTn id="41" presetID="8" presetClass="entr" presetSubtype="1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amond(in)">
                                      <p:cBhvr>
                                        <p:cTn id="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335034511_20110403_1_1.jpg"/>
          <p:cNvPicPr>
            <a:picLocks noChangeAspect="1"/>
          </p:cNvPicPr>
          <p:nvPr/>
        </p:nvPicPr>
        <p:blipFill>
          <a:blip r:embed="rId2"/>
          <a:stretch>
            <a:fillRect/>
          </a:stretch>
        </p:blipFill>
        <p:spPr>
          <a:xfrm>
            <a:off x="0" y="0"/>
            <a:ext cx="9144000" cy="6858000"/>
          </a:xfrm>
          <a:prstGeom prst="rect">
            <a:avLst/>
          </a:prstGeom>
        </p:spPr>
      </p:pic>
      <p:sp>
        <p:nvSpPr>
          <p:cNvPr id="3" name="Содержимое 2"/>
          <p:cNvSpPr>
            <a:spLocks noGrp="1"/>
          </p:cNvSpPr>
          <p:nvPr>
            <p:ph sz="quarter" idx="1"/>
          </p:nvPr>
        </p:nvSpPr>
        <p:spPr>
          <a:xfrm>
            <a:off x="285720" y="214290"/>
            <a:ext cx="4286280" cy="6215106"/>
          </a:xfrm>
          <a:solidFill>
            <a:schemeClr val="bg1"/>
          </a:solidFill>
          <a:ln>
            <a:solidFill>
              <a:schemeClr val="bg1"/>
            </a:solidFill>
          </a:ln>
        </p:spPr>
        <p:txBody>
          <a:bodyPr>
            <a:normAutofit lnSpcReduction="10000"/>
          </a:bodyPr>
          <a:lstStyle/>
          <a:p>
            <a:r>
              <a:rPr lang="en-US" dirty="0" smtClean="0"/>
              <a:t>erythrocytes </a:t>
            </a:r>
            <a:r>
              <a:rPr lang="en-US" dirty="0" smtClean="0"/>
              <a:t>- </a:t>
            </a:r>
            <a:r>
              <a:rPr lang="en-US" dirty="0" smtClean="0"/>
              <a:t>the most numerous of the formed elements . Mature red blood cells do not contain nuclei and are shaped like biconcave disks. Circulating 120 days and destroyed by the liver and spleen. Protein found in red blood cells of iron ions - hemoglobin , which provides the main function of red blood cells - transport of gases in the first place - oxygen. It hemoglobin gives blood red color. </a:t>
            </a: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3"/>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35.jpg"/>
          <p:cNvPicPr>
            <a:picLocks noChangeAspect="1"/>
          </p:cNvPicPr>
          <p:nvPr/>
        </p:nvPicPr>
        <p:blipFill>
          <a:blip r:embed="rId2"/>
          <a:stretch>
            <a:fillRect/>
          </a:stretch>
        </p:blipFill>
        <p:spPr>
          <a:xfrm>
            <a:off x="0" y="0"/>
            <a:ext cx="9144000" cy="6858000"/>
          </a:xfrm>
          <a:prstGeom prst="rect">
            <a:avLst/>
          </a:prstGeom>
        </p:spPr>
      </p:pic>
      <p:sp>
        <p:nvSpPr>
          <p:cNvPr id="3" name="Содержимое 2"/>
          <p:cNvSpPr>
            <a:spLocks noGrp="1"/>
          </p:cNvSpPr>
          <p:nvPr>
            <p:ph sz="quarter" idx="1"/>
          </p:nvPr>
        </p:nvSpPr>
        <p:spPr>
          <a:xfrm>
            <a:off x="4071934" y="142852"/>
            <a:ext cx="4843442" cy="6286544"/>
          </a:xfrm>
          <a:solidFill>
            <a:schemeClr val="bg1"/>
          </a:solidFill>
        </p:spPr>
        <p:txBody>
          <a:bodyPr/>
          <a:lstStyle/>
          <a:p>
            <a:r>
              <a:rPr lang="en-US" dirty="0" err="1" smtClean="0"/>
              <a:t>Thrombocytes</a:t>
            </a:r>
            <a:r>
              <a:rPr lang="en-US" dirty="0" smtClean="0"/>
              <a:t> - </a:t>
            </a:r>
            <a:r>
              <a:rPr lang="en-US" dirty="0" smtClean="0"/>
              <a:t>platelets, non-nuclear blood cells with a diameter of 2 - 4 mm, with irregular rounded shape and are formed in the red bone marrow from </a:t>
            </a:r>
            <a:r>
              <a:rPr lang="en-US" dirty="0" err="1" smtClean="0"/>
              <a:t>megakaryocytes</a:t>
            </a:r>
            <a:r>
              <a:rPr lang="en-US" dirty="0" smtClean="0"/>
              <a:t>. Together with plasma proteins </a:t>
            </a:r>
            <a:r>
              <a:rPr lang="en-US" dirty="0" smtClean="0"/>
              <a:t>,they </a:t>
            </a:r>
            <a:r>
              <a:rPr lang="en-US" dirty="0" smtClean="0"/>
              <a:t>provide a blood clotting, arising from damaged blood vessels, leading to stop bleeding, and thus protect the body against life-threatening blood loss.</a:t>
            </a: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slide(fromBottom)">
                                      <p:cBhvr>
                                        <p:cTn id="11" dur="500"/>
                                        <p:tgtEl>
                                          <p:spTgt spid="3">
                                            <p:bg/>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otkuda-berutsya-anomalii-leykotsitov.jpg"/>
          <p:cNvPicPr>
            <a:picLocks noChangeAspect="1"/>
          </p:cNvPicPr>
          <p:nvPr/>
        </p:nvPicPr>
        <p:blipFill>
          <a:blip r:embed="rId2"/>
          <a:stretch>
            <a:fillRect/>
          </a:stretch>
        </p:blipFill>
        <p:spPr>
          <a:xfrm>
            <a:off x="3214678" y="1428736"/>
            <a:ext cx="5695990" cy="4000528"/>
          </a:xfrm>
          <a:prstGeom prst="rect">
            <a:avLst/>
          </a:prstGeom>
        </p:spPr>
      </p:pic>
      <p:sp>
        <p:nvSpPr>
          <p:cNvPr id="3" name="Содержимое 2"/>
          <p:cNvSpPr>
            <a:spLocks noGrp="1"/>
          </p:cNvSpPr>
          <p:nvPr>
            <p:ph sz="quarter" idx="1"/>
          </p:nvPr>
        </p:nvSpPr>
        <p:spPr>
          <a:xfrm>
            <a:off x="214282" y="214290"/>
            <a:ext cx="4429156" cy="6215106"/>
          </a:xfrm>
          <a:solidFill>
            <a:schemeClr val="bg1"/>
          </a:solidFill>
        </p:spPr>
        <p:txBody>
          <a:bodyPr/>
          <a:lstStyle/>
          <a:p>
            <a:r>
              <a:rPr lang="en-US" dirty="0" smtClean="0"/>
              <a:t>Leukocytes - consisting of cytoplasm and nucleus; formed in the red bone marrow, spleen and lymph nodes. They are involved in immune responses, choosing T cells that recognize a variety of viruses and harmful substances, B cells that produce antibodies, macrophages that destroy these substances.</a:t>
            </a: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Blood </a:t>
            </a:r>
            <a:r>
              <a:rPr lang="en-US" dirty="0" smtClean="0"/>
              <a:t>groups</a:t>
            </a:r>
            <a:endParaRPr lang="uk-UA" dirty="0"/>
          </a:p>
        </p:txBody>
      </p:sp>
      <p:sp>
        <p:nvSpPr>
          <p:cNvPr id="3" name="Содержимое 2"/>
          <p:cNvSpPr>
            <a:spLocks noGrp="1"/>
          </p:cNvSpPr>
          <p:nvPr>
            <p:ph sz="quarter" idx="1"/>
          </p:nvPr>
        </p:nvSpPr>
        <p:spPr/>
        <p:txBody>
          <a:bodyPr/>
          <a:lstStyle/>
          <a:p>
            <a:r>
              <a:rPr lang="en-US" dirty="0" smtClean="0"/>
              <a:t>Blood group - a classification of blood for the presence or absence of certain inherited antigens on the surface of red blood cells.</a:t>
            </a:r>
            <a:endParaRPr lang="uk-UA" dirty="0"/>
          </a:p>
        </p:txBody>
      </p:sp>
      <p:pic>
        <p:nvPicPr>
          <p:cNvPr id="4" name="Рисунок 3" descr="01.png"/>
          <p:cNvPicPr>
            <a:picLocks noChangeAspect="1"/>
          </p:cNvPicPr>
          <p:nvPr/>
        </p:nvPicPr>
        <p:blipFill>
          <a:blip r:embed="rId2"/>
          <a:stretch>
            <a:fillRect/>
          </a:stretch>
        </p:blipFill>
        <p:spPr>
          <a:xfrm>
            <a:off x="1714480" y="3000372"/>
            <a:ext cx="5500726" cy="33222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214290"/>
            <a:ext cx="8501122" cy="4500594"/>
          </a:xfrm>
        </p:spPr>
        <p:txBody>
          <a:bodyPr>
            <a:normAutofit/>
          </a:bodyPr>
          <a:lstStyle/>
          <a:p>
            <a:pPr>
              <a:buNone/>
            </a:pPr>
            <a:r>
              <a:rPr lang="en-US" sz="2400" dirty="0" smtClean="0"/>
              <a:t>There are four blood </a:t>
            </a:r>
            <a:r>
              <a:rPr lang="en-US" sz="2400" dirty="0" smtClean="0"/>
              <a:t>types:</a:t>
            </a:r>
          </a:p>
          <a:p>
            <a:pPr marL="514350" indent="-514350">
              <a:buFont typeface="+mj-lt"/>
              <a:buAutoNum type="arabicPeriod"/>
            </a:pPr>
            <a:r>
              <a:rPr lang="en-US" sz="2400" dirty="0" smtClean="0"/>
              <a:t>no </a:t>
            </a:r>
            <a:r>
              <a:rPr lang="en-US" sz="2400" dirty="0" err="1" smtClean="0"/>
              <a:t>agglutinogens</a:t>
            </a:r>
            <a:r>
              <a:rPr lang="en-US" sz="2400" dirty="0" smtClean="0"/>
              <a:t> and agglutinins from both - (0) also known as I</a:t>
            </a:r>
            <a:r>
              <a:rPr lang="en-US" sz="2400" dirty="0" smtClean="0"/>
              <a:t>;</a:t>
            </a:r>
          </a:p>
          <a:p>
            <a:pPr marL="514350" indent="-514350">
              <a:buFont typeface="+mj-lt"/>
              <a:buAutoNum type="arabicPeriod"/>
            </a:pPr>
            <a:r>
              <a:rPr lang="en-US" sz="2400" dirty="0" smtClean="0"/>
              <a:t>only </a:t>
            </a:r>
            <a:r>
              <a:rPr lang="en-US" sz="2400" dirty="0" err="1" smtClean="0"/>
              <a:t>agglutinogens</a:t>
            </a:r>
            <a:r>
              <a:rPr lang="en-US" sz="2400" dirty="0" smtClean="0"/>
              <a:t> A and beta agglutinins - (A) also known as II</a:t>
            </a:r>
            <a:r>
              <a:rPr lang="en-US" sz="2400" dirty="0" smtClean="0"/>
              <a:t>;</a:t>
            </a:r>
          </a:p>
          <a:p>
            <a:pPr marL="514350" indent="-514350">
              <a:buFont typeface="+mj-lt"/>
              <a:buAutoNum type="arabicPeriod"/>
            </a:pPr>
            <a:r>
              <a:rPr lang="en-US" sz="2400" dirty="0" smtClean="0"/>
              <a:t>only B </a:t>
            </a:r>
            <a:r>
              <a:rPr lang="en-US" sz="2400" dirty="0" err="1" smtClean="0"/>
              <a:t>agglutinogens</a:t>
            </a:r>
            <a:r>
              <a:rPr lang="en-US" sz="2400" dirty="0" smtClean="0"/>
              <a:t> and agglutinins alpha - (B) also known as III</a:t>
            </a:r>
            <a:r>
              <a:rPr lang="en-US" sz="2400" dirty="0" smtClean="0"/>
              <a:t>;</a:t>
            </a:r>
          </a:p>
          <a:p>
            <a:pPr marL="514350" indent="-514350">
              <a:buFont typeface="+mj-lt"/>
              <a:buAutoNum type="arabicPeriod"/>
            </a:pPr>
            <a:r>
              <a:rPr lang="en-US" sz="2400" dirty="0" smtClean="0"/>
              <a:t>with both </a:t>
            </a:r>
            <a:r>
              <a:rPr lang="en-US" sz="2400" dirty="0" err="1" smtClean="0"/>
              <a:t>agglutinogens</a:t>
            </a:r>
            <a:r>
              <a:rPr lang="en-US" sz="2400" dirty="0" smtClean="0"/>
              <a:t> and agglutinins without - (AB) also known as IV.</a:t>
            </a:r>
            <a:endParaRPr lang="uk-UA" sz="2400" dirty="0"/>
          </a:p>
        </p:txBody>
      </p:sp>
      <p:pic>
        <p:nvPicPr>
          <p:cNvPr id="4" name="Рисунок 3" descr="02.jpg"/>
          <p:cNvPicPr>
            <a:picLocks noChangeAspect="1"/>
          </p:cNvPicPr>
          <p:nvPr/>
        </p:nvPicPr>
        <p:blipFill>
          <a:blip r:embed="rId2"/>
          <a:stretch>
            <a:fillRect/>
          </a:stretch>
        </p:blipFill>
        <p:spPr>
          <a:xfrm>
            <a:off x="714348" y="4000504"/>
            <a:ext cx="4143404" cy="2571740"/>
          </a:xfrm>
          <a:prstGeom prst="rect">
            <a:avLst/>
          </a:prstGeom>
        </p:spPr>
      </p:pic>
      <p:pic>
        <p:nvPicPr>
          <p:cNvPr id="5" name="Рисунок 4" descr="6jyzrkw.jpg"/>
          <p:cNvPicPr>
            <a:picLocks noChangeAspect="1"/>
          </p:cNvPicPr>
          <p:nvPr/>
        </p:nvPicPr>
        <p:blipFill>
          <a:blip r:embed="rId3"/>
          <a:stretch>
            <a:fillRect/>
          </a:stretch>
        </p:blipFill>
        <p:spPr>
          <a:xfrm>
            <a:off x="5214942" y="3857628"/>
            <a:ext cx="3500436" cy="26242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Horizont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Horizont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Horizont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Horizontal)">
                                      <p:cBhvr>
                                        <p:cTn id="23" dur="500"/>
                                        <p:tgtEl>
                                          <p:spTgt spid="3">
                                            <p:txEl>
                                              <p:pRg st="4" end="4"/>
                                            </p:txEl>
                                          </p:spTgt>
                                        </p:tgtEl>
                                      </p:cBhvr>
                                    </p:animEffect>
                                  </p:childTnLst>
                                </p:cTn>
                              </p:par>
                            </p:childTnLst>
                          </p:cTn>
                        </p:par>
                        <p:par>
                          <p:cTn id="24" fill="hold">
                            <p:stCondLst>
                              <p:cond delay="2500"/>
                            </p:stCondLst>
                            <p:childTnLst>
                              <p:par>
                                <p:cTn id="25" presetID="16" presetClass="entr" presetSubtype="2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Horizontal)">
                                      <p:cBhvr>
                                        <p:cTn id="27" dur="500"/>
                                        <p:tgtEl>
                                          <p:spTgt spid="4"/>
                                        </p:tgtEl>
                                      </p:cBhvr>
                                    </p:animEffect>
                                  </p:childTnLst>
                                </p:cTn>
                              </p:par>
                            </p:childTnLst>
                          </p:cTn>
                        </p:par>
                        <p:par>
                          <p:cTn id="28" fill="hold">
                            <p:stCondLst>
                              <p:cond delay="3000"/>
                            </p:stCondLst>
                            <p:childTnLst>
                              <p:par>
                                <p:cTn id="29" presetID="16" presetClass="entr" presetSubtype="2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Rhesus - conflict</a:t>
            </a:r>
            <a:endParaRPr lang="uk-UA" dirty="0"/>
          </a:p>
        </p:txBody>
      </p:sp>
      <p:sp>
        <p:nvSpPr>
          <p:cNvPr id="3" name="Содержимое 2"/>
          <p:cNvSpPr>
            <a:spLocks noGrp="1"/>
          </p:cNvSpPr>
          <p:nvPr>
            <p:ph sz="quarter" idx="1"/>
          </p:nvPr>
        </p:nvSpPr>
        <p:spPr>
          <a:xfrm>
            <a:off x="4429124" y="1447800"/>
            <a:ext cx="4257676" cy="4572000"/>
          </a:xfrm>
        </p:spPr>
        <p:txBody>
          <a:bodyPr/>
          <a:lstStyle/>
          <a:p>
            <a:r>
              <a:rPr lang="en-US" dirty="0" err="1" smtClean="0"/>
              <a:t>Rh</a:t>
            </a:r>
            <a:r>
              <a:rPr lang="en-US" dirty="0" smtClean="0"/>
              <a:t> factor - is the </a:t>
            </a:r>
            <a:r>
              <a:rPr lang="en-US" dirty="0" err="1" smtClean="0"/>
              <a:t>humoral</a:t>
            </a:r>
            <a:r>
              <a:rPr lang="en-US" dirty="0" smtClean="0"/>
              <a:t> immune response of Rh-negative mother to erythrocyte antigens Rh-positive fetus, in which antibodies are formed </a:t>
            </a:r>
            <a:r>
              <a:rPr lang="en-US" dirty="0" err="1" smtClean="0"/>
              <a:t>antirhesus</a:t>
            </a:r>
            <a:endParaRPr lang="uk-UA" dirty="0"/>
          </a:p>
        </p:txBody>
      </p:sp>
      <p:pic>
        <p:nvPicPr>
          <p:cNvPr id="4" name="Рисунок 3" descr="rezus.jpg"/>
          <p:cNvPicPr>
            <a:picLocks noChangeAspect="1"/>
          </p:cNvPicPr>
          <p:nvPr/>
        </p:nvPicPr>
        <p:blipFill>
          <a:blip r:embed="rId2"/>
          <a:stretch>
            <a:fillRect/>
          </a:stretch>
        </p:blipFill>
        <p:spPr>
          <a:xfrm>
            <a:off x="357159" y="1500174"/>
            <a:ext cx="4013134" cy="4286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67</TotalTime>
  <Words>362</Words>
  <Application>Microsoft Office PowerPoint</Application>
  <PresentationFormat>Экран (4:3)</PresentationFormat>
  <Paragraphs>26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Справедливость</vt:lpstr>
      <vt:lpstr>Blood</vt:lpstr>
      <vt:lpstr>Слайд 2</vt:lpstr>
      <vt:lpstr>Слайд 3</vt:lpstr>
      <vt:lpstr>Слайд 4</vt:lpstr>
      <vt:lpstr>Слайд 5</vt:lpstr>
      <vt:lpstr>Слайд 6</vt:lpstr>
      <vt:lpstr>Blood groups</vt:lpstr>
      <vt:lpstr>Слайд 8</vt:lpstr>
      <vt:lpstr>Rhesus - conflict</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dc:title>
  <dc:creator>Катеринка</dc:creator>
  <cp:lastModifiedBy>Катеринка</cp:lastModifiedBy>
  <cp:revision>7</cp:revision>
  <dcterms:created xsi:type="dcterms:W3CDTF">2014-04-28T18:05:15Z</dcterms:created>
  <dcterms:modified xsi:type="dcterms:W3CDTF">2014-04-28T19:13:06Z</dcterms:modified>
</cp:coreProperties>
</file>