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59BBB-354C-4FBB-8E39-D1253448996F}" type="datetimeFigureOut">
              <a:rPr lang="uk-UA" smtClean="0"/>
              <a:t>12.02.2014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1CF47-79D1-4A37-8013-B2E9134B4B5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EBFF705-5D68-4520-B5EB-C4205A2EA086}" type="datetimeFigureOut">
              <a:rPr lang="uk-UA" smtClean="0"/>
              <a:pPr/>
              <a:t>12.02.2014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0440C3E-A1F6-468F-9570-A7BB92FC67F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F705-5D68-4520-B5EB-C4205A2EA086}" type="datetimeFigureOut">
              <a:rPr lang="uk-UA" smtClean="0"/>
              <a:pPr/>
              <a:t>12.02.2014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0C3E-A1F6-468F-9570-A7BB92FC67F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F705-5D68-4520-B5EB-C4205A2EA086}" type="datetimeFigureOut">
              <a:rPr lang="uk-UA" smtClean="0"/>
              <a:pPr/>
              <a:t>12.02.2014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0C3E-A1F6-468F-9570-A7BB92FC67F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EBFF705-5D68-4520-B5EB-C4205A2EA086}" type="datetimeFigureOut">
              <a:rPr lang="uk-UA" smtClean="0"/>
              <a:pPr/>
              <a:t>12.02.2014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0C3E-A1F6-468F-9570-A7BB92FC67F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EBFF705-5D68-4520-B5EB-C4205A2EA086}" type="datetimeFigureOut">
              <a:rPr lang="uk-UA" smtClean="0"/>
              <a:pPr/>
              <a:t>12.02.2014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0440C3E-A1F6-468F-9570-A7BB92FC67F9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BFF705-5D68-4520-B5EB-C4205A2EA086}" type="datetimeFigureOut">
              <a:rPr lang="uk-UA" smtClean="0"/>
              <a:pPr/>
              <a:t>12.02.2014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0440C3E-A1F6-468F-9570-A7BB92FC67F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EBFF705-5D68-4520-B5EB-C4205A2EA086}" type="datetimeFigureOut">
              <a:rPr lang="uk-UA" smtClean="0"/>
              <a:pPr/>
              <a:t>12.02.2014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0440C3E-A1F6-468F-9570-A7BB92FC67F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F705-5D68-4520-B5EB-C4205A2EA086}" type="datetimeFigureOut">
              <a:rPr lang="uk-UA" smtClean="0"/>
              <a:pPr/>
              <a:t>12.02.2014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0C3E-A1F6-468F-9570-A7BB92FC67F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BFF705-5D68-4520-B5EB-C4205A2EA086}" type="datetimeFigureOut">
              <a:rPr lang="uk-UA" smtClean="0"/>
              <a:pPr/>
              <a:t>12.02.2014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0440C3E-A1F6-468F-9570-A7BB92FC67F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EBFF705-5D68-4520-B5EB-C4205A2EA086}" type="datetimeFigureOut">
              <a:rPr lang="uk-UA" smtClean="0"/>
              <a:pPr/>
              <a:t>12.02.2014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0440C3E-A1F6-468F-9570-A7BB92FC67F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EBFF705-5D68-4520-B5EB-C4205A2EA086}" type="datetimeFigureOut">
              <a:rPr lang="uk-UA" smtClean="0"/>
              <a:pPr/>
              <a:t>12.02.2014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0440C3E-A1F6-468F-9570-A7BB92FC67F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EBFF705-5D68-4520-B5EB-C4205A2EA086}" type="datetimeFigureOut">
              <a:rPr lang="uk-UA" smtClean="0"/>
              <a:pPr/>
              <a:t>12.02.2014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0440C3E-A1F6-468F-9570-A7BB92FC67F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Рисунок 8" descr="1а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54868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atin typeface="BirchCTT" pitchFamily="2" charset="0"/>
              </a:rPr>
              <a:t>ВЕЛИКА БРИТАНІЯ</a:t>
            </a:r>
            <a:endParaRPr lang="uk-UA" sz="5400" b="1" dirty="0">
              <a:latin typeface="BirchCT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0278" y="5301208"/>
            <a:ext cx="352372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irchCTT" pitchFamily="2" charset="0"/>
              </a:rPr>
              <a:t>Презентацію виконали</a:t>
            </a:r>
          </a:p>
          <a:p>
            <a:r>
              <a:rPr lang="uk-UA" sz="2000" b="1" dirty="0">
                <a:ln w="50800"/>
                <a:solidFill>
                  <a:schemeClr val="bg1">
                    <a:shade val="50000"/>
                  </a:schemeClr>
                </a:solidFill>
                <a:latin typeface="BirchCTT" pitchFamily="2" charset="0"/>
              </a:rPr>
              <a:t>у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irchCTT" pitchFamily="2" charset="0"/>
              </a:rPr>
              <a:t>чні 10-А класу</a:t>
            </a:r>
          </a:p>
          <a:p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irchCTT" pitchFamily="2" charset="0"/>
              </a:rPr>
              <a:t>Козак Руслана та </a:t>
            </a:r>
          </a:p>
          <a:p>
            <a:r>
              <a:rPr lang="uk-UA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BirchCTT" pitchFamily="2" charset="0"/>
              </a:rPr>
              <a:t>Добросовістний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irchCTT" pitchFamily="2" charset="0"/>
              </a:rPr>
              <a:t>  Владислав</a:t>
            </a:r>
            <a:endParaRPr lang="uk-UA" sz="2000" b="1" dirty="0">
              <a:ln w="50800"/>
              <a:solidFill>
                <a:schemeClr val="bg1">
                  <a:shade val="50000"/>
                </a:schemeClr>
              </a:solidFill>
              <a:latin typeface="BirchCT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6488668"/>
            <a:ext cx="132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latin typeface="BirchCTT" pitchFamily="2" charset="0"/>
              </a:rPr>
              <a:t>- 2014 -</a:t>
            </a:r>
            <a:endParaRPr lang="uk-UA" b="1" dirty="0">
              <a:latin typeface="Birch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61805-adm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4278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908720"/>
            <a:ext cx="848661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НАЙБІЛЬШІ МІСТА ВЕЛИКОБРИТАНІЇ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reputation-management-birmingh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381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59832" y="404664"/>
            <a:ext cx="295946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Бірмінгем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glasgow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5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35896" y="260648"/>
            <a:ext cx="167770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Глазго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39185-1920x1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0863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91880" y="332656"/>
            <a:ext cx="252665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Ліверпуль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498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28" r="270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11960" y="404664"/>
            <a:ext cx="281038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Манчестер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1805-ad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40960" cy="13990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Природні умови та ресурси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280920" cy="4754000"/>
          </a:xfrm>
        </p:spPr>
        <p:txBody>
          <a:bodyPr/>
          <a:lstStyle/>
          <a:p>
            <a:r>
              <a:rPr lang="uk-UA" dirty="0" smtClean="0">
                <a:latin typeface="BirchCTT" pitchFamily="2" charset="0"/>
              </a:rPr>
              <a:t>Рельєф: переважають рівнини.</a:t>
            </a:r>
          </a:p>
          <a:p>
            <a:r>
              <a:rPr lang="uk-UA" dirty="0" smtClean="0">
                <a:latin typeface="BirchCTT" pitchFamily="2" charset="0"/>
              </a:rPr>
              <a:t>Клімат: морський помірний.</a:t>
            </a:r>
          </a:p>
          <a:p>
            <a:r>
              <a:rPr lang="uk-UA" dirty="0" smtClean="0">
                <a:latin typeface="BirchCTT" pitchFamily="2" charset="0"/>
              </a:rPr>
              <a:t>Водні ресурси: річки Темза, </a:t>
            </a:r>
            <a:r>
              <a:rPr lang="uk-UA" dirty="0" err="1" smtClean="0">
                <a:latin typeface="BirchCTT" pitchFamily="2" charset="0"/>
              </a:rPr>
              <a:t>Северн</a:t>
            </a:r>
            <a:r>
              <a:rPr lang="uk-UA" dirty="0" smtClean="0">
                <a:latin typeface="BirchCTT" pitchFamily="2" charset="0"/>
              </a:rPr>
              <a:t>, Манчестерський канал.</a:t>
            </a:r>
          </a:p>
          <a:p>
            <a:r>
              <a:rPr lang="uk-UA" dirty="0" smtClean="0">
                <a:latin typeface="BirchCTT" pitchFamily="2" charset="0"/>
              </a:rPr>
              <a:t>Лісові ресурси: малозабезпечена.</a:t>
            </a:r>
          </a:p>
          <a:p>
            <a:r>
              <a:rPr lang="uk-UA" dirty="0" smtClean="0">
                <a:latin typeface="BirchCTT" pitchFamily="2" charset="0"/>
              </a:rPr>
              <a:t>Корисні копалини: нафта і природний газ (шельф Північного моря), запаси кухонної та калійної солей, каоліну.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1805-adm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427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72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Політика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356992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BirchCTT" pitchFamily="2" charset="0"/>
              </a:rPr>
              <a:t>Сполучене королівство — конституційна монархія, яку очолює король або королева. Під конституцією розуміється сукупність різних документів, що регулюють питання конституційного характеру. Сюди належать статути або акти парламенту (наприклад, Велика хартія вольностей 1215 року і Білль про права 1689 року), судові прецеденти, неписані звичаї і угоди. </a:t>
            </a:r>
            <a:endParaRPr lang="uk-UA" sz="2200" dirty="0">
              <a:latin typeface="Birch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1805-adm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427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732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Освіта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501008"/>
            <a:ext cx="8388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BirchCTT" pitchFamily="2" charset="0"/>
              </a:rPr>
              <a:t>Сьогодні, коли англійська мова </a:t>
            </a:r>
            <a:r>
              <a:rPr lang="uk-UA" sz="2000" b="1" dirty="0" smtClean="0">
                <a:latin typeface="BirchCTT" pitchFamily="2" charset="0"/>
              </a:rPr>
              <a:t>є </a:t>
            </a:r>
            <a:r>
              <a:rPr lang="uk-UA" sz="2000" b="1" dirty="0" smtClean="0">
                <a:latin typeface="BirchCTT" pitchFamily="2" charset="0"/>
              </a:rPr>
              <a:t>практично </a:t>
            </a:r>
            <a:r>
              <a:rPr lang="uk-UA" sz="2000" b="1" dirty="0" smtClean="0">
                <a:latin typeface="BirchCTT" pitchFamily="2" charset="0"/>
              </a:rPr>
              <a:t>мовою міжнародного спілкування</a:t>
            </a:r>
            <a:r>
              <a:rPr lang="uk-UA" sz="2000" b="1" dirty="0" smtClean="0">
                <a:latin typeface="BirchCTT" pitchFamily="2" charset="0"/>
              </a:rPr>
              <a:t>, освіта, отримана у </a:t>
            </a:r>
            <a:r>
              <a:rPr lang="uk-UA" sz="2000" b="1" dirty="0" smtClean="0">
                <a:latin typeface="BirchCTT" pitchFamily="2" charset="0"/>
              </a:rPr>
              <a:t>Великій</a:t>
            </a:r>
          </a:p>
          <a:p>
            <a:r>
              <a:rPr lang="uk-UA" sz="2000" b="1" dirty="0" smtClean="0">
                <a:latin typeface="BirchCTT" pitchFamily="2" charset="0"/>
              </a:rPr>
              <a:t>Британії</a:t>
            </a:r>
            <a:r>
              <a:rPr lang="uk-UA" sz="2000" b="1" dirty="0" smtClean="0">
                <a:latin typeface="BirchCTT" pitchFamily="2" charset="0"/>
              </a:rPr>
              <a:t>, дає значні </a:t>
            </a:r>
            <a:r>
              <a:rPr lang="uk-UA" sz="2000" b="1" dirty="0" smtClean="0">
                <a:latin typeface="BirchCTT" pitchFamily="2" charset="0"/>
              </a:rPr>
              <a:t>переваги </a:t>
            </a:r>
            <a:r>
              <a:rPr lang="uk-UA" sz="2000" b="1" dirty="0" smtClean="0">
                <a:latin typeface="BirchCTT" pitchFamily="2" charset="0"/>
              </a:rPr>
              <a:t>й розкриває більші можливості </a:t>
            </a:r>
            <a:r>
              <a:rPr lang="uk-UA" sz="2000" b="1" dirty="0" smtClean="0">
                <a:latin typeface="BirchCTT" pitchFamily="2" charset="0"/>
              </a:rPr>
              <a:t>для </a:t>
            </a:r>
            <a:r>
              <a:rPr lang="uk-UA" sz="2000" b="1" dirty="0" smtClean="0">
                <a:latin typeface="BirchCTT" pitchFamily="2" charset="0"/>
              </a:rPr>
              <a:t>випускників англійських </a:t>
            </a:r>
            <a:r>
              <a:rPr lang="uk-UA" sz="2000" b="1" dirty="0" smtClean="0">
                <a:latin typeface="BirchCTT" pitchFamily="2" charset="0"/>
              </a:rPr>
              <a:t>шкіл</a:t>
            </a:r>
            <a:r>
              <a:rPr lang="uk-UA" sz="2000" b="1" dirty="0" smtClean="0">
                <a:latin typeface="BirchCTT" pitchFamily="2" charset="0"/>
              </a:rPr>
              <a:t>, коледжів та університетів. </a:t>
            </a:r>
            <a:r>
              <a:rPr lang="uk-UA" sz="2000" b="1" dirty="0" smtClean="0">
                <a:latin typeface="BirchCTT" pitchFamily="2" charset="0"/>
              </a:rPr>
              <a:t>Система </a:t>
            </a:r>
            <a:r>
              <a:rPr lang="uk-UA" sz="2000" b="1" dirty="0" smtClean="0">
                <a:latin typeface="BirchCTT" pitchFamily="2" charset="0"/>
              </a:rPr>
              <a:t>британської освіти </a:t>
            </a:r>
            <a:r>
              <a:rPr lang="uk-UA" sz="2000" b="1" dirty="0" smtClean="0">
                <a:latin typeface="BirchCTT" pitchFamily="2" charset="0"/>
              </a:rPr>
              <a:t>пройшла </a:t>
            </a:r>
            <a:r>
              <a:rPr lang="uk-UA" sz="2000" b="1" dirty="0" smtClean="0">
                <a:latin typeface="BirchCTT" pitchFamily="2" charset="0"/>
              </a:rPr>
              <a:t>перевірку часом і </a:t>
            </a:r>
            <a:r>
              <a:rPr lang="uk-UA" sz="2000" b="1" dirty="0" smtClean="0">
                <a:latin typeface="BirchCTT" pitchFamily="2" charset="0"/>
              </a:rPr>
              <a:t>вважається </a:t>
            </a:r>
            <a:r>
              <a:rPr lang="uk-UA" sz="2000" b="1" dirty="0" smtClean="0">
                <a:latin typeface="BirchCTT" pitchFamily="2" charset="0"/>
              </a:rPr>
              <a:t>зразковою</a:t>
            </a:r>
            <a:r>
              <a:rPr lang="uk-UA" sz="2000" b="1" dirty="0" smtClean="0">
                <a:latin typeface="BirchCTT" pitchFamily="2" charset="0"/>
              </a:rPr>
              <a:t>. </a:t>
            </a:r>
            <a:r>
              <a:rPr lang="uk-UA" sz="2000" b="1" dirty="0" smtClean="0">
                <a:latin typeface="BirchCTT" pitchFamily="2" charset="0"/>
              </a:rPr>
              <a:t>Британські школи </a:t>
            </a:r>
            <a:r>
              <a:rPr lang="uk-UA" sz="2000" b="1" dirty="0" smtClean="0">
                <a:latin typeface="BirchCTT" pitchFamily="2" charset="0"/>
              </a:rPr>
              <a:t>та </a:t>
            </a:r>
            <a:r>
              <a:rPr lang="uk-UA" sz="2000" b="1" dirty="0" smtClean="0">
                <a:latin typeface="BirchCTT" pitchFamily="2" charset="0"/>
              </a:rPr>
              <a:t>університети </a:t>
            </a:r>
            <a:r>
              <a:rPr lang="uk-UA" sz="2000" b="1" dirty="0" smtClean="0">
                <a:latin typeface="BirchCTT" pitchFamily="2" charset="0"/>
              </a:rPr>
              <a:t>пропонують </a:t>
            </a:r>
            <a:r>
              <a:rPr lang="uk-UA" sz="2000" b="1" dirty="0" smtClean="0">
                <a:latin typeface="BirchCTT" pitchFamily="2" charset="0"/>
              </a:rPr>
              <a:t>нашим студентам різноманітні </a:t>
            </a:r>
            <a:r>
              <a:rPr lang="uk-UA" sz="2000" b="1" dirty="0" smtClean="0">
                <a:latin typeface="BirchCTT" pitchFamily="2" charset="0"/>
              </a:rPr>
              <a:t>програми навчання</a:t>
            </a:r>
            <a:r>
              <a:rPr lang="uk-UA" sz="2000" b="1" dirty="0" smtClean="0">
                <a:latin typeface="BirchCTT" pitchFamily="2" charset="0"/>
              </a:rPr>
              <a:t>, починаючи від одержання освіти в підготовчих </a:t>
            </a:r>
            <a:endParaRPr lang="uk-UA" sz="2000" b="1" dirty="0" smtClean="0">
              <a:latin typeface="BirchCTT" pitchFamily="2" charset="0"/>
            </a:endParaRPr>
          </a:p>
          <a:p>
            <a:r>
              <a:rPr lang="uk-UA" sz="2000" b="1" dirty="0" smtClean="0">
                <a:latin typeface="BirchCTT" pitchFamily="2" charset="0"/>
              </a:rPr>
              <a:t>школах і </a:t>
            </a:r>
            <a:r>
              <a:rPr lang="uk-UA" sz="2000" b="1" dirty="0" smtClean="0">
                <a:latin typeface="BirchCTT" pitchFamily="2" charset="0"/>
              </a:rPr>
              <a:t>закінчуючи повним університетським </a:t>
            </a:r>
            <a:r>
              <a:rPr lang="uk-UA" sz="2000" b="1" dirty="0" smtClean="0">
                <a:latin typeface="BirchCTT" pitchFamily="2" charset="0"/>
              </a:rPr>
              <a:t>курсом. 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oxfo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07904" y="260648"/>
            <a:ext cx="195438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Оксфорд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Oxford-U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304663-alexfas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45" r="572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51520" y="1484784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latin typeface="BirchCTT" pitchFamily="2" charset="0"/>
                <a:cs typeface="Consolas" pitchFamily="49" charset="0"/>
              </a:rPr>
              <a:t>Велика Британія</a:t>
            </a:r>
            <a:r>
              <a:rPr lang="uk-UA" sz="2200" dirty="0" smtClean="0">
                <a:latin typeface="BirchCTT" pitchFamily="2" charset="0"/>
                <a:cs typeface="Consolas" pitchFamily="49" charset="0"/>
              </a:rPr>
              <a:t>, </a:t>
            </a:r>
            <a:r>
              <a:rPr lang="vi-VN" sz="2200" dirty="0" smtClean="0">
                <a:latin typeface="BirchCTT" pitchFamily="2" charset="0"/>
                <a:cs typeface="Consolas" pitchFamily="49" charset="0"/>
              </a:rPr>
              <a:t>повна назва</a:t>
            </a:r>
            <a:r>
              <a:rPr lang="uk-UA" sz="2200" dirty="0" smtClean="0">
                <a:latin typeface="BirchCTT" pitchFamily="2" charset="0"/>
                <a:cs typeface="Consolas" pitchFamily="49" charset="0"/>
              </a:rPr>
              <a:t> </a:t>
            </a:r>
            <a:r>
              <a:rPr lang="vi-VN" sz="2200" dirty="0" smtClean="0">
                <a:latin typeface="BirchCTT" pitchFamily="2" charset="0"/>
                <a:cs typeface="Consolas" pitchFamily="49" charset="0"/>
              </a:rPr>
              <a:t>Спол</a:t>
            </a:r>
            <a:r>
              <a:rPr lang="uk-UA" sz="2200" dirty="0" err="1" smtClean="0">
                <a:latin typeface="BirchCTT" pitchFamily="2" charset="0"/>
                <a:cs typeface="Consolas" pitchFamily="49" charset="0"/>
              </a:rPr>
              <a:t>уч</a:t>
            </a:r>
            <a:r>
              <a:rPr lang="vi-VN" sz="2200" dirty="0" smtClean="0">
                <a:latin typeface="BirchCTT" pitchFamily="2" charset="0"/>
                <a:cs typeface="Consolas" pitchFamily="49" charset="0"/>
              </a:rPr>
              <a:t>ене Корол</a:t>
            </a:r>
            <a:r>
              <a:rPr lang="uk-UA" sz="2200" dirty="0" err="1" smtClean="0">
                <a:latin typeface="BirchCTT" pitchFamily="2" charset="0"/>
                <a:cs typeface="Consolas" pitchFamily="49" charset="0"/>
              </a:rPr>
              <a:t>ів</a:t>
            </a:r>
            <a:r>
              <a:rPr lang="vi-VN" sz="2200" dirty="0" smtClean="0">
                <a:latin typeface="BirchCTT" pitchFamily="2" charset="0"/>
                <a:cs typeface="Consolas" pitchFamily="49" charset="0"/>
              </a:rPr>
              <a:t>ство Великої Брита</a:t>
            </a:r>
            <a:r>
              <a:rPr lang="uk-UA" sz="2200" dirty="0" smtClean="0">
                <a:latin typeface="BirchCTT" pitchFamily="2" charset="0"/>
                <a:cs typeface="Consolas" pitchFamily="49" charset="0"/>
              </a:rPr>
              <a:t>н</a:t>
            </a:r>
            <a:r>
              <a:rPr lang="vi-VN" sz="2200" dirty="0" smtClean="0">
                <a:latin typeface="BirchCTT" pitchFamily="2" charset="0"/>
                <a:cs typeface="Consolas" pitchFamily="49" charset="0"/>
              </a:rPr>
              <a:t>ії </a:t>
            </a:r>
            <a:r>
              <a:rPr lang="vi-VN" sz="2200" dirty="0" smtClean="0">
                <a:latin typeface="BirchCTT" pitchFamily="2" charset="0"/>
                <a:cs typeface="Consolas" pitchFamily="49" charset="0"/>
              </a:rPr>
              <a:t>та </a:t>
            </a:r>
            <a:r>
              <a:rPr lang="vi-VN" sz="2200" dirty="0" smtClean="0">
                <a:latin typeface="BirchCTT" pitchFamily="2" charset="0"/>
                <a:cs typeface="Consolas" pitchFamily="49" charset="0"/>
              </a:rPr>
              <a:t>Півн</a:t>
            </a:r>
            <a:r>
              <a:rPr lang="uk-UA" sz="2200" dirty="0" smtClean="0">
                <a:latin typeface="BirchCTT" pitchFamily="2" charset="0"/>
                <a:cs typeface="Consolas" pitchFamily="49" charset="0"/>
              </a:rPr>
              <a:t>іч</a:t>
            </a:r>
            <a:r>
              <a:rPr lang="vi-VN" sz="2200" dirty="0" smtClean="0">
                <a:latin typeface="BirchCTT" pitchFamily="2" charset="0"/>
                <a:cs typeface="Consolas" pitchFamily="49" charset="0"/>
              </a:rPr>
              <a:t>ної Ірл</a:t>
            </a:r>
            <a:r>
              <a:rPr lang="uk-UA" sz="2200" dirty="0" err="1" smtClean="0">
                <a:latin typeface="BirchCTT" pitchFamily="2" charset="0"/>
                <a:cs typeface="Consolas" pitchFamily="49" charset="0"/>
              </a:rPr>
              <a:t>ан</a:t>
            </a:r>
            <a:r>
              <a:rPr lang="vi-VN" sz="2200" dirty="0" smtClean="0">
                <a:latin typeface="BirchCTT" pitchFamily="2" charset="0"/>
                <a:cs typeface="Consolas" pitchFamily="49" charset="0"/>
              </a:rPr>
              <a:t>дії</a:t>
            </a:r>
            <a:r>
              <a:rPr lang="uk-UA" sz="2200" dirty="0" smtClean="0">
                <a:latin typeface="BirchCTT" pitchFamily="2" charset="0"/>
                <a:cs typeface="Consolas" pitchFamily="49" charset="0"/>
              </a:rPr>
              <a:t> – суверенна держава, розташована біля західного узбережжя Європи на двох великих – Великобританія та Ірландія – і прилеглих до них менших островах. </a:t>
            </a:r>
            <a:endParaRPr lang="uk-UA" sz="2200" dirty="0">
              <a:latin typeface="BirchCTT" pitchFamily="2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013176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atin typeface="BirchCTT" pitchFamily="2" charset="0"/>
              </a:rPr>
              <a:t>Площа</a:t>
            </a:r>
            <a:r>
              <a:rPr lang="uk-UA" sz="2200" dirty="0" smtClean="0">
                <a:latin typeface="BirchCTT" pitchFamily="2" charset="0"/>
              </a:rPr>
              <a:t> - 244 101 кв. км</a:t>
            </a:r>
          </a:p>
          <a:p>
            <a:r>
              <a:rPr lang="uk-UA" sz="2200" b="1" dirty="0" smtClean="0">
                <a:latin typeface="BirchCTT" pitchFamily="2" charset="0"/>
              </a:rPr>
              <a:t>Населення</a:t>
            </a:r>
            <a:r>
              <a:rPr lang="uk-UA" sz="2200" dirty="0" smtClean="0">
                <a:latin typeface="BirchCTT" pitchFamily="2" charset="0"/>
              </a:rPr>
              <a:t> </a:t>
            </a:r>
            <a:r>
              <a:rPr lang="uk-UA" sz="2200" dirty="0" smtClean="0">
                <a:latin typeface="BirchCTT" pitchFamily="2" charset="0"/>
              </a:rPr>
              <a:t>- 63 181 </a:t>
            </a:r>
            <a:r>
              <a:rPr lang="uk-UA" sz="2200" dirty="0" smtClean="0">
                <a:latin typeface="BirchCTT" pitchFamily="2" charset="0"/>
              </a:rPr>
              <a:t>775 чол.</a:t>
            </a:r>
          </a:p>
          <a:p>
            <a:r>
              <a:rPr lang="uk-UA" sz="2200" b="1" dirty="0" smtClean="0">
                <a:latin typeface="BirchCTT" pitchFamily="2" charset="0"/>
              </a:rPr>
              <a:t>Столиця</a:t>
            </a:r>
            <a:r>
              <a:rPr lang="uk-UA" sz="2200" dirty="0" smtClean="0">
                <a:latin typeface="BirchCTT" pitchFamily="2" charset="0"/>
              </a:rPr>
              <a:t> - Лондон</a:t>
            </a:r>
          </a:p>
          <a:p>
            <a:r>
              <a:rPr lang="uk-UA" sz="2200" b="1" dirty="0" smtClean="0">
                <a:latin typeface="BirchCTT" pitchFamily="2" charset="0"/>
              </a:rPr>
              <a:t>Державний лад </a:t>
            </a:r>
            <a:r>
              <a:rPr lang="uk-UA" sz="2200" dirty="0" smtClean="0">
                <a:latin typeface="BirchCTT" pitchFamily="2" charset="0"/>
              </a:rPr>
              <a:t>– конституційна монархія</a:t>
            </a:r>
            <a:endParaRPr lang="uk-UA" sz="2200" dirty="0">
              <a:latin typeface="BirchCT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332656"/>
            <a:ext cx="383470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ВІЗИТНА КАРТКА</a:t>
            </a:r>
            <a:endParaRPr lang="uk-UA" sz="36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KingsCollegeChapelW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293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5856" y="188640"/>
            <a:ext cx="269977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Кембридж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uni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5261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1805-adm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427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Англійська мода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  <p:pic>
        <p:nvPicPr>
          <p:cNvPr id="5" name="Рисунок 4" descr="104234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3312368" cy="2162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73016"/>
            <a:ext cx="945162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BirchCTT" pitchFamily="2" charset="0"/>
              </a:rPr>
              <a:t>Тиждень моди в Лондоні – це один з чотирьох основних світових </a:t>
            </a:r>
          </a:p>
          <a:p>
            <a:r>
              <a:rPr lang="uk-UA" sz="2000" dirty="0" smtClean="0">
                <a:latin typeface="BirchCTT" pitchFamily="2" charset="0"/>
              </a:rPr>
              <a:t>тижнів моди, який проходить двічі на рік (у лютому та вересні). </a:t>
            </a:r>
          </a:p>
          <a:p>
            <a:r>
              <a:rPr lang="uk-UA" sz="2000" dirty="0" smtClean="0">
                <a:latin typeface="BirchCTT" pitchFamily="2" charset="0"/>
              </a:rPr>
              <a:t>Організатором є Британська рада моди і Департамент бізнесу. </a:t>
            </a:r>
          </a:p>
          <a:p>
            <a:r>
              <a:rPr lang="uk-UA" sz="2000" dirty="0" smtClean="0">
                <a:latin typeface="BirchCTT" pitchFamily="2" charset="0"/>
              </a:rPr>
              <a:t>Основним </a:t>
            </a:r>
            <a:r>
              <a:rPr lang="uk-UA" sz="2000" dirty="0" err="1" smtClean="0">
                <a:latin typeface="BirchCTT" pitchFamily="2" charset="0"/>
              </a:rPr>
              <a:t>місцепроведенням</a:t>
            </a:r>
            <a:r>
              <a:rPr lang="uk-UA" sz="2000" dirty="0" smtClean="0">
                <a:latin typeface="BirchCTT" pitchFamily="2" charset="0"/>
              </a:rPr>
              <a:t> є </a:t>
            </a:r>
            <a:r>
              <a:rPr lang="uk-UA" sz="2000" dirty="0" err="1" smtClean="0">
                <a:latin typeface="BirchCTT" pitchFamily="2" charset="0"/>
              </a:rPr>
              <a:t>Соммерт-Хаус</a:t>
            </a:r>
            <a:r>
              <a:rPr lang="uk-UA" sz="2000" dirty="0" smtClean="0">
                <a:latin typeface="BirchCTT" pitchFamily="2" charset="0"/>
              </a:rPr>
              <a:t>. У виставці приймають </a:t>
            </a:r>
          </a:p>
          <a:p>
            <a:r>
              <a:rPr lang="uk-UA" sz="2000" dirty="0" smtClean="0">
                <a:latin typeface="BirchCTT" pitchFamily="2" charset="0"/>
              </a:rPr>
              <a:t>участь більше 200 найкращих дизайнерів одягу та аксесуарів.</a:t>
            </a:r>
          </a:p>
          <a:p>
            <a:r>
              <a:rPr lang="uk-UA" sz="2000" dirty="0" smtClean="0">
                <a:latin typeface="BirchCTT" pitchFamily="2" charset="0"/>
              </a:rPr>
              <a:t>Лондонський тиждень моди вважають найдемократичнішим з </a:t>
            </a:r>
          </a:p>
          <a:p>
            <a:r>
              <a:rPr lang="uk-UA" sz="2000" dirty="0" smtClean="0">
                <a:latin typeface="BirchCTT" pitchFamily="2" charset="0"/>
              </a:rPr>
              <a:t>Великої </a:t>
            </a:r>
            <a:r>
              <a:rPr lang="uk-UA" sz="2000" dirty="0" err="1" smtClean="0">
                <a:latin typeface="BirchCTT" pitchFamily="2" charset="0"/>
              </a:rPr>
              <a:t>четвірки.У</a:t>
            </a:r>
            <a:r>
              <a:rPr lang="uk-UA" sz="2000" dirty="0" smtClean="0">
                <a:latin typeface="BirchCTT" pitchFamily="2" charset="0"/>
              </a:rPr>
              <a:t> 2011 році на Лондонський тиждень моди прилетіло </a:t>
            </a:r>
          </a:p>
          <a:p>
            <a:r>
              <a:rPr lang="uk-UA" sz="2000" dirty="0" smtClean="0">
                <a:latin typeface="BirchCTT" pitchFamily="2" charset="0"/>
              </a:rPr>
              <a:t>близько 5 тис. відвідувачів, які витратили не менше 33 </a:t>
            </a:r>
            <a:r>
              <a:rPr lang="uk-UA" sz="2000" dirty="0" err="1" smtClean="0">
                <a:latin typeface="BirchCTT" pitchFamily="2" charset="0"/>
              </a:rPr>
              <a:t>млн</a:t>
            </a:r>
            <a:r>
              <a:rPr lang="uk-UA" sz="2000" dirty="0" smtClean="0">
                <a:latin typeface="BirchCTT" pitchFamily="2" charset="0"/>
              </a:rPr>
              <a:t> доларів.</a:t>
            </a:r>
          </a:p>
          <a:p>
            <a:r>
              <a:rPr lang="uk-UA" sz="2000" dirty="0" smtClean="0">
                <a:latin typeface="BirchCTT" pitchFamily="2" charset="0"/>
              </a:rPr>
              <a:t>Лондонська модна індустрія приносить до бюджету країни приблизно </a:t>
            </a:r>
          </a:p>
          <a:p>
            <a:r>
              <a:rPr lang="uk-UA" sz="2000" dirty="0" smtClean="0">
                <a:latin typeface="BirchCTT" pitchFamily="2" charset="0"/>
              </a:rPr>
              <a:t>57 </a:t>
            </a:r>
            <a:r>
              <a:rPr lang="uk-UA" sz="2000" dirty="0" err="1" smtClean="0">
                <a:latin typeface="BirchCTT" pitchFamily="2" charset="0"/>
              </a:rPr>
              <a:t>млрд</a:t>
            </a:r>
            <a:r>
              <a:rPr lang="uk-UA" sz="2000" dirty="0" smtClean="0">
                <a:latin typeface="BirchCTT" pitchFamily="2" charset="0"/>
              </a:rPr>
              <a:t> доларів та допомагає працевлаштуватися 1,5 </a:t>
            </a:r>
            <a:r>
              <a:rPr lang="uk-UA" sz="2000" dirty="0" err="1" smtClean="0">
                <a:latin typeface="BirchCTT" pitchFamily="2" charset="0"/>
              </a:rPr>
              <a:t>млн</a:t>
            </a:r>
            <a:r>
              <a:rPr lang="uk-UA" sz="2000" dirty="0" smtClean="0">
                <a:latin typeface="BirchCTT" pitchFamily="2" charset="0"/>
              </a:rPr>
              <a:t> людей. </a:t>
            </a:r>
          </a:p>
          <a:p>
            <a:endParaRPr lang="uk-UA" sz="2000" dirty="0">
              <a:latin typeface="Birch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" name="Содержимое 10" descr="english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2879291" cy="4288307"/>
          </a:xfrm>
        </p:spPr>
      </p:pic>
      <p:pic>
        <p:nvPicPr>
          <p:cNvPr id="12" name="Рисунок 11" descr="Burberry 2012 - 2013 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60648"/>
            <a:ext cx="2337048" cy="3505572"/>
          </a:xfrm>
          <a:prstGeom prst="rect">
            <a:avLst/>
          </a:prstGeom>
        </p:spPr>
      </p:pic>
      <p:pic>
        <p:nvPicPr>
          <p:cNvPr id="9" name="Рисунок 8" descr="english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140968"/>
            <a:ext cx="4412876" cy="3439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61805-adm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4278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1196752"/>
            <a:ext cx="789831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Відомі місця Великобританії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Big_B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137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Содержимое 8" descr="361805-adm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4278" cy="6858000"/>
          </a:xfrm>
        </p:spPr>
      </p:pic>
      <p:pic>
        <p:nvPicPr>
          <p:cNvPr id="11" name="Рисунок 10" descr="6584-122134-ae9579e45cdad5cfa3e813577fa8a9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124744"/>
            <a:ext cx="5029759" cy="3702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028" y="5013176"/>
            <a:ext cx="888897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dirty="0" smtClean="0">
                <a:latin typeface="BirchCTT" pitchFamily="2" charset="0"/>
              </a:rPr>
              <a:t>Великобританія складається </a:t>
            </a:r>
            <a:r>
              <a:rPr lang="uk-UA" sz="2200" dirty="0" smtClean="0">
                <a:latin typeface="BirchCTT" pitchFamily="2" charset="0"/>
              </a:rPr>
              <a:t>з 4 </a:t>
            </a:r>
            <a:r>
              <a:rPr lang="uk-UA" sz="2200" dirty="0" err="1" smtClean="0">
                <a:latin typeface="BirchCTT" pitchFamily="2" charset="0"/>
              </a:rPr>
              <a:t>адміністративно-</a:t>
            </a:r>
            <a:endParaRPr lang="uk-UA" sz="2200" dirty="0" smtClean="0">
              <a:latin typeface="BirchCTT" pitchFamily="2" charset="0"/>
            </a:endParaRPr>
          </a:p>
          <a:p>
            <a:r>
              <a:rPr lang="uk-UA" sz="2200" dirty="0" smtClean="0">
                <a:latin typeface="BirchCTT" pitchFamily="2" charset="0"/>
              </a:rPr>
              <a:t>політичних частин (</a:t>
            </a:r>
            <a:r>
              <a:rPr lang="uk-UA" sz="2200" dirty="0" smtClean="0">
                <a:latin typeface="BirchCTT" pitchFamily="2" charset="0"/>
              </a:rPr>
              <a:t>історичних провінцій</a:t>
            </a:r>
            <a:r>
              <a:rPr lang="uk-UA" sz="2200" dirty="0" smtClean="0">
                <a:latin typeface="BirchCTT" pitchFamily="2" charset="0"/>
              </a:rPr>
              <a:t>): Англії, </a:t>
            </a:r>
            <a:r>
              <a:rPr lang="uk-UA" sz="2200" dirty="0" smtClean="0">
                <a:latin typeface="BirchCTT" pitchFamily="2" charset="0"/>
              </a:rPr>
              <a:t> </a:t>
            </a:r>
            <a:r>
              <a:rPr lang="uk-UA" sz="2200" dirty="0" smtClean="0">
                <a:latin typeface="BirchCTT" pitchFamily="2" charset="0"/>
              </a:rPr>
              <a:t>Уельсу</a:t>
            </a:r>
            <a:r>
              <a:rPr lang="uk-UA" sz="2200" dirty="0" smtClean="0">
                <a:latin typeface="BirchCTT" pitchFamily="2" charset="0"/>
              </a:rPr>
              <a:t> </a:t>
            </a:r>
            <a:r>
              <a:rPr lang="uk-UA" sz="2200" dirty="0" smtClean="0">
                <a:latin typeface="BirchCTT" pitchFamily="2" charset="0"/>
              </a:rPr>
              <a:t>, </a:t>
            </a:r>
          </a:p>
          <a:p>
            <a:r>
              <a:rPr lang="uk-UA" sz="2200" dirty="0" smtClean="0">
                <a:latin typeface="BirchCTT" pitchFamily="2" charset="0"/>
              </a:rPr>
              <a:t>Шотландії та Північної Ірландії</a:t>
            </a:r>
            <a:r>
              <a:rPr lang="uk-UA" sz="2200" dirty="0" smtClean="0">
                <a:latin typeface="BirchCTT" pitchFamily="2" charset="0"/>
              </a:rPr>
              <a:t> </a:t>
            </a:r>
            <a:r>
              <a:rPr lang="uk-UA" sz="2200" dirty="0" smtClean="0">
                <a:latin typeface="BirchCTT" pitchFamily="2" charset="0"/>
              </a:rPr>
              <a:t>.</a:t>
            </a:r>
            <a:endParaRPr lang="uk-UA" sz="2200" dirty="0" smtClean="0">
              <a:latin typeface="BirchCTT" pitchFamily="2" charset="0"/>
            </a:endParaRPr>
          </a:p>
          <a:p>
            <a:endParaRPr lang="uk-UA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332656"/>
            <a:ext cx="661431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Адміністративний поділ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361805-adm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pic>
        <p:nvPicPr>
          <p:cNvPr id="9" name="Рисунок 8" descr="gerb_velikobritani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836712"/>
            <a:ext cx="4176464" cy="4176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92" y="5301208"/>
            <a:ext cx="9121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BirchCTT" pitchFamily="2" charset="0"/>
              </a:rPr>
              <a:t>Королівський герб Великої Британії — </a:t>
            </a:r>
            <a:r>
              <a:rPr lang="uk-UA" sz="2000" dirty="0" smtClean="0">
                <a:latin typeface="BirchCTT" pitchFamily="2" charset="0"/>
              </a:rPr>
              <a:t>це </a:t>
            </a:r>
            <a:r>
              <a:rPr lang="uk-UA" sz="2000" dirty="0" smtClean="0">
                <a:latin typeface="BirchCTT" pitchFamily="2" charset="0"/>
              </a:rPr>
              <a:t>офіційний герб британського </a:t>
            </a:r>
            <a:endParaRPr lang="uk-UA" sz="2000" dirty="0" smtClean="0">
              <a:latin typeface="BirchCTT" pitchFamily="2" charset="0"/>
            </a:endParaRPr>
          </a:p>
          <a:p>
            <a:r>
              <a:rPr lang="uk-UA" sz="2000" dirty="0" smtClean="0">
                <a:latin typeface="BirchCTT" pitchFamily="2" charset="0"/>
              </a:rPr>
              <a:t>м</a:t>
            </a:r>
            <a:r>
              <a:rPr lang="uk-UA" sz="2000" dirty="0" smtClean="0">
                <a:latin typeface="BirchCTT" pitchFamily="2" charset="0"/>
              </a:rPr>
              <a:t>онарха (нині Єлизавети ІІ). На </a:t>
            </a:r>
            <a:r>
              <a:rPr lang="uk-UA" sz="2000" dirty="0" smtClean="0">
                <a:latin typeface="BirchCTT" pitchFamily="2" charset="0"/>
              </a:rPr>
              <a:t>звичайному варіанті герба дев'ять </a:t>
            </a:r>
            <a:endParaRPr lang="uk-UA" sz="2000" dirty="0" smtClean="0">
              <a:latin typeface="BirchCTT" pitchFamily="2" charset="0"/>
            </a:endParaRPr>
          </a:p>
          <a:p>
            <a:r>
              <a:rPr lang="uk-UA" sz="2000" dirty="0" smtClean="0">
                <a:latin typeface="BirchCTT" pitchFamily="2" charset="0"/>
              </a:rPr>
              <a:t>левів. З </a:t>
            </a:r>
            <a:r>
              <a:rPr lang="uk-UA" sz="2000" dirty="0" smtClean="0">
                <a:latin typeface="BirchCTT" pitchFamily="2" charset="0"/>
              </a:rPr>
              <a:t>іншого боку щит підтримує </a:t>
            </a:r>
            <a:r>
              <a:rPr lang="uk-UA" sz="2000" dirty="0" smtClean="0">
                <a:latin typeface="BirchCTT" pitchFamily="2" charset="0"/>
              </a:rPr>
              <a:t>закутий </a:t>
            </a:r>
            <a:r>
              <a:rPr lang="uk-UA" sz="2000" dirty="0" smtClean="0">
                <a:latin typeface="BirchCTT" pitchFamily="2" charset="0"/>
              </a:rPr>
              <a:t>в </a:t>
            </a:r>
            <a:r>
              <a:rPr lang="uk-UA" sz="2000" dirty="0" smtClean="0">
                <a:latin typeface="BirchCTT" pitchFamily="2" charset="0"/>
              </a:rPr>
              <a:t>ланцюг </a:t>
            </a:r>
            <a:r>
              <a:rPr lang="uk-UA" sz="2000" dirty="0" err="1" smtClean="0">
                <a:latin typeface="BirchCTT" pitchFamily="2" charset="0"/>
              </a:rPr>
              <a:t>одноріг</a:t>
            </a:r>
            <a:r>
              <a:rPr lang="uk-UA" sz="2000" dirty="0" smtClean="0">
                <a:latin typeface="BirchCTT" pitchFamily="2" charset="0"/>
              </a:rPr>
              <a:t>, </a:t>
            </a:r>
            <a:endParaRPr lang="uk-UA" sz="2000" dirty="0" smtClean="0">
              <a:latin typeface="BirchCTT" pitchFamily="2" charset="0"/>
            </a:endParaRPr>
          </a:p>
          <a:p>
            <a:r>
              <a:rPr lang="uk-UA" sz="2000" dirty="0" smtClean="0">
                <a:latin typeface="BirchCTT" pitchFamily="2" charset="0"/>
              </a:rPr>
              <a:t>який </a:t>
            </a:r>
            <a:r>
              <a:rPr lang="uk-UA" sz="2000" dirty="0" smtClean="0">
                <a:latin typeface="BirchCTT" pitchFamily="2" charset="0"/>
              </a:rPr>
              <a:t>відповідає </a:t>
            </a:r>
            <a:r>
              <a:rPr lang="uk-UA" sz="2000" dirty="0" smtClean="0">
                <a:latin typeface="BirchCTT" pitchFamily="2" charset="0"/>
              </a:rPr>
              <a:t>Шотландії.</a:t>
            </a:r>
          </a:p>
          <a:p>
            <a:endParaRPr lang="uk-UA" sz="2000" dirty="0" smtClean="0">
              <a:latin typeface="BirchCTT" pitchFamily="2" charset="0"/>
            </a:endParaRPr>
          </a:p>
          <a:p>
            <a:endParaRPr lang="uk-UA" sz="2000" dirty="0">
              <a:latin typeface="BirchCT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188640"/>
            <a:ext cx="90364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Герб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61805-ad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1784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Прапор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  <p:pic>
        <p:nvPicPr>
          <p:cNvPr id="4" name="Содержимое 3" descr="KWdwwe1Fs0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980728"/>
            <a:ext cx="4104456" cy="3946592"/>
          </a:xfrm>
        </p:spPr>
      </p:pic>
      <p:pic>
        <p:nvPicPr>
          <p:cNvPr id="5" name="Рисунок 4" descr="UKfl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84784"/>
            <a:ext cx="4348321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526" y="5229200"/>
            <a:ext cx="90829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dirty="0" smtClean="0">
                <a:latin typeface="BirchCTT" pitchFamily="2" charset="0"/>
              </a:rPr>
              <a:t>Велика Британія використовує як національний прапор </a:t>
            </a:r>
            <a:endParaRPr lang="uk-UA" sz="2200" dirty="0" smtClean="0">
              <a:latin typeface="BirchCTT" pitchFamily="2" charset="0"/>
            </a:endParaRPr>
          </a:p>
          <a:p>
            <a:r>
              <a:rPr lang="uk-UA" sz="2200" dirty="0" smtClean="0">
                <a:latin typeface="BirchCTT" pitchFamily="2" charset="0"/>
              </a:rPr>
              <a:t>к</a:t>
            </a:r>
            <a:r>
              <a:rPr lang="uk-UA" sz="2200" dirty="0" smtClean="0">
                <a:latin typeface="BirchCTT" pitchFamily="2" charset="0"/>
              </a:rPr>
              <a:t>оролівський штандарт</a:t>
            </a:r>
            <a:r>
              <a:rPr lang="uk-UA" sz="2200" dirty="0" smtClean="0">
                <a:latin typeface="BirchCTT" pitchFamily="2" charset="0"/>
              </a:rPr>
              <a:t> (названий </a:t>
            </a:r>
            <a:r>
              <a:rPr lang="en-US" sz="2200" dirty="0" smtClean="0">
                <a:latin typeface="BirchCTT" pitchFamily="2" charset="0"/>
              </a:rPr>
              <a:t>Union Flag </a:t>
            </a:r>
            <a:r>
              <a:rPr lang="uk-UA" sz="2200" dirty="0" smtClean="0">
                <a:latin typeface="BirchCTT" pitchFamily="2" charset="0"/>
              </a:rPr>
              <a:t>чи </a:t>
            </a:r>
            <a:r>
              <a:rPr lang="en-US" sz="2200" dirty="0" smtClean="0">
                <a:latin typeface="BirchCTT" pitchFamily="2" charset="0"/>
              </a:rPr>
              <a:t>Union Jack). </a:t>
            </a:r>
            <a:endParaRPr lang="uk-UA" sz="2200" dirty="0" smtClean="0">
              <a:latin typeface="BirchCTT" pitchFamily="2" charset="0"/>
            </a:endParaRPr>
          </a:p>
          <a:p>
            <a:r>
              <a:rPr lang="uk-UA" sz="2200" dirty="0" smtClean="0">
                <a:latin typeface="BirchCTT" pitchFamily="2" charset="0"/>
              </a:rPr>
              <a:t>Правильні </a:t>
            </a:r>
            <a:r>
              <a:rPr lang="uk-UA" sz="2200" dirty="0" smtClean="0">
                <a:latin typeface="BirchCTT" pitchFamily="2" charset="0"/>
              </a:rPr>
              <a:t>пропорції — 1:2.</a:t>
            </a:r>
            <a:endParaRPr lang="uk-UA" sz="2200" dirty="0">
              <a:latin typeface="Birch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61805-adm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278" y="0"/>
            <a:ext cx="9174278" cy="6858000"/>
          </a:xfrm>
        </p:spPr>
      </p:pic>
      <p:sp>
        <p:nvSpPr>
          <p:cNvPr id="6" name="TextBox 5"/>
          <p:cNvSpPr txBox="1"/>
          <p:nvPr/>
        </p:nvSpPr>
        <p:spPr>
          <a:xfrm>
            <a:off x="539552" y="5589240"/>
            <a:ext cx="81467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dirty="0" smtClean="0">
                <a:latin typeface="BirchCTT" pitchFamily="2" charset="0"/>
              </a:rPr>
              <a:t>Єлизавета ІІ – королева Великобританії.</a:t>
            </a:r>
          </a:p>
          <a:p>
            <a:r>
              <a:rPr lang="uk-UA" sz="2200" dirty="0" smtClean="0">
                <a:latin typeface="BirchCTT" pitchFamily="2" charset="0"/>
              </a:rPr>
              <a:t>У 2012 році був відзначений Діамантовий ювілей, тобто </a:t>
            </a:r>
          </a:p>
          <a:p>
            <a:r>
              <a:rPr lang="uk-UA" sz="2200" dirty="0" smtClean="0">
                <a:latin typeface="BirchCTT" pitchFamily="2" charset="0"/>
              </a:rPr>
              <a:t>60-річчя сходження Єлизавети ІІ на престол.</a:t>
            </a:r>
            <a:endParaRPr lang="uk-UA" sz="2200" dirty="0">
              <a:latin typeface="BirchCTT" pitchFamily="2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03648" y="908720"/>
            <a:ext cx="6192688" cy="4318488"/>
            <a:chOff x="1763688" y="260648"/>
            <a:chExt cx="6984776" cy="4894552"/>
          </a:xfrm>
        </p:grpSpPr>
        <p:pic>
          <p:nvPicPr>
            <p:cNvPr id="5" name="Рисунок 4" descr="queen-elisabeth-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0072" y="260648"/>
              <a:ext cx="3528392" cy="4882412"/>
            </a:xfrm>
            <a:prstGeom prst="rect">
              <a:avLst/>
            </a:prstGeom>
          </p:spPr>
        </p:pic>
        <p:pic>
          <p:nvPicPr>
            <p:cNvPr id="7" name="Рисунок 6" descr="елизавета-королев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3688" y="260648"/>
              <a:ext cx="3456384" cy="489455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419872" y="188640"/>
            <a:ext cx="218361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Королева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Лондо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6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857959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rchCTT" pitchFamily="2" charset="0"/>
              </a:rPr>
              <a:t>Столиця Великобританії – Лондон. 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irch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800px-London_360_from_St_Paul's_Cathedral_-_Sept_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28800"/>
          </a:xfrm>
        </p:spPr>
      </p:pic>
      <p:pic>
        <p:nvPicPr>
          <p:cNvPr id="7" name="Рисунок 6" descr="800px-London_360°_Panorama_from_the_London_E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661248"/>
            <a:ext cx="9144001" cy="1196752"/>
          </a:xfrm>
          <a:prstGeom prst="rect">
            <a:avLst/>
          </a:prstGeom>
        </p:spPr>
      </p:pic>
      <p:pic>
        <p:nvPicPr>
          <p:cNvPr id="8" name="Рисунок 7" descr="218px-SwissReHQ.jpg"/>
          <p:cNvPicPr>
            <a:picLocks noChangeAspect="1"/>
          </p:cNvPicPr>
          <p:nvPr/>
        </p:nvPicPr>
        <p:blipFill>
          <a:blip r:embed="rId4" cstate="print"/>
          <a:srcRect b="907"/>
          <a:stretch>
            <a:fillRect/>
          </a:stretch>
        </p:blipFill>
        <p:spPr>
          <a:xfrm>
            <a:off x="0" y="1628800"/>
            <a:ext cx="1763688" cy="4032448"/>
          </a:xfrm>
          <a:prstGeom prst="rect">
            <a:avLst/>
          </a:prstGeom>
        </p:spPr>
      </p:pic>
      <p:pic>
        <p:nvPicPr>
          <p:cNvPr id="10" name="Рисунок 9" descr="muzei-londo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1628800"/>
            <a:ext cx="5616624" cy="4032448"/>
          </a:xfrm>
          <a:prstGeom prst="rect">
            <a:avLst/>
          </a:prstGeom>
        </p:spPr>
      </p:pic>
      <p:pic>
        <p:nvPicPr>
          <p:cNvPr id="11" name="Рисунок 10" descr="Аттракцион_London_Eye,_Лондон,_Великобритан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000" y="1628800"/>
            <a:ext cx="1764000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0121120210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418</TotalTime>
  <Words>354</Words>
  <Application>Microsoft Office PowerPoint</Application>
  <PresentationFormat>Экран (4:3)</PresentationFormat>
  <Paragraphs>61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Слайд 1</vt:lpstr>
      <vt:lpstr>Слайд 2</vt:lpstr>
      <vt:lpstr>Слайд 3</vt:lpstr>
      <vt:lpstr>Слайд 4</vt:lpstr>
      <vt:lpstr>Прапор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Природні умови та ресурси</vt:lpstr>
      <vt:lpstr>Політика</vt:lpstr>
      <vt:lpstr>Освіта</vt:lpstr>
      <vt:lpstr>Слайд 18</vt:lpstr>
      <vt:lpstr>Слайд 19</vt:lpstr>
      <vt:lpstr>Слайд 20</vt:lpstr>
      <vt:lpstr>Слайд 21</vt:lpstr>
      <vt:lpstr>Англійська мода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козак</dc:creator>
  <cp:lastModifiedBy>козак</cp:lastModifiedBy>
  <cp:revision>45</cp:revision>
  <dcterms:created xsi:type="dcterms:W3CDTF">2014-01-28T20:12:25Z</dcterms:created>
  <dcterms:modified xsi:type="dcterms:W3CDTF">2014-02-13T01:25:45Z</dcterms:modified>
</cp:coreProperties>
</file>