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6420-BF03-49CD-B86D-816DC7E5F40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E5912-94E1-4851-B94F-F93F6921AFA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6420-BF03-49CD-B86D-816DC7E5F40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E5912-94E1-4851-B94F-F93F6921AF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6420-BF03-49CD-B86D-816DC7E5F40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E5912-94E1-4851-B94F-F93F6921AF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6420-BF03-49CD-B86D-816DC7E5F40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E5912-94E1-4851-B94F-F93F6921AF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6420-BF03-49CD-B86D-816DC7E5F40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E5912-94E1-4851-B94F-F93F6921AFA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6420-BF03-49CD-B86D-816DC7E5F40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E5912-94E1-4851-B94F-F93F6921AF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6420-BF03-49CD-B86D-816DC7E5F40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E5912-94E1-4851-B94F-F93F6921AF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6420-BF03-49CD-B86D-816DC7E5F40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E5912-94E1-4851-B94F-F93F6921AF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6420-BF03-49CD-B86D-816DC7E5F40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E5912-94E1-4851-B94F-F93F6921AF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6420-BF03-49CD-B86D-816DC7E5F40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E5912-94E1-4851-B94F-F93F6921AF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6420-BF03-49CD-B86D-816DC7E5F40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1BE5912-94E1-4851-B94F-F93F6921AFA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B46420-BF03-49CD-B86D-816DC7E5F40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BE5912-94E1-4851-B94F-F93F6921AFA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42164"/>
            <a:ext cx="7851648" cy="18288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Проблема </a:t>
            </a:r>
            <a:r>
              <a:rPr lang="uk-UA" sz="54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освоєння </a:t>
            </a:r>
            <a:br>
              <a:rPr lang="uk-UA" sz="54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uk-UA" sz="5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Світового океану</a:t>
            </a:r>
            <a:endParaRPr lang="ru-RU" sz="5400" dirty="0">
              <a:solidFill>
                <a:schemeClr val="bg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508104" y="5661248"/>
            <a:ext cx="3534216" cy="1752600"/>
          </a:xfrm>
        </p:spPr>
        <p:txBody>
          <a:bodyPr>
            <a:normAutofit/>
          </a:bodyPr>
          <a:lstStyle/>
          <a:p>
            <a:r>
              <a:rPr lang="uk-UA" sz="18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Підготувала </a:t>
            </a:r>
          </a:p>
          <a:p>
            <a:r>
              <a:rPr lang="uk-UA" sz="18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Учениця 10 – А класу</a:t>
            </a:r>
          </a:p>
          <a:p>
            <a:r>
              <a:rPr lang="uk-UA" sz="1800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Новіцька</a:t>
            </a:r>
            <a:r>
              <a:rPr lang="uk-UA" sz="18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Марина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2" y="927814"/>
            <a:ext cx="2857500" cy="285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4501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388260"/>
            <a:ext cx="2952328" cy="1582621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accent4"/>
                </a:solidFill>
                <a:latin typeface="Majestic X" pitchFamily="66" charset="0"/>
              </a:rPr>
              <a:t>Дякую за увагу!</a:t>
            </a:r>
            <a:endParaRPr lang="ru-RU" sz="3600" dirty="0">
              <a:solidFill>
                <a:schemeClr val="accent4"/>
              </a:solidFill>
              <a:latin typeface="Majestic X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39552" y="3645024"/>
            <a:ext cx="2209800" cy="21793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8" b="21628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9014">
            <a:off x="3075517" y="557982"/>
            <a:ext cx="3393045" cy="228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5106">
            <a:off x="5922524" y="783864"/>
            <a:ext cx="3324684" cy="2180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6947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539">
            <a:off x="3420263" y="4171036"/>
            <a:ext cx="596265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8999">
            <a:off x="2974478" y="916364"/>
            <a:ext cx="5988617" cy="3742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9663" y="0"/>
            <a:ext cx="4680520" cy="116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404664"/>
            <a:ext cx="4059936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На </a:t>
            </a:r>
            <a:r>
              <a:rPr lang="ru-RU" sz="25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всіх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5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етапах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5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розвитку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5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людської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5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цивілізації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5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Світовий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океан </a:t>
            </a:r>
            <a:r>
              <a:rPr lang="ru-RU" sz="25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був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одним з </a:t>
            </a:r>
            <a:r>
              <a:rPr lang="ru-RU" sz="25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найважливіших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5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джерел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5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підтримки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5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життя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на </a:t>
            </a:r>
            <a:r>
              <a:rPr lang="ru-RU" sz="25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Землі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. Добре </a:t>
            </a:r>
            <a:r>
              <a:rPr lang="ru-RU" sz="25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відомий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5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його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5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внесок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у </a:t>
            </a:r>
            <a:r>
              <a:rPr lang="ru-RU" sz="25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стабілізацію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5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клімату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5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кругообіг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5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речовин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5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забезпечення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киснем, </a:t>
            </a:r>
            <a:endParaRPr lang="ru-RU" sz="2500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2500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підтримання</a:t>
            </a: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5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біорізноманіття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5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Повною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5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мірою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5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це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5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відноситься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і до </a:t>
            </a:r>
            <a:r>
              <a:rPr lang="ru-RU" sz="25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нашого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часу, коли </a:t>
            </a:r>
            <a:r>
              <a:rPr lang="ru-RU" sz="25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значно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5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збільшилося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5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використання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5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біологічних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і </a:t>
            </a:r>
            <a:r>
              <a:rPr lang="ru-RU" sz="25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почалося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5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використання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5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мінеральних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5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ресурсів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5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Світового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океану. </a:t>
            </a:r>
          </a:p>
        </p:txBody>
      </p:sp>
    </p:spTree>
    <p:extLst>
      <p:ext uri="{BB962C8B-B14F-4D97-AF65-F5344CB8AC3E}">
        <p14:creationId xmlns:p14="http://schemas.microsoft.com/office/powerpoint/2010/main" val="4057435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2"/>
          <a:stretch/>
        </p:blipFill>
        <p:spPr>
          <a:xfrm rot="614053">
            <a:off x="4695528" y="4497709"/>
            <a:ext cx="1913184" cy="2717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4" t="56131" r="1" b="9630"/>
          <a:stretch/>
        </p:blipFill>
        <p:spPr>
          <a:xfrm>
            <a:off x="107504" y="4895533"/>
            <a:ext cx="3890723" cy="192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395536" y="26064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188640"/>
            <a:ext cx="3888432" cy="640871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5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Проблеми</a:t>
            </a:r>
            <a:r>
              <a:rPr lang="ru-RU" sz="205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5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прісної</a:t>
            </a:r>
            <a:r>
              <a:rPr lang="ru-RU" sz="205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5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води є </a:t>
            </a:r>
            <a:r>
              <a:rPr lang="ru-RU" sz="205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однією</a:t>
            </a:r>
            <a:r>
              <a:rPr lang="ru-RU" sz="205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5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 </a:t>
            </a:r>
            <a:r>
              <a:rPr lang="ru-RU" sz="205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найбільш</a:t>
            </a:r>
            <a:r>
              <a:rPr lang="ru-RU" sz="205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5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нагальних</a:t>
            </a:r>
            <a:r>
              <a:rPr lang="ru-RU" sz="205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 Вода </a:t>
            </a:r>
            <a:r>
              <a:rPr lang="ru-RU" sz="205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необхідна</a:t>
            </a:r>
            <a:r>
              <a:rPr lang="ru-RU" sz="205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для </a:t>
            </a:r>
            <a:r>
              <a:rPr lang="ru-RU" sz="205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життя</a:t>
            </a:r>
            <a:r>
              <a:rPr lang="ru-RU" sz="205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5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оскільки</a:t>
            </a:r>
            <a:r>
              <a:rPr lang="ru-RU" sz="205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5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бере</a:t>
            </a:r>
            <a:r>
              <a:rPr lang="ru-RU" sz="205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участь у кожному </a:t>
            </a:r>
            <a:r>
              <a:rPr lang="ru-RU" sz="205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процесі</a:t>
            </a:r>
            <a:r>
              <a:rPr lang="ru-RU" sz="205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5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що</a:t>
            </a:r>
            <a:r>
              <a:rPr lang="ru-RU" sz="205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5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відбувається</a:t>
            </a:r>
            <a:r>
              <a:rPr lang="ru-RU" sz="205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в </a:t>
            </a:r>
            <a:r>
              <a:rPr lang="ru-RU" sz="205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рослинах</a:t>
            </a:r>
            <a:r>
              <a:rPr lang="ru-RU" sz="205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та в </a:t>
            </a:r>
            <a:r>
              <a:rPr lang="ru-RU" sz="205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живих</a:t>
            </a:r>
            <a:r>
              <a:rPr lang="ru-RU" sz="205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5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організмах</a:t>
            </a:r>
            <a:r>
              <a:rPr lang="ru-RU" sz="205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 Але </a:t>
            </a:r>
            <a:r>
              <a:rPr lang="ru-RU" sz="205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лише</a:t>
            </a:r>
            <a:r>
              <a:rPr lang="ru-RU" sz="205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5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незначна</a:t>
            </a:r>
            <a:r>
              <a:rPr lang="ru-RU" sz="205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5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частина</a:t>
            </a:r>
            <a:r>
              <a:rPr lang="ru-RU" sz="205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5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цієї</a:t>
            </a:r>
            <a:r>
              <a:rPr lang="ru-RU" sz="205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води </a:t>
            </a:r>
            <a:r>
              <a:rPr lang="ru-RU" sz="205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придатна</a:t>
            </a:r>
            <a:r>
              <a:rPr lang="ru-RU" sz="205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для </a:t>
            </a:r>
            <a:r>
              <a:rPr lang="ru-RU" sz="205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використання</a:t>
            </a:r>
            <a:r>
              <a:rPr lang="ru-RU" sz="205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5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людиною</a:t>
            </a:r>
            <a:r>
              <a:rPr lang="ru-RU" sz="205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 Абсолютна </a:t>
            </a:r>
            <a:r>
              <a:rPr lang="ru-RU" sz="205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більшість</a:t>
            </a:r>
            <a:r>
              <a:rPr lang="ru-RU" sz="205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5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цієї</a:t>
            </a:r>
            <a:r>
              <a:rPr lang="ru-RU" sz="205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5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колосальної</a:t>
            </a:r>
            <a:r>
              <a:rPr lang="ru-RU" sz="205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5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маси</a:t>
            </a:r>
            <a:r>
              <a:rPr lang="ru-RU" sz="205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- </a:t>
            </a:r>
            <a:r>
              <a:rPr lang="ru-RU" sz="205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це</a:t>
            </a:r>
            <a:r>
              <a:rPr lang="ru-RU" sz="205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5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гіркувато</a:t>
            </a:r>
            <a:r>
              <a:rPr lang="ru-RU" sz="205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-солона </a:t>
            </a:r>
            <a:r>
              <a:rPr lang="ru-RU" sz="205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морська</a:t>
            </a:r>
            <a:r>
              <a:rPr lang="ru-RU" sz="205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вода, </a:t>
            </a:r>
            <a:r>
              <a:rPr lang="ru-RU" sz="205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непридатна</a:t>
            </a:r>
            <a:r>
              <a:rPr lang="ru-RU" sz="205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для </a:t>
            </a:r>
            <a:r>
              <a:rPr lang="ru-RU" sz="205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життя</a:t>
            </a:r>
            <a:r>
              <a:rPr lang="ru-RU" sz="205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та </a:t>
            </a:r>
            <a:r>
              <a:rPr lang="ru-RU" sz="205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технічного</a:t>
            </a:r>
            <a:r>
              <a:rPr lang="ru-RU" sz="205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5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використання</a:t>
            </a:r>
            <a:r>
              <a:rPr lang="ru-RU" sz="205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 Лише 3% </a:t>
            </a:r>
            <a:r>
              <a:rPr lang="ru-RU" sz="205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води </a:t>
            </a:r>
            <a:r>
              <a:rPr lang="ru-RU" sz="205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- є </a:t>
            </a:r>
            <a:r>
              <a:rPr lang="ru-RU" sz="205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придатною</a:t>
            </a:r>
            <a:r>
              <a:rPr lang="ru-RU" sz="205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для </a:t>
            </a:r>
            <a:r>
              <a:rPr lang="ru-RU" sz="205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життя</a:t>
            </a:r>
            <a:r>
              <a:rPr lang="ru-RU" sz="205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9061">
            <a:off x="6399395" y="3127694"/>
            <a:ext cx="2973806" cy="4465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3923928" y="116632"/>
            <a:ext cx="4392488" cy="381642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Зростання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чисельності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населення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світу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призвело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різкого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збільшення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обсягів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споживання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води.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Найвищі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показники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зростання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населення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спостерігаються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засушливих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країнах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багатьом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з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яких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вже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зараз не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вистачає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води.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Очікується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що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хронічна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нестача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прісної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води буде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спостерігатися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більшій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частині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країн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Африки,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Близького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Сходу,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Північному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Китаї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частині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Індії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і Мексики, на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Заході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Сполучених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Штатів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і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колишніх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радянських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середньоазіатських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республіках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371579"/>
            <a:ext cx="3024336" cy="1988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95022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65920"/>
            <a:ext cx="8229600" cy="1143000"/>
          </a:xfrm>
        </p:spPr>
        <p:txBody>
          <a:bodyPr>
            <a:noAutofit/>
          </a:bodyPr>
          <a:lstStyle/>
          <a:p>
            <a:r>
              <a:rPr lang="ru-RU" sz="25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Світовий</a:t>
            </a:r>
            <a:r>
              <a:rPr lang="ru-RU" sz="25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океан </a:t>
            </a:r>
            <a:r>
              <a:rPr lang="ru-RU" sz="25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завжди</a:t>
            </a:r>
            <a:r>
              <a:rPr lang="ru-RU" sz="25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5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відігравав</a:t>
            </a:r>
            <a:r>
              <a:rPr lang="ru-RU" sz="25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5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важливу</a:t>
            </a:r>
            <a:r>
              <a:rPr lang="ru-RU" sz="25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роль у </a:t>
            </a:r>
            <a:r>
              <a:rPr lang="ru-RU" sz="25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зв'язках</a:t>
            </a:r>
            <a:r>
              <a:rPr lang="ru-RU" sz="25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5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між</a:t>
            </a:r>
            <a:r>
              <a:rPr lang="ru-RU" sz="25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5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країнами</a:t>
            </a:r>
            <a:r>
              <a:rPr lang="ru-RU" sz="25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та народами. </a:t>
            </a:r>
            <a:r>
              <a:rPr lang="ru-RU" sz="25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Проте</a:t>
            </a:r>
            <a:r>
              <a:rPr lang="ru-RU" sz="25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до </a:t>
            </a:r>
            <a:r>
              <a:rPr lang="ru-RU" sz="25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середини</a:t>
            </a:r>
            <a:r>
              <a:rPr lang="ru-RU" sz="25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XX </a:t>
            </a:r>
            <a:r>
              <a:rPr lang="ru-RU" sz="25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ст. </a:t>
            </a:r>
            <a:r>
              <a:rPr lang="ru-RU" sz="25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він</a:t>
            </a:r>
            <a:r>
              <a:rPr lang="ru-RU" sz="25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практично </a:t>
            </a:r>
            <a:r>
              <a:rPr lang="ru-RU" sz="25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залишався</a:t>
            </a:r>
            <a:r>
              <a:rPr lang="ru-RU" sz="25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«</a:t>
            </a:r>
            <a:r>
              <a:rPr lang="ru-RU" sz="25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економічною</a:t>
            </a:r>
            <a:r>
              <a:rPr lang="ru-RU" sz="25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5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цілиною</a:t>
            </a:r>
            <a:r>
              <a:rPr lang="ru-RU" sz="25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». Але з </a:t>
            </a:r>
            <a:r>
              <a:rPr lang="ru-RU" sz="25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розвитком</a:t>
            </a:r>
            <a:r>
              <a:rPr lang="ru-RU" sz="25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НТР </a:t>
            </a:r>
            <a:r>
              <a:rPr lang="ru-RU" sz="25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усебічне</a:t>
            </a:r>
            <a:r>
              <a:rPr lang="ru-RU" sz="25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5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дослідження</a:t>
            </a:r>
            <a:r>
              <a:rPr lang="ru-RU" sz="25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й </a:t>
            </a:r>
            <a:r>
              <a:rPr lang="ru-RU" sz="25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освоєння</a:t>
            </a:r>
            <a:r>
              <a:rPr lang="ru-RU" sz="25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5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Світового</a:t>
            </a:r>
            <a:r>
              <a:rPr lang="ru-RU" sz="25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океану набрало </a:t>
            </a:r>
            <a:r>
              <a:rPr lang="ru-RU" sz="25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цілком</a:t>
            </a:r>
            <a:r>
              <a:rPr lang="ru-RU" sz="25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5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інших</a:t>
            </a:r>
            <a:r>
              <a:rPr lang="ru-RU" sz="25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500" dirty="0" err="1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масштабів</a:t>
            </a:r>
            <a:r>
              <a:rPr lang="ru-RU" sz="2500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. Тому на </a:t>
            </a:r>
            <a:r>
              <a:rPr lang="ru-RU" sz="2500" dirty="0" err="1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сьогодні</a:t>
            </a:r>
            <a:r>
              <a:rPr lang="ru-RU" sz="2500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500" dirty="0" err="1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існує</a:t>
            </a:r>
            <a:r>
              <a:rPr lang="ru-RU" sz="2500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500" dirty="0" err="1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дуже</a:t>
            </a:r>
            <a:r>
              <a:rPr lang="ru-RU" sz="2500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500" dirty="0" err="1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багато</a:t>
            </a:r>
            <a:r>
              <a:rPr lang="ru-RU" sz="2500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500" dirty="0" err="1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різних</a:t>
            </a:r>
            <a:r>
              <a:rPr lang="ru-RU" sz="2500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проблем </a:t>
            </a:r>
            <a:r>
              <a:rPr lang="ru-RU" sz="2500" dirty="0" err="1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пов</a:t>
            </a:r>
            <a:r>
              <a:rPr lang="en-US" sz="2500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’</a:t>
            </a:r>
            <a:r>
              <a:rPr lang="ru-RU" sz="2500" dirty="0" err="1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язаних</a:t>
            </a:r>
            <a:r>
              <a:rPr lang="ru-RU" sz="2500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з </a:t>
            </a:r>
            <a:r>
              <a:rPr lang="ru-RU" sz="2500" dirty="0" err="1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Світовим</a:t>
            </a:r>
            <a:r>
              <a:rPr lang="ru-RU" sz="2500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океаном.</a:t>
            </a:r>
            <a:endParaRPr lang="ru-RU" sz="2500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6644">
            <a:off x="-320862" y="3501641"/>
            <a:ext cx="4762500" cy="3181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22" b="30811"/>
          <a:stretch/>
        </p:blipFill>
        <p:spPr>
          <a:xfrm rot="756602">
            <a:off x="4892433" y="4029551"/>
            <a:ext cx="4488617" cy="27717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803" y="2564904"/>
            <a:ext cx="3100189" cy="3100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1854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" y="1619836"/>
            <a:ext cx="3442121" cy="2292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992">
            <a:off x="-142571" y="2890311"/>
            <a:ext cx="3106316" cy="2043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67544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60648"/>
            <a:ext cx="3672408" cy="65973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100" dirty="0" err="1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Загострення</a:t>
            </a:r>
            <a:r>
              <a:rPr lang="ru-RU" sz="21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глобальної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продовольчої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проблеми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підвищило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інтерес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до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біологічних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ресурсів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океану</a:t>
            </a:r>
            <a:r>
              <a:rPr lang="ru-RU" sz="21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.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79912" y="620688"/>
            <a:ext cx="5364088" cy="6048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Біологічні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ресурси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океанів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-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риби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кити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молюски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(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кальмари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мідії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тощо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),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ракоподібні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(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краби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, креветки,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кріль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тощо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),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деякі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види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водоростей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що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використовуються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для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виробництва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продуктів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харчування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і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одержання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цінних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речовин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для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різних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галузей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промисловості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сільського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господарства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медицини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.</a:t>
            </a:r>
            <a:b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Вчені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вважають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що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цих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ресурсів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вистачить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щоби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прогодувати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30 млрд.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осіб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Частка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риби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становить 80%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усієї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морської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біомаси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Решта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останньої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припадає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на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молюсків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(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кальмарів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мідій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устриць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),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ракоподібних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(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крабів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омарів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, креветок), </a:t>
            </a:r>
            <a:b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мізерна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частка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- на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водорості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Щорічно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виловлюється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85-90 млн. тонн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риби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молюсків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та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інших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морепродуктів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;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цим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людство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забезпечує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до 20%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своїх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потреб у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білках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тваринного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походження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. Вони належать до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відновлюваних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ресурсів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Загальна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маса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живих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організмів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Світового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океану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оцінюється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приблизно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35 млрд. тонн.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5576">
            <a:off x="287645" y="4274091"/>
            <a:ext cx="34671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10199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3901440" cy="2602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1096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692696"/>
            <a:ext cx="4182616" cy="44348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Серед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мешканців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морить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під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загрозою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зникнення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учені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називають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акул і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морських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лисиць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(скат),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які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схильні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до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надмірної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ловлю.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620688"/>
            <a:ext cx="4248472" cy="674136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Виснаження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рибних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запасів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у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кінцевому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рахунку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викликає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крах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чисельності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, так як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кількість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нового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покоління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риб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не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покриває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кількість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виловлених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. За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останні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роки в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північній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частині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Атлантики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промислові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запаси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тріски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, хека,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морського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окуня і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камбали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скоротилися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на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цілих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95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відсотків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, у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зв'язку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з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чим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лунають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заклики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вжити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термінових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заходів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. Схоже,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що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загальносвітові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улови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риби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досягли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свого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піку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Прогнози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вказують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що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до 2030 року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середнє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статистичне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споживання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риби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впаде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до 11 кг /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людини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35"/>
          <a:stretch/>
        </p:blipFill>
        <p:spPr>
          <a:xfrm>
            <a:off x="1115616" y="2386083"/>
            <a:ext cx="4041684" cy="3086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0178">
            <a:off x="-396357" y="3772932"/>
            <a:ext cx="3629185" cy="22682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293096"/>
            <a:ext cx="3744416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63926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2495">
            <a:off x="6419504" y="4893182"/>
            <a:ext cx="2848992" cy="1777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404664"/>
            <a:ext cx="4316288" cy="633670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  <a:latin typeface="Majestic X" pitchFamily="66" charset="0"/>
              </a:rPr>
              <a:t>Забруднення води.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ru-RU" sz="25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З </a:t>
            </a:r>
            <a:r>
              <a:rPr lang="ru-RU" sz="25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розвитком</a:t>
            </a:r>
            <a:r>
              <a:rPr lang="ru-RU" sz="25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5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промисловості</a:t>
            </a:r>
            <a:r>
              <a:rPr lang="ru-RU" sz="25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5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річки</a:t>
            </a:r>
            <a:r>
              <a:rPr lang="ru-RU" sz="25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й озера </a:t>
            </a:r>
            <a:r>
              <a:rPr lang="ru-RU" sz="25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стали </a:t>
            </a:r>
            <a:r>
              <a:rPr lang="ru-RU" sz="25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все </a:t>
            </a:r>
            <a:r>
              <a:rPr lang="ru-RU" sz="25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більше</a:t>
            </a:r>
            <a:r>
              <a:rPr lang="ru-RU" sz="25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5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забруднюватися</a:t>
            </a:r>
            <a:r>
              <a:rPr lang="ru-RU" sz="25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5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викидами</a:t>
            </a:r>
            <a:r>
              <a:rPr lang="ru-RU" sz="25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5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недостатньо</a:t>
            </a:r>
            <a:r>
              <a:rPr lang="ru-RU" sz="25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5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очищених</a:t>
            </a:r>
            <a:r>
              <a:rPr lang="ru-RU" sz="25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5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стічних</a:t>
            </a:r>
            <a:r>
              <a:rPr lang="ru-RU" sz="25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вод, </a:t>
            </a:r>
            <a:r>
              <a:rPr lang="ru-RU" sz="25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промисловими</a:t>
            </a:r>
            <a:r>
              <a:rPr lang="ru-RU" sz="25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5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відходами</a:t>
            </a:r>
            <a:r>
              <a:rPr lang="ru-RU" sz="25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і </a:t>
            </a:r>
            <a:r>
              <a:rPr lang="ru-RU" sz="25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термічними</a:t>
            </a:r>
            <a:r>
              <a:rPr lang="ru-RU" sz="25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водами ГЕС.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Основними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джерелами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забруднення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і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засмічення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 </a:t>
            </a:r>
            <a:b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водойм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є:</a:t>
            </a:r>
            <a:r>
              <a:rPr lang="ru-RU" dirty="0">
                <a:latin typeface="Monotype Corsiva" pitchFamily="66" charset="0"/>
              </a:rPr>
              <a:t/>
            </a:r>
            <a:br>
              <a:rPr lang="ru-RU" dirty="0">
                <a:latin typeface="Monotype Corsiva" pitchFamily="66" charset="0"/>
              </a:rPr>
            </a:b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-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стічні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води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промислових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та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комунальних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 </a:t>
            </a:r>
            <a:b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підприємств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;</a:t>
            </a:r>
            <a:b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-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відходи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від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розробок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рудних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і </a:t>
            </a:r>
            <a:b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нерудних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копалин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;</a:t>
            </a:r>
            <a:b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- води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рудників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, шахт,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нафтопромислів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;</a:t>
            </a:r>
            <a:b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відходи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деревини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при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заготівлі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обробці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, </a:t>
            </a:r>
            <a:b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сплаві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лісових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;</a:t>
            </a:r>
            <a:b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-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викиди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водного,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залізничного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та </a:t>
            </a:r>
            <a:b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автомобільного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транспорту;</a:t>
            </a:r>
            <a:b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-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первинна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переробка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льону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коноплі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та </a:t>
            </a:r>
            <a:b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інших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технічних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культур.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5157">
            <a:off x="5306752" y="-15521"/>
            <a:ext cx="4038600" cy="2690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7759">
            <a:off x="4383416" y="1590087"/>
            <a:ext cx="3511413" cy="2316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6" t="14422" r="11348"/>
          <a:stretch/>
        </p:blipFill>
        <p:spPr>
          <a:xfrm rot="805838">
            <a:off x="5757300" y="2667165"/>
            <a:ext cx="3635896" cy="2337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1524">
            <a:off x="4338311" y="4802090"/>
            <a:ext cx="3006264" cy="1959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1131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116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16632"/>
            <a:ext cx="4824536" cy="674136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20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квітня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2010 року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на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нафтовидобувній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платформі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Deepwater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Horizon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Мексиканській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затоці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на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віддалі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близько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80 км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від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узбережжя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Луїзіани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трапився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вибух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внаслідок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якого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загинуло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11 людей. В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результаті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аварії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в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трьох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місцях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була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пошкоджена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глибоководна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свердловина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з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якої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почала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витікати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нафта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, 22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квітня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платформа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затонула.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Компанії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British Petroleum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з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величезними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труднощами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вдалося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зупинити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витікання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тільки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через три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місяці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Підводний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витік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нафти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у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Мексиканській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затоці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став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найбільшим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аварійним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забрудненням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нафтою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морських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вод за всю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історію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. За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оцінками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експертів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у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Мексиканську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затоку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вилилося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близько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5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мільйонів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барелів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нафти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Вилив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нафти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спричинив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величезні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збитки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екосистемам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регіону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, а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також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економіці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США.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Значних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фінансових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та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репутаційних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збитків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зазнала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і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компанія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British Petroleum.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1235">
            <a:off x="5903765" y="195007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2882">
            <a:off x="4711305" y="2208534"/>
            <a:ext cx="3203848" cy="213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4353">
            <a:off x="5634050" y="4191110"/>
            <a:ext cx="3247903" cy="2435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36797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728192"/>
          </a:xfrm>
        </p:spPr>
        <p:txBody>
          <a:bodyPr>
            <a:noAutofit/>
          </a:bodyPr>
          <a:lstStyle/>
          <a:p>
            <a:r>
              <a:rPr lang="ru-RU" sz="3000" dirty="0" err="1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Експлуатацію</a:t>
            </a:r>
            <a:r>
              <a:rPr lang="ru-RU" sz="3000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простору та </a:t>
            </a:r>
            <a:r>
              <a:rPr lang="ru-RU" sz="3000" dirty="0" err="1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ресурсів</a:t>
            </a:r>
            <a:r>
              <a:rPr lang="ru-RU" sz="3000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000" dirty="0" err="1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Світового</a:t>
            </a:r>
            <a:r>
              <a:rPr lang="ru-RU" sz="3000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океану </a:t>
            </a:r>
            <a:r>
              <a:rPr lang="ru-RU" sz="3000" dirty="0" err="1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слід</a:t>
            </a:r>
            <a:r>
              <a:rPr lang="ru-RU" sz="3000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000" dirty="0" err="1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здійснювати</a:t>
            </a:r>
            <a:r>
              <a:rPr lang="ru-RU" sz="3000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3000" dirty="0" err="1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уникаючи</a:t>
            </a:r>
            <a:r>
              <a:rPr lang="ru-RU" sz="3000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000" dirty="0" err="1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подальшого</a:t>
            </a:r>
            <a:r>
              <a:rPr lang="ru-RU" sz="3000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000" dirty="0" err="1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його</a:t>
            </a:r>
            <a:r>
              <a:rPr lang="ru-RU" sz="3000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000" dirty="0" err="1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забруднення</a:t>
            </a:r>
            <a:r>
              <a:rPr lang="ru-RU" sz="3000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3000" dirty="0" err="1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що</a:t>
            </a:r>
            <a:r>
              <a:rPr lang="ru-RU" sz="3000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000" dirty="0" err="1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зафіксовано</a:t>
            </a:r>
            <a:r>
              <a:rPr lang="ru-RU" sz="3000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у </a:t>
            </a:r>
            <a:r>
              <a:rPr lang="ru-RU" sz="3000" dirty="0" err="1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відповідних</a:t>
            </a:r>
            <a:r>
              <a:rPr lang="ru-RU" sz="3000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000" dirty="0" err="1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морських</a:t>
            </a:r>
            <a:r>
              <a:rPr lang="ru-RU" sz="3000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000" dirty="0" err="1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конвенціях</a:t>
            </a:r>
            <a:r>
              <a:rPr lang="ru-RU" sz="3000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ООН.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691"/>
          <a:stretch/>
        </p:blipFill>
        <p:spPr>
          <a:xfrm>
            <a:off x="2699792" y="4505388"/>
            <a:ext cx="3816424" cy="23852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2964">
            <a:off x="-124803" y="2273018"/>
            <a:ext cx="4415441" cy="29417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5879">
            <a:off x="4787805" y="2201479"/>
            <a:ext cx="4499992" cy="28124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62822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135</TotalTime>
  <Words>598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Проблема освоєння  Світового океану</vt:lpstr>
      <vt:lpstr>Презентация PowerPoint</vt:lpstr>
      <vt:lpstr>Презентация PowerPoint</vt:lpstr>
      <vt:lpstr>Світовий океан завжди відігравав важливу роль у зв'язках між країнами та народами. Проте до середини XX ст. він практично залишався «економічною цілиною». Але з розвитком НТР усебічне дослідження й освоєння Світового океану набрало цілком інших масштабів. Тому на сьогодні існує дуже багато різних проблем пов’язаних з Світовим океаном.</vt:lpstr>
      <vt:lpstr>Презентация PowerPoint</vt:lpstr>
      <vt:lpstr>Презентация PowerPoint</vt:lpstr>
      <vt:lpstr>Презентация PowerPoint</vt:lpstr>
      <vt:lpstr>Презентация PowerPoint</vt:lpstr>
      <vt:lpstr>Експлуатацію простору та ресурсів Світового океану слід здійснювати, уникаючи подальшого його забруднення, що зафіксовано у відповідних морських конвенціях ООН.</vt:lpstr>
      <vt:lpstr>Дякую за увагу!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Проблема освоєння  Світового океану</dc:title>
  <dc:creator>Home</dc:creator>
  <cp:lastModifiedBy>Home</cp:lastModifiedBy>
  <cp:revision>12</cp:revision>
  <dcterms:created xsi:type="dcterms:W3CDTF">2014-12-18T18:09:28Z</dcterms:created>
  <dcterms:modified xsi:type="dcterms:W3CDTF">2014-12-18T20:25:06Z</dcterms:modified>
</cp:coreProperties>
</file>