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4"/>
  </p:notesMasterIdLst>
  <p:sldIdLst>
    <p:sldId id="256" r:id="rId2"/>
    <p:sldId id="264" r:id="rId3"/>
    <p:sldId id="257" r:id="rId4"/>
    <p:sldId id="258" r:id="rId5"/>
    <p:sldId id="296" r:id="rId6"/>
    <p:sldId id="271" r:id="rId7"/>
    <p:sldId id="298" r:id="rId8"/>
    <p:sldId id="299" r:id="rId9"/>
    <p:sldId id="297" r:id="rId10"/>
    <p:sldId id="260" r:id="rId11"/>
    <p:sldId id="300" r:id="rId12"/>
    <p:sldId id="30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CC00CC"/>
    <a:srgbClr val="990000"/>
    <a:srgbClr val="996633"/>
    <a:srgbClr val="FF0066"/>
    <a:srgbClr val="9900CC"/>
    <a:srgbClr val="00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6" autoAdjust="0"/>
    <p:restoredTop sz="94660"/>
  </p:normalViewPr>
  <p:slideViewPr>
    <p:cSldViewPr>
      <p:cViewPr>
        <p:scale>
          <a:sx n="100" d="100"/>
          <a:sy n="100" d="100"/>
        </p:scale>
        <p:origin x="-786" y="10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6665ABB-F4BD-44ED-8FFB-885543516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6186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9BB9DF-6912-41E0-9A51-803748167C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l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F8E47-3AC1-4CAD-BA68-1D06CB4FEF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DB8E6-815F-46C5-B020-0436FD8AD4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5611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70166-8539-464B-AE2A-B95477E77D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614935"/>
      </p:ext>
    </p:extLst>
  </p:cSld>
  <p:clrMapOvr>
    <a:masterClrMapping/>
  </p:clrMapOvr>
  <p:transition advClick="0" advTm="2000">
    <p:pull dir="ld"/>
    <p:sndAc>
      <p:stSnd>
        <p:snd r:embed="rId1" name="wind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99C2D-9625-4B11-8001-A4CA808CB1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91379"/>
      </p:ext>
    </p:extLst>
  </p:cSld>
  <p:clrMapOvr>
    <a:masterClrMapping/>
  </p:clrMapOvr>
  <p:transition advClick="0" advTm="2000">
    <p:pull dir="ld"/>
    <p:sndAc>
      <p:stSnd>
        <p:snd r:embed="rId1" name="wind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9C2C-FDD2-4135-A73E-AA952B9D0E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71233"/>
      </p:ext>
    </p:extLst>
  </p:cSld>
  <p:clrMapOvr>
    <a:masterClrMapping/>
  </p:clrMapOvr>
  <p:transition advClick="0" advTm="2000">
    <p:pull dir="ld"/>
    <p:sndAc>
      <p:stSnd>
        <p:snd r:embed="rId1" name="wind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076F2F-407E-4A92-AA74-00F9D43D95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AC581-058D-4A42-B9A2-FCD97EADD4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l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DB44D-151C-441D-A2E7-5E92C26319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pull dir="l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A4997C-CED2-4320-BE41-5FE8977013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pull dir="l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FE035A-33E4-477A-8555-6622AC073E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74475-822F-4238-82BE-D4F1F0D2A1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03E78-1FA8-4E14-B3C6-E0DA8A13D2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D08658-8E67-4F4C-AB05-059B1508A6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ld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CEEC40EE-DDB5-46DF-9124-BBF24ADC8A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</p:sldLayoutIdLst>
  <p:transition>
    <p:pull dir="ld"/>
    <p:sndAc>
      <p:stSnd>
        <p:snd r:embed="rId16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microsoft.com/office/2007/relationships/hdphoto" Target="../media/hdphoto9.wdp"/><Relationship Id="rId5" Type="http://schemas.openxmlformats.org/officeDocument/2006/relationships/image" Target="../media/image10.jpeg"/><Relationship Id="rId4" Type="http://schemas.microsoft.com/office/2007/relationships/hdphoto" Target="../media/hdphoto8.wd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4.jpe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microsoft.com/office/2007/relationships/hdphoto" Target="../media/hdphoto5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microsoft.com/office/2007/relationships/hdphoto" Target="../media/hdphoto6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microsoft.com/office/2007/relationships/hdphoto" Target="../media/hdphoto7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3861048"/>
            <a:ext cx="8568952" cy="1209874"/>
          </a:xfrm>
        </p:spPr>
        <p:txBody>
          <a:bodyPr/>
          <a:lstStyle/>
          <a:p>
            <a:pPr>
              <a:defRPr/>
            </a:pPr>
            <a:r>
              <a:rPr lang="uk-UA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Надзвичайні ситуації природного характеру</a:t>
            </a:r>
            <a:endParaRPr lang="ru-RU" sz="40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2895600" y="2032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sz="1800">
              <a:latin typeface="Tahoma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327400" y="60325"/>
            <a:ext cx="2973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sz="1800">
              <a:latin typeface="Tahoma" pitchFamily="34" charset="0"/>
            </a:endParaRPr>
          </a:p>
        </p:txBody>
      </p:sp>
      <p:pic>
        <p:nvPicPr>
          <p:cNvPr id="307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32480" y="928688"/>
            <a:ext cx="3821916" cy="28603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2071670" y="357166"/>
            <a:ext cx="5143536" cy="428628"/>
          </a:xfrm>
          <a:prstGeom prst="roundRect">
            <a:avLst/>
          </a:prstGeom>
        </p:spPr>
        <p:style>
          <a:lnRef idx="0">
            <a:schemeClr val="accent4"/>
          </a:lnRef>
          <a:fillRef idx="1002">
            <a:schemeClr val="dk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dirty="0">
              <a:solidFill>
                <a:srgbClr val="003300"/>
              </a:solidFill>
              <a:latin typeface="+mj-lt"/>
            </a:endParaRPr>
          </a:p>
        </p:txBody>
      </p:sp>
    </p:spTree>
  </p:cSld>
  <p:clrMapOvr>
    <a:masterClrMapping/>
  </p:clrMapOvr>
  <p:transition>
    <p:pull dir="l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535781"/>
            <a:ext cx="8783960" cy="1366838"/>
          </a:xfrm>
        </p:spPr>
        <p:txBody>
          <a:bodyPr>
            <a:normAutofit/>
          </a:bodyPr>
          <a:lstStyle/>
          <a:p>
            <a:pPr marL="533400" indent="-533400" eaLnBrk="1" hangingPunct="1">
              <a:buFontTx/>
              <a:buNone/>
            </a:pPr>
            <a:endParaRPr lang="ru-RU" sz="1300" dirty="0" smtClean="0">
              <a:solidFill>
                <a:schemeClr val="hlink"/>
              </a:solidFill>
            </a:endParaRPr>
          </a:p>
          <a:p>
            <a:pPr marL="533400" indent="-533400" eaLnBrk="1" hangingPunct="1">
              <a:buFontTx/>
              <a:buNone/>
            </a:pPr>
            <a:endParaRPr lang="ru-RU" sz="1400" dirty="0" smtClean="0">
              <a:solidFill>
                <a:schemeClr val="hlink"/>
              </a:solidFill>
            </a:endParaRPr>
          </a:p>
          <a:p>
            <a:pPr marL="533400" indent="-533400" eaLnBrk="1" hangingPunct="1">
              <a:buFontTx/>
              <a:buNone/>
            </a:pPr>
            <a:endParaRPr lang="ru-RU" sz="1400" dirty="0" smtClean="0">
              <a:solidFill>
                <a:schemeClr val="hlink"/>
              </a:solidFill>
            </a:endParaRPr>
          </a:p>
          <a:p>
            <a:pPr marL="533400" indent="-533400" eaLnBrk="1" hangingPunct="1">
              <a:buFontTx/>
              <a:buNone/>
            </a:pPr>
            <a:endParaRPr lang="ru-RU" sz="1400" dirty="0" smtClean="0">
              <a:solidFill>
                <a:schemeClr val="hlink"/>
              </a:solidFill>
            </a:endParaRPr>
          </a:p>
          <a:p>
            <a:pPr marL="533400" indent="-533400" eaLnBrk="1" hangingPunct="1">
              <a:buFontTx/>
              <a:buNone/>
            </a:pPr>
            <a:r>
              <a:rPr lang="ru-RU" sz="1400" dirty="0" smtClean="0">
                <a:solidFill>
                  <a:schemeClr val="hlink"/>
                </a:solidFill>
              </a:rPr>
              <a:t> </a:t>
            </a:r>
          </a:p>
          <a:p>
            <a:pPr marL="533400" indent="-533400" eaLnBrk="1" hangingPunct="1">
              <a:buFontTx/>
              <a:buNone/>
            </a:pPr>
            <a:endParaRPr lang="ru-RU" sz="1400" dirty="0" smtClean="0">
              <a:solidFill>
                <a:schemeClr val="hlink"/>
              </a:solidFill>
            </a:endParaRPr>
          </a:p>
        </p:txBody>
      </p:sp>
      <p:sp>
        <p:nvSpPr>
          <p:cNvPr id="12292" name="Text Box 35"/>
          <p:cNvSpPr txBox="1">
            <a:spLocks noChangeArrowheads="1"/>
          </p:cNvSpPr>
          <p:nvPr/>
        </p:nvSpPr>
        <p:spPr bwMode="auto">
          <a:xfrm>
            <a:off x="5992813" y="852488"/>
            <a:ext cx="1635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sz="1800">
              <a:latin typeface="Verdana" pitchFamily="34" charset="0"/>
            </a:endParaRPr>
          </a:p>
        </p:txBody>
      </p:sp>
      <p:sp>
        <p:nvSpPr>
          <p:cNvPr id="12293" name="Rectangle 36"/>
          <p:cNvSpPr>
            <a:spLocks noChangeArrowheads="1"/>
          </p:cNvSpPr>
          <p:nvPr/>
        </p:nvSpPr>
        <p:spPr bwMode="auto">
          <a:xfrm>
            <a:off x="0" y="1700213"/>
            <a:ext cx="86248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lnSpc>
                <a:spcPct val="90000"/>
              </a:lnSpc>
            </a:pPr>
            <a:endParaRPr lang="ru-RU" sz="2400" u="sng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2294" name="Text Box 56"/>
          <p:cNvSpPr txBox="1">
            <a:spLocks noChangeArrowheads="1"/>
          </p:cNvSpPr>
          <p:nvPr/>
        </p:nvSpPr>
        <p:spPr bwMode="auto">
          <a:xfrm>
            <a:off x="4932363" y="4724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sz="1800">
              <a:latin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88640"/>
            <a:ext cx="8640960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err="1"/>
              <a:t>Одне</a:t>
            </a:r>
            <a:r>
              <a:rPr lang="ru-RU" sz="1300" dirty="0"/>
              <a:t> з </a:t>
            </a:r>
            <a:r>
              <a:rPr lang="ru-RU" sz="1300" dirty="0" err="1"/>
              <a:t>найстрашніших</a:t>
            </a:r>
            <a:r>
              <a:rPr lang="ru-RU" sz="1300" dirty="0"/>
              <a:t> </a:t>
            </a:r>
            <a:r>
              <a:rPr lang="ru-RU" sz="1300" dirty="0" err="1"/>
              <a:t>стихійних</a:t>
            </a:r>
            <a:r>
              <a:rPr lang="ru-RU" sz="1300" dirty="0"/>
              <a:t> </a:t>
            </a:r>
            <a:r>
              <a:rPr lang="uk-UA" sz="1300" dirty="0"/>
              <a:t>л</a:t>
            </a:r>
            <a:r>
              <a:rPr lang="ru-RU" sz="1300" dirty="0"/>
              <a:t>их, яке </a:t>
            </a:r>
            <a:r>
              <a:rPr lang="ru-RU" sz="1300" dirty="0" err="1"/>
              <a:t>тра­пилось</a:t>
            </a:r>
            <a:r>
              <a:rPr lang="ru-RU" sz="1300" dirty="0"/>
              <a:t> на </a:t>
            </a:r>
            <a:r>
              <a:rPr lang="ru-RU" sz="1300" dirty="0" err="1"/>
              <a:t>нашій</a:t>
            </a:r>
            <a:r>
              <a:rPr lang="ru-RU" sz="1300" dirty="0"/>
              <a:t> </a:t>
            </a:r>
            <a:r>
              <a:rPr lang="ru-RU" sz="1300" dirty="0" err="1"/>
              <a:t>планеті</a:t>
            </a:r>
            <a:r>
              <a:rPr lang="ru-RU" sz="1300" dirty="0"/>
              <a:t>, </a:t>
            </a:r>
            <a:r>
              <a:rPr lang="ru-RU" sz="1300" dirty="0" err="1"/>
              <a:t>приніс</a:t>
            </a:r>
            <a:r>
              <a:rPr lang="ru-RU" sz="1300" dirty="0"/>
              <a:t> </a:t>
            </a:r>
            <a:r>
              <a:rPr lang="ru-RU" sz="1300" dirty="0" err="1"/>
              <a:t>тропічний</a:t>
            </a:r>
            <a:r>
              <a:rPr lang="ru-RU" sz="1300" dirty="0"/>
              <a:t> ураган, </a:t>
            </a:r>
            <a:r>
              <a:rPr lang="ru-RU" sz="1300" dirty="0" err="1"/>
              <a:t>який</a:t>
            </a:r>
            <a:r>
              <a:rPr lang="ru-RU" sz="1300" dirty="0"/>
              <a:t> </a:t>
            </a:r>
            <a:r>
              <a:rPr lang="ru-RU" sz="1300" dirty="0" err="1"/>
              <a:t>розігрався</a:t>
            </a:r>
            <a:r>
              <a:rPr lang="ru-RU" sz="1300" dirty="0"/>
              <a:t> у </a:t>
            </a:r>
            <a:r>
              <a:rPr lang="ru-RU" sz="1300" dirty="0" err="1"/>
              <a:t>листопаді</a:t>
            </a:r>
            <a:r>
              <a:rPr lang="ru-RU" sz="1300" dirty="0"/>
              <a:t> 1970 р. в </a:t>
            </a:r>
            <a:r>
              <a:rPr lang="ru-RU" sz="1300" dirty="0" err="1"/>
              <a:t>Бенгальській</a:t>
            </a:r>
            <a:r>
              <a:rPr lang="ru-RU" sz="1300" dirty="0"/>
              <a:t> </a:t>
            </a:r>
            <a:r>
              <a:rPr lang="ru-RU" sz="1300" dirty="0" err="1"/>
              <a:t>затоці</a:t>
            </a:r>
            <a:r>
              <a:rPr lang="ru-RU" sz="1300" dirty="0"/>
              <a:t>. Тайфун, </a:t>
            </a:r>
            <a:r>
              <a:rPr lang="ru-RU" sz="1300" dirty="0" err="1"/>
              <a:t>який</a:t>
            </a:r>
            <a:r>
              <a:rPr lang="ru-RU" sz="1300" dirty="0"/>
              <a:t> там </a:t>
            </a:r>
            <a:r>
              <a:rPr lang="ru-RU" sz="1300" dirty="0" err="1"/>
              <a:t>виник</a:t>
            </a:r>
            <a:r>
              <a:rPr lang="ru-RU" sz="1300" dirty="0"/>
              <a:t>, рушив на </a:t>
            </a:r>
            <a:r>
              <a:rPr lang="ru-RU" sz="1300" dirty="0" err="1"/>
              <a:t>північ</a:t>
            </a:r>
            <a:r>
              <a:rPr lang="ru-RU" sz="1300" dirty="0"/>
              <a:t>, в гирло Гангу. Води «</a:t>
            </a:r>
            <a:r>
              <a:rPr lang="ru-RU" sz="1300" dirty="0" err="1"/>
              <a:t>великої</a:t>
            </a:r>
            <a:r>
              <a:rPr lang="ru-RU" sz="1300" dirty="0"/>
              <a:t> </a:t>
            </a:r>
            <a:r>
              <a:rPr lang="ru-RU" sz="1300" dirty="0" err="1"/>
              <a:t>священної</a:t>
            </a:r>
            <a:r>
              <a:rPr lang="ru-RU" sz="1300" dirty="0"/>
              <a:t>» </a:t>
            </a:r>
            <a:r>
              <a:rPr lang="ru-RU" sz="1300" dirty="0" err="1"/>
              <a:t>ріки</a:t>
            </a:r>
            <a:r>
              <a:rPr lang="ru-RU" sz="1300" dirty="0"/>
              <a:t> </a:t>
            </a:r>
            <a:r>
              <a:rPr lang="ru-RU" sz="1300" dirty="0" err="1"/>
              <a:t>Індії</a:t>
            </a:r>
            <a:r>
              <a:rPr lang="ru-RU" sz="1300" dirty="0"/>
              <a:t> затопили 800 000 кв. км </a:t>
            </a:r>
            <a:r>
              <a:rPr lang="ru-RU" sz="1300" dirty="0" err="1"/>
              <a:t>узбережжя</a:t>
            </a:r>
            <a:r>
              <a:rPr lang="ru-RU" sz="1300" dirty="0"/>
              <a:t>. Ураган </a:t>
            </a:r>
            <a:r>
              <a:rPr lang="ru-RU" sz="1300" dirty="0" err="1"/>
              <a:t>мав</a:t>
            </a:r>
            <a:r>
              <a:rPr lang="ru-RU" sz="1300" dirty="0"/>
              <a:t> </a:t>
            </a:r>
            <a:r>
              <a:rPr lang="ru-RU" sz="1300" dirty="0" err="1"/>
              <a:t>швидкість</a:t>
            </a:r>
            <a:r>
              <a:rPr lang="ru-RU" sz="1300" dirty="0"/>
              <a:t> </a:t>
            </a:r>
            <a:r>
              <a:rPr lang="ru-RU" sz="1300" dirty="0" err="1"/>
              <a:t>вітру</a:t>
            </a:r>
            <a:r>
              <a:rPr lang="ru-RU" sz="1300" dirty="0"/>
              <a:t> 200— 250 м/с, </a:t>
            </a:r>
            <a:r>
              <a:rPr lang="ru-RU" sz="1300" dirty="0" err="1"/>
              <a:t>морські</a:t>
            </a:r>
            <a:r>
              <a:rPr lang="ru-RU" sz="1300" dirty="0"/>
              <a:t> </a:t>
            </a:r>
            <a:r>
              <a:rPr lang="ru-RU" sz="1300" dirty="0" err="1"/>
              <a:t>хвилі</a:t>
            </a:r>
            <a:r>
              <a:rPr lang="ru-RU" sz="1300" dirty="0"/>
              <a:t> дося­гали </a:t>
            </a:r>
            <a:r>
              <a:rPr lang="ru-RU" sz="1300" dirty="0" err="1"/>
              <a:t>висоти</a:t>
            </a:r>
            <a:r>
              <a:rPr lang="ru-RU" sz="1300" dirty="0"/>
              <a:t> 10м. В </a:t>
            </a:r>
            <a:r>
              <a:rPr lang="ru-RU" sz="1300" dirty="0" err="1"/>
              <a:t>цій</a:t>
            </a:r>
            <a:r>
              <a:rPr lang="ru-RU" sz="1300" dirty="0"/>
              <a:t> </a:t>
            </a:r>
            <a:r>
              <a:rPr lang="ru-RU" sz="1300" dirty="0" err="1"/>
              <a:t>катастрофі</a:t>
            </a:r>
            <a:r>
              <a:rPr lang="ru-RU" sz="1300" dirty="0"/>
              <a:t> </a:t>
            </a:r>
            <a:r>
              <a:rPr lang="ru-RU" sz="1300" dirty="0" err="1"/>
              <a:t>загинуло</a:t>
            </a:r>
            <a:r>
              <a:rPr lang="ru-RU" sz="1300" dirty="0"/>
              <a:t> </a:t>
            </a:r>
            <a:r>
              <a:rPr lang="ru-RU" sz="1300" dirty="0" err="1"/>
              <a:t>близь­ко</a:t>
            </a:r>
            <a:r>
              <a:rPr lang="ru-RU" sz="1300" dirty="0"/>
              <a:t> 400 тис. </a:t>
            </a:r>
            <a:r>
              <a:rPr lang="ru-RU" sz="1300" dirty="0" err="1"/>
              <a:t>осіб</a:t>
            </a:r>
            <a:r>
              <a:rPr lang="ru-RU" sz="1300" dirty="0"/>
              <a:t>.</a:t>
            </a:r>
          </a:p>
          <a:p>
            <a:r>
              <a:rPr lang="ru-RU" sz="1300" dirty="0"/>
              <a:t>На </a:t>
            </a:r>
            <a:r>
              <a:rPr lang="ru-RU" sz="1300" dirty="0" err="1"/>
              <a:t>сьогодні</a:t>
            </a:r>
            <a:r>
              <a:rPr lang="ru-RU" sz="1300" dirty="0"/>
              <a:t> </a:t>
            </a:r>
            <a:r>
              <a:rPr lang="ru-RU" sz="1300" dirty="0" err="1"/>
              <a:t>існують</a:t>
            </a:r>
            <a:r>
              <a:rPr lang="ru-RU" sz="1300" dirty="0"/>
              <a:t> </a:t>
            </a:r>
            <a:r>
              <a:rPr lang="ru-RU" sz="1300" dirty="0" err="1"/>
              <a:t>сучасні</a:t>
            </a:r>
            <a:r>
              <a:rPr lang="ru-RU" sz="1300" dirty="0"/>
              <a:t> </a:t>
            </a:r>
            <a:r>
              <a:rPr lang="ru-RU" sz="1300" dirty="0" err="1"/>
              <a:t>методи</a:t>
            </a:r>
            <a:r>
              <a:rPr lang="ru-RU" sz="1300" dirty="0"/>
              <a:t> </a:t>
            </a:r>
            <a:r>
              <a:rPr lang="ru-RU" sz="1300" dirty="0" err="1"/>
              <a:t>прогнозування</a:t>
            </a:r>
            <a:r>
              <a:rPr lang="ru-RU" sz="1300" dirty="0"/>
              <a:t> </a:t>
            </a:r>
            <a:r>
              <a:rPr lang="ru-RU" sz="1300" dirty="0" err="1"/>
              <a:t>ураганів</a:t>
            </a:r>
            <a:r>
              <a:rPr lang="ru-RU" sz="1300" dirty="0"/>
              <a:t>. </a:t>
            </a:r>
            <a:r>
              <a:rPr lang="ru-RU" sz="1300" dirty="0" err="1"/>
              <a:t>Кожне</a:t>
            </a:r>
            <a:r>
              <a:rPr lang="ru-RU" sz="1300" dirty="0"/>
              <a:t> </a:t>
            </a:r>
            <a:r>
              <a:rPr lang="ru-RU" sz="1300" dirty="0" err="1"/>
              <a:t>підозріле</a:t>
            </a:r>
            <a:r>
              <a:rPr lang="ru-RU" sz="1300" dirty="0"/>
              <a:t> </a:t>
            </a:r>
            <a:r>
              <a:rPr lang="ru-RU" sz="1300" dirty="0" err="1"/>
              <a:t>скупчення</a:t>
            </a:r>
            <a:r>
              <a:rPr lang="ru-RU" sz="1300" dirty="0"/>
              <a:t> </a:t>
            </a:r>
            <a:r>
              <a:rPr lang="ru-RU" sz="1300" dirty="0" err="1"/>
              <a:t>хмар</a:t>
            </a:r>
            <a:r>
              <a:rPr lang="ru-RU" sz="1300" dirty="0"/>
              <a:t>, де б </a:t>
            </a:r>
            <a:r>
              <a:rPr lang="ru-RU" sz="1300" dirty="0" err="1"/>
              <a:t>воно</a:t>
            </a:r>
            <a:r>
              <a:rPr lang="ru-RU" sz="1300" dirty="0"/>
              <a:t> не </a:t>
            </a:r>
            <a:r>
              <a:rPr lang="ru-RU" sz="1300" dirty="0" err="1"/>
              <a:t>виникало</a:t>
            </a:r>
            <a:r>
              <a:rPr lang="ru-RU" sz="1300" dirty="0"/>
              <a:t>, </a:t>
            </a:r>
            <a:r>
              <a:rPr lang="ru-RU" sz="1300" dirty="0" err="1"/>
              <a:t>фотографується</a:t>
            </a:r>
            <a:r>
              <a:rPr lang="ru-RU" sz="1300" dirty="0"/>
              <a:t> </a:t>
            </a:r>
            <a:r>
              <a:rPr lang="ru-RU" sz="1300" dirty="0" err="1"/>
              <a:t>ме­теорологічними</a:t>
            </a:r>
            <a:r>
              <a:rPr lang="ru-RU" sz="1300" dirty="0"/>
              <a:t> </a:t>
            </a:r>
            <a:r>
              <a:rPr lang="ru-RU" sz="1300" dirty="0" err="1"/>
              <a:t>супутниками</a:t>
            </a:r>
            <a:r>
              <a:rPr lang="ru-RU" sz="1300" dirty="0"/>
              <a:t> з космосу, </a:t>
            </a:r>
            <a:r>
              <a:rPr lang="ru-RU" sz="1300" dirty="0" err="1"/>
              <a:t>літаки</a:t>
            </a:r>
            <a:r>
              <a:rPr lang="ru-RU" sz="1300" dirty="0"/>
              <a:t> </a:t>
            </a:r>
            <a:r>
              <a:rPr lang="ru-RU" sz="1300" dirty="0" err="1"/>
              <a:t>метеослужби</a:t>
            </a:r>
            <a:r>
              <a:rPr lang="ru-RU" sz="1300" dirty="0"/>
              <a:t> </a:t>
            </a:r>
            <a:r>
              <a:rPr lang="ru-RU" sz="1300" dirty="0" err="1"/>
              <a:t>летять</a:t>
            </a:r>
            <a:r>
              <a:rPr lang="ru-RU" sz="1300" dirty="0"/>
              <a:t> до «ока тайфуну», </a:t>
            </a:r>
            <a:r>
              <a:rPr lang="ru-RU" sz="1300" dirty="0" err="1"/>
              <a:t>щоб</a:t>
            </a:r>
            <a:r>
              <a:rPr lang="ru-RU" sz="1300" dirty="0"/>
              <a:t> </a:t>
            </a:r>
            <a:r>
              <a:rPr lang="ru-RU" sz="1300" dirty="0" err="1"/>
              <a:t>отримати</a:t>
            </a:r>
            <a:r>
              <a:rPr lang="ru-RU" sz="1300" dirty="0"/>
              <a:t> </a:t>
            </a:r>
            <a:r>
              <a:rPr lang="ru-RU" sz="1300" dirty="0" err="1"/>
              <a:t>точні</a:t>
            </a:r>
            <a:r>
              <a:rPr lang="ru-RU" sz="1300" dirty="0"/>
              <a:t> </a:t>
            </a:r>
            <a:r>
              <a:rPr lang="ru-RU" sz="1300" dirty="0" err="1"/>
              <a:t>дані</a:t>
            </a:r>
            <a:r>
              <a:rPr lang="ru-RU" sz="1300" dirty="0"/>
              <a:t>. </a:t>
            </a:r>
            <a:r>
              <a:rPr lang="ru-RU" sz="1300" dirty="0" err="1"/>
              <a:t>Ця</a:t>
            </a:r>
            <a:r>
              <a:rPr lang="ru-RU" sz="1300" dirty="0"/>
              <a:t> </a:t>
            </a:r>
            <a:r>
              <a:rPr lang="ru-RU" sz="1300" dirty="0" err="1"/>
              <a:t>інформація</a:t>
            </a:r>
            <a:r>
              <a:rPr lang="ru-RU" sz="1300" dirty="0"/>
              <a:t> </a:t>
            </a:r>
            <a:r>
              <a:rPr lang="ru-RU" sz="1300" dirty="0" err="1"/>
              <a:t>закладається</a:t>
            </a:r>
            <a:r>
              <a:rPr lang="ru-RU" sz="1300" dirty="0"/>
              <a:t> в </a:t>
            </a:r>
            <a:r>
              <a:rPr lang="ru-RU" sz="1300" dirty="0" err="1"/>
              <a:t>комп'ютери</a:t>
            </a:r>
            <a:r>
              <a:rPr lang="ru-RU" sz="1300" dirty="0"/>
              <a:t>, </a:t>
            </a:r>
            <a:r>
              <a:rPr lang="ru-RU" sz="1300" dirty="0" err="1"/>
              <a:t>щоб</a:t>
            </a:r>
            <a:r>
              <a:rPr lang="ru-RU" sz="1300" dirty="0"/>
              <a:t> </a:t>
            </a:r>
            <a:r>
              <a:rPr lang="ru-RU" sz="1300" dirty="0" err="1"/>
              <a:t>розрахувати</a:t>
            </a:r>
            <a:r>
              <a:rPr lang="ru-RU" sz="1300" dirty="0"/>
              <a:t> шлях і </a:t>
            </a:r>
            <a:r>
              <a:rPr lang="ru-RU" sz="1300" dirty="0" err="1"/>
              <a:t>тривалість</a:t>
            </a:r>
            <a:r>
              <a:rPr lang="ru-RU" sz="1300" dirty="0"/>
              <a:t> урагану та </a:t>
            </a:r>
            <a:r>
              <a:rPr lang="ru-RU" sz="1300" dirty="0" err="1"/>
              <a:t>заздалегідь</a:t>
            </a:r>
            <a:r>
              <a:rPr lang="ru-RU" sz="1300" dirty="0"/>
              <a:t> </a:t>
            </a:r>
            <a:r>
              <a:rPr lang="ru-RU" sz="1300" dirty="0" err="1"/>
              <a:t>сповістити</a:t>
            </a:r>
            <a:r>
              <a:rPr lang="ru-RU" sz="1300" dirty="0"/>
              <a:t> населення про </a:t>
            </a:r>
            <a:r>
              <a:rPr lang="ru-RU" sz="1300" dirty="0" err="1"/>
              <a:t>небезпеку</a:t>
            </a:r>
            <a:r>
              <a:rPr lang="ru-RU" sz="1300" dirty="0"/>
              <a:t>.</a:t>
            </a:r>
          </a:p>
          <a:p>
            <a:r>
              <a:rPr lang="ru-RU" sz="1300" dirty="0" err="1"/>
              <a:t>Досить</a:t>
            </a:r>
            <a:r>
              <a:rPr lang="ru-RU" sz="1300" dirty="0"/>
              <a:t> </a:t>
            </a:r>
            <a:r>
              <a:rPr lang="ru-RU" sz="1300" dirty="0" err="1"/>
              <a:t>небезпечне</a:t>
            </a:r>
            <a:r>
              <a:rPr lang="ru-RU" sz="1300" dirty="0"/>
              <a:t> </a:t>
            </a:r>
            <a:r>
              <a:rPr lang="ru-RU" sz="1300" dirty="0" err="1"/>
              <a:t>явище</a:t>
            </a:r>
            <a:r>
              <a:rPr lang="ru-RU" sz="1300" dirty="0"/>
              <a:t> — </a:t>
            </a:r>
            <a:r>
              <a:rPr lang="ru-RU" sz="1300" dirty="0" err="1"/>
              <a:t>смерчі</a:t>
            </a:r>
            <a:r>
              <a:rPr lang="ru-RU" sz="1300" dirty="0"/>
              <a:t>, вони </a:t>
            </a:r>
            <a:r>
              <a:rPr lang="ru-RU" sz="1300" dirty="0" err="1"/>
              <a:t>трапляються</a:t>
            </a:r>
            <a:r>
              <a:rPr lang="ru-RU" sz="1300" dirty="0"/>
              <a:t> </a:t>
            </a:r>
            <a:r>
              <a:rPr lang="ru-RU" sz="1300" dirty="0" err="1"/>
              <a:t>частіше</a:t>
            </a:r>
            <a:r>
              <a:rPr lang="ru-RU" sz="1300" dirty="0"/>
              <a:t>, </a:t>
            </a:r>
            <a:r>
              <a:rPr lang="ru-RU" sz="1300" dirty="0" err="1"/>
              <a:t>ніж</a:t>
            </a:r>
            <a:r>
              <a:rPr lang="ru-RU" sz="1300" dirty="0"/>
              <a:t> </a:t>
            </a:r>
            <a:r>
              <a:rPr lang="ru-RU" sz="1300" dirty="0" err="1"/>
              <a:t>урагани</a:t>
            </a:r>
            <a:r>
              <a:rPr lang="ru-RU" sz="1300" dirty="0"/>
              <a:t> й </a:t>
            </a:r>
            <a:r>
              <a:rPr lang="ru-RU" sz="1300" dirty="0" err="1"/>
              <a:t>тайфуни</a:t>
            </a:r>
            <a:r>
              <a:rPr lang="ru-RU" sz="1300" dirty="0"/>
              <a:t>. </a:t>
            </a:r>
            <a:r>
              <a:rPr lang="ru-RU" sz="1300" dirty="0" err="1"/>
              <a:t>Щорічно</a:t>
            </a:r>
            <a:r>
              <a:rPr lang="ru-RU" sz="1300" dirty="0"/>
              <a:t> в </a:t>
            </a:r>
            <a:r>
              <a:rPr lang="ru-RU" sz="1300" dirty="0" err="1"/>
              <a:t>Америці</a:t>
            </a:r>
            <a:r>
              <a:rPr lang="ru-RU" sz="1300" dirty="0"/>
              <a:t> </a:t>
            </a:r>
            <a:r>
              <a:rPr lang="ru-RU" sz="1300" dirty="0" err="1"/>
              <a:t>спостерігається</a:t>
            </a:r>
            <a:r>
              <a:rPr lang="ru-RU" sz="1300" dirty="0"/>
              <a:t> </a:t>
            </a:r>
            <a:r>
              <a:rPr lang="ru-RU" sz="1300" dirty="0" err="1"/>
              <a:t>близько</a:t>
            </a:r>
            <a:r>
              <a:rPr lang="ru-RU" sz="1300" dirty="0"/>
              <a:t> 900 </a:t>
            </a:r>
            <a:r>
              <a:rPr lang="ru-RU" sz="1300" dirty="0" err="1"/>
              <a:t>смерчів</a:t>
            </a:r>
            <a:r>
              <a:rPr lang="ru-RU" sz="1300" dirty="0"/>
              <a:t>, які там </a:t>
            </a:r>
            <a:r>
              <a:rPr lang="ru-RU" sz="1300" dirty="0" err="1"/>
              <a:t>називають</a:t>
            </a:r>
            <a:r>
              <a:rPr lang="ru-RU" sz="1300" dirty="0"/>
              <a:t> торнадо. </a:t>
            </a:r>
            <a:r>
              <a:rPr lang="ru-RU" sz="1300" dirty="0" err="1"/>
              <a:t>Найчастіше</a:t>
            </a:r>
            <a:r>
              <a:rPr lang="ru-RU" sz="1300" dirty="0"/>
              <a:t> </a:t>
            </a:r>
            <a:r>
              <a:rPr lang="ru-RU" sz="1300" dirty="0" err="1"/>
              <a:t>це</a:t>
            </a:r>
            <a:r>
              <a:rPr lang="ru-RU" sz="1300" dirty="0"/>
              <a:t> </a:t>
            </a:r>
            <a:r>
              <a:rPr lang="ru-RU" sz="1300" dirty="0" err="1"/>
              <a:t>стихійне</a:t>
            </a:r>
            <a:r>
              <a:rPr lang="ru-RU" sz="1300" dirty="0"/>
              <a:t> лихо </a:t>
            </a:r>
            <a:r>
              <a:rPr lang="ru-RU" sz="1300" dirty="0" err="1"/>
              <a:t>трап­ляється</a:t>
            </a:r>
            <a:r>
              <a:rPr lang="ru-RU" sz="1300" dirty="0"/>
              <a:t> на </a:t>
            </a:r>
            <a:r>
              <a:rPr lang="ru-RU" sz="1300" dirty="0" err="1"/>
              <a:t>території</a:t>
            </a:r>
            <a:r>
              <a:rPr lang="ru-RU" sz="1300" dirty="0"/>
              <a:t> </a:t>
            </a:r>
            <a:r>
              <a:rPr lang="ru-RU" sz="1300" dirty="0" err="1"/>
              <a:t>штатів</a:t>
            </a:r>
            <a:r>
              <a:rPr lang="ru-RU" sz="1300" dirty="0"/>
              <a:t> Техас і </a:t>
            </a:r>
            <a:r>
              <a:rPr lang="ru-RU" sz="1300" dirty="0" err="1"/>
              <a:t>Оґайо</a:t>
            </a:r>
            <a:r>
              <a:rPr lang="ru-RU" sz="1300" dirty="0"/>
              <a:t>, де </a:t>
            </a:r>
            <a:r>
              <a:rPr lang="ru-RU" sz="1300" dirty="0" err="1"/>
              <a:t>від</a:t>
            </a:r>
            <a:r>
              <a:rPr lang="ru-RU" sz="1300" dirty="0"/>
              <a:t> </a:t>
            </a:r>
            <a:r>
              <a:rPr lang="ru-RU" sz="1300" dirty="0" err="1"/>
              <a:t>нього</a:t>
            </a:r>
            <a:r>
              <a:rPr lang="ru-RU" sz="1300" dirty="0"/>
              <a:t> </a:t>
            </a:r>
            <a:r>
              <a:rPr lang="ru-RU" sz="1300" dirty="0" err="1"/>
              <a:t>гине</a:t>
            </a:r>
            <a:r>
              <a:rPr lang="ru-RU" sz="1300" dirty="0"/>
              <a:t> в </a:t>
            </a:r>
            <a:r>
              <a:rPr lang="ru-RU" sz="1300" dirty="0" err="1"/>
              <a:t>серед­ньому</a:t>
            </a:r>
            <a:r>
              <a:rPr lang="ru-RU" sz="1300" dirty="0"/>
              <a:t> 114 </a:t>
            </a:r>
            <a:r>
              <a:rPr lang="ru-RU" sz="1300" dirty="0" err="1"/>
              <a:t>осіб</a:t>
            </a:r>
            <a:r>
              <a:rPr lang="ru-RU" sz="1300" dirty="0"/>
              <a:t> на </a:t>
            </a:r>
            <a:r>
              <a:rPr lang="ru-RU" sz="1300" dirty="0" err="1"/>
              <a:t>рік</a:t>
            </a:r>
            <a:r>
              <a:rPr lang="ru-RU" sz="1300" dirty="0"/>
              <a:t>.</a:t>
            </a:r>
          </a:p>
          <a:p>
            <a:r>
              <a:rPr lang="ru-RU" sz="1300" dirty="0" err="1"/>
              <a:t>Смерчі</a:t>
            </a:r>
            <a:r>
              <a:rPr lang="ru-RU" sz="1300" dirty="0"/>
              <a:t> </a:t>
            </a:r>
            <a:r>
              <a:rPr lang="ru-RU" sz="1300" dirty="0" err="1"/>
              <a:t>утворюються</a:t>
            </a:r>
            <a:r>
              <a:rPr lang="ru-RU" sz="1300" dirty="0"/>
              <a:t> </a:t>
            </a:r>
            <a:r>
              <a:rPr lang="ru-RU" sz="1300" dirty="0" err="1"/>
              <a:t>тоді</a:t>
            </a:r>
            <a:r>
              <a:rPr lang="ru-RU" sz="1300" dirty="0"/>
              <a:t>, коли </a:t>
            </a:r>
            <a:r>
              <a:rPr lang="ru-RU" sz="1300" dirty="0" err="1"/>
              <a:t>стикаються</a:t>
            </a:r>
            <a:r>
              <a:rPr lang="ru-RU" sz="1300" dirty="0"/>
              <a:t> </a:t>
            </a:r>
            <a:r>
              <a:rPr lang="ru-RU" sz="1300" dirty="0" err="1"/>
              <a:t>дві</a:t>
            </a:r>
            <a:r>
              <a:rPr lang="ru-RU" sz="1300" dirty="0"/>
              <a:t> </a:t>
            </a:r>
            <a:r>
              <a:rPr lang="ru-RU" sz="1300" dirty="0" err="1"/>
              <a:t>великі</a:t>
            </a:r>
            <a:r>
              <a:rPr lang="ru-RU" sz="1300" dirty="0"/>
              <a:t> </a:t>
            </a:r>
            <a:r>
              <a:rPr lang="ru-RU" sz="1300" dirty="0" err="1"/>
              <a:t>повітряні</a:t>
            </a:r>
            <a:r>
              <a:rPr lang="ru-RU" sz="1300" dirty="0"/>
              <a:t> </a:t>
            </a:r>
            <a:r>
              <a:rPr lang="ru-RU" sz="1300" dirty="0" err="1"/>
              <a:t>маси</a:t>
            </a:r>
            <a:r>
              <a:rPr lang="ru-RU" sz="1300" dirty="0"/>
              <a:t> </a:t>
            </a:r>
            <a:r>
              <a:rPr lang="ru-RU" sz="1300" dirty="0" err="1"/>
              <a:t>різної</a:t>
            </a:r>
            <a:r>
              <a:rPr lang="ru-RU" sz="1300" dirty="0"/>
              <a:t> </a:t>
            </a:r>
            <a:r>
              <a:rPr lang="ru-RU" sz="1300" dirty="0" err="1"/>
              <a:t>температури</a:t>
            </a:r>
            <a:r>
              <a:rPr lang="ru-RU" sz="1300" dirty="0"/>
              <a:t> і </a:t>
            </a:r>
            <a:r>
              <a:rPr lang="ru-RU" sz="1300" dirty="0" err="1"/>
              <a:t>вологості</a:t>
            </a:r>
            <a:r>
              <a:rPr lang="ru-RU" sz="1300" dirty="0"/>
              <a:t>, до того ж в </a:t>
            </a:r>
            <a:r>
              <a:rPr lang="ru-RU" sz="1300" dirty="0" err="1"/>
              <a:t>нижніх</a:t>
            </a:r>
            <a:r>
              <a:rPr lang="ru-RU" sz="1300" dirty="0"/>
              <a:t> шарах </a:t>
            </a:r>
            <a:r>
              <a:rPr lang="ru-RU" sz="1300" dirty="0" err="1"/>
              <a:t>повітря</a:t>
            </a:r>
            <a:r>
              <a:rPr lang="ru-RU" sz="1300" dirty="0"/>
              <a:t> тепле, а в </a:t>
            </a:r>
            <a:r>
              <a:rPr lang="ru-RU" sz="1300" dirty="0" err="1"/>
              <a:t>верхніх</a:t>
            </a:r>
            <a:r>
              <a:rPr lang="ru-RU" sz="1300" dirty="0"/>
              <a:t> — </a:t>
            </a:r>
            <a:r>
              <a:rPr lang="ru-RU" sz="1300" dirty="0" err="1"/>
              <a:t>холодне</a:t>
            </a:r>
            <a:r>
              <a:rPr lang="ru-RU" sz="1300" dirty="0"/>
              <a:t>. Тепле </a:t>
            </a:r>
            <a:r>
              <a:rPr lang="ru-RU" sz="1300" dirty="0" err="1"/>
              <a:t>повітря</a:t>
            </a:r>
            <a:r>
              <a:rPr lang="ru-RU" sz="1300" dirty="0"/>
              <a:t>, </a:t>
            </a:r>
            <a:r>
              <a:rPr lang="ru-RU" sz="1300" dirty="0" err="1"/>
              <a:t>зазвичай</a:t>
            </a:r>
            <a:r>
              <a:rPr lang="ru-RU" sz="1300" dirty="0"/>
              <a:t>, </a:t>
            </a:r>
            <a:r>
              <a:rPr lang="ru-RU" sz="1300" dirty="0" err="1"/>
              <a:t>піднімається</a:t>
            </a:r>
            <a:r>
              <a:rPr lang="ru-RU" sz="1300" dirty="0"/>
              <a:t> </a:t>
            </a:r>
            <a:r>
              <a:rPr lang="ru-RU" sz="1300" dirty="0" err="1"/>
              <a:t>вгору</a:t>
            </a:r>
            <a:r>
              <a:rPr lang="ru-RU" sz="1300" dirty="0"/>
              <a:t> й </a:t>
            </a:r>
            <a:r>
              <a:rPr lang="ru-RU" sz="1300" dirty="0" err="1"/>
              <a:t>охолоджується</a:t>
            </a:r>
            <a:r>
              <a:rPr lang="ru-RU" sz="1300" dirty="0"/>
              <a:t>, а </a:t>
            </a:r>
            <a:r>
              <a:rPr lang="ru-RU" sz="1300" dirty="0" err="1"/>
              <a:t>водяна</a:t>
            </a:r>
            <a:r>
              <a:rPr lang="ru-RU" sz="1300" dirty="0"/>
              <a:t> пара, яка </a:t>
            </a:r>
            <a:r>
              <a:rPr lang="ru-RU" sz="1300" dirty="0" err="1"/>
              <a:t>міститься</a:t>
            </a:r>
            <a:r>
              <a:rPr lang="ru-RU" sz="1300" dirty="0"/>
              <a:t> в </a:t>
            </a:r>
            <a:r>
              <a:rPr lang="ru-RU" sz="1300" dirty="0" err="1"/>
              <a:t>ньому</a:t>
            </a:r>
            <a:r>
              <a:rPr lang="ru-RU" sz="1300" dirty="0"/>
              <a:t>, </a:t>
            </a:r>
            <a:r>
              <a:rPr lang="ru-RU" sz="1300" dirty="0" err="1"/>
              <a:t>випадає</a:t>
            </a:r>
            <a:r>
              <a:rPr lang="ru-RU" sz="1300" dirty="0"/>
              <a:t> </a:t>
            </a:r>
            <a:r>
              <a:rPr lang="ru-RU" sz="1300" dirty="0" err="1"/>
              <a:t>дощем</a:t>
            </a:r>
            <a:r>
              <a:rPr lang="ru-RU" sz="1300" dirty="0"/>
              <a:t>. Але коли </a:t>
            </a:r>
            <a:r>
              <a:rPr lang="ru-RU" sz="1300" dirty="0" err="1"/>
              <a:t>збоку</a:t>
            </a:r>
            <a:r>
              <a:rPr lang="ru-RU" sz="1300" dirty="0"/>
              <a:t>, </a:t>
            </a:r>
            <a:r>
              <a:rPr lang="ru-RU" sz="1300" dirty="0" err="1"/>
              <a:t>починає</a:t>
            </a:r>
            <a:r>
              <a:rPr lang="ru-RU" sz="1300" dirty="0"/>
              <a:t> </a:t>
            </a:r>
            <a:r>
              <a:rPr lang="ru-RU" sz="1300" dirty="0" err="1"/>
              <a:t>дути</a:t>
            </a:r>
            <a:r>
              <a:rPr lang="ru-RU" sz="1300" dirty="0"/>
              <a:t> </a:t>
            </a:r>
            <a:r>
              <a:rPr lang="ru-RU" sz="1300" dirty="0" err="1"/>
              <a:t>вітер</a:t>
            </a:r>
            <a:r>
              <a:rPr lang="ru-RU" sz="1300" dirty="0"/>
              <a:t>, </a:t>
            </a:r>
            <a:r>
              <a:rPr lang="ru-RU" sz="1300" dirty="0" err="1"/>
              <a:t>котрий</a:t>
            </a:r>
            <a:r>
              <a:rPr lang="ru-RU" sz="1300" dirty="0"/>
              <a:t> </a:t>
            </a:r>
            <a:r>
              <a:rPr lang="ru-RU" sz="1300" dirty="0" err="1"/>
              <a:t>відхиляє</a:t>
            </a:r>
            <a:r>
              <a:rPr lang="ru-RU" sz="1300" dirty="0"/>
              <a:t> в </a:t>
            </a:r>
            <a:r>
              <a:rPr lang="ru-RU" sz="1300" dirty="0" err="1"/>
              <a:t>бік</a:t>
            </a:r>
            <a:r>
              <a:rPr lang="ru-RU" sz="1300" dirty="0"/>
              <a:t> </a:t>
            </a:r>
            <a:r>
              <a:rPr lang="ru-RU" sz="1300" dirty="0" err="1"/>
              <a:t>потік</a:t>
            </a:r>
            <a:r>
              <a:rPr lang="ru-RU" sz="1300" dirty="0"/>
              <a:t> теплого </a:t>
            </a:r>
            <a:r>
              <a:rPr lang="ru-RU" sz="1300" dirty="0" err="1"/>
              <a:t>по­вітря</a:t>
            </a:r>
            <a:r>
              <a:rPr lang="ru-RU" sz="1300" dirty="0"/>
              <a:t>, </a:t>
            </a:r>
            <a:r>
              <a:rPr lang="ru-RU" sz="1300" dirty="0" err="1"/>
              <a:t>який</a:t>
            </a:r>
            <a:r>
              <a:rPr lang="ru-RU" sz="1300" dirty="0"/>
              <a:t> </a:t>
            </a:r>
            <a:r>
              <a:rPr lang="ru-RU" sz="1300" dirty="0" err="1"/>
              <a:t>піднімається</a:t>
            </a:r>
            <a:r>
              <a:rPr lang="ru-RU" sz="1300" dirty="0"/>
              <a:t> </a:t>
            </a:r>
            <a:r>
              <a:rPr lang="ru-RU" sz="1300" dirty="0" err="1"/>
              <a:t>вгору</a:t>
            </a:r>
            <a:r>
              <a:rPr lang="ru-RU" sz="1300" dirty="0"/>
              <a:t>, то </a:t>
            </a:r>
            <a:r>
              <a:rPr lang="ru-RU" sz="1300" dirty="0" err="1"/>
              <a:t>виникає</a:t>
            </a:r>
            <a:r>
              <a:rPr lang="ru-RU" sz="1300" dirty="0"/>
              <a:t> вихор, </a:t>
            </a:r>
            <a:r>
              <a:rPr lang="ru-RU" sz="1300" dirty="0" err="1"/>
              <a:t>швидкість</a:t>
            </a:r>
            <a:r>
              <a:rPr lang="ru-RU" sz="1300" dirty="0"/>
              <a:t> </a:t>
            </a:r>
            <a:r>
              <a:rPr lang="ru-RU" sz="1300" dirty="0" err="1"/>
              <a:t>якого</a:t>
            </a:r>
            <a:r>
              <a:rPr lang="ru-RU" sz="1300" dirty="0"/>
              <a:t> </a:t>
            </a:r>
            <a:r>
              <a:rPr lang="ru-RU" sz="1300" dirty="0" err="1"/>
              <a:t>дося­гає</a:t>
            </a:r>
            <a:r>
              <a:rPr lang="ru-RU" sz="1300" dirty="0"/>
              <a:t> 450 км/год.</a:t>
            </a:r>
          </a:p>
          <a:p>
            <a:r>
              <a:rPr lang="ru-RU" sz="1300" dirty="0"/>
              <a:t>Смерч </a:t>
            </a:r>
            <a:r>
              <a:rPr lang="ru-RU" sz="1300" dirty="0" err="1"/>
              <a:t>спричиняє</a:t>
            </a:r>
            <a:r>
              <a:rPr lang="ru-RU" sz="1300" dirty="0"/>
              <a:t> </a:t>
            </a:r>
            <a:r>
              <a:rPr lang="uk-UA" sz="1300" dirty="0"/>
              <a:t>знищення будівель, пожежі, руйнування різноманітної техніки, вихрові рухи повітряних потоків смерчу здатні піднімати машини, потяги, мости тощо. </a:t>
            </a:r>
            <a:r>
              <a:rPr lang="ru-RU" sz="1300" dirty="0"/>
              <a:t>І </a:t>
            </a:r>
            <a:r>
              <a:rPr lang="ru-RU" sz="1300" dirty="0" err="1"/>
              <a:t>водночас</a:t>
            </a:r>
            <a:r>
              <a:rPr lang="ru-RU" sz="1300" dirty="0"/>
              <a:t> </a:t>
            </a:r>
            <a:r>
              <a:rPr lang="ru-RU" sz="1300" dirty="0" err="1"/>
              <a:t>смерчі</a:t>
            </a:r>
            <a:r>
              <a:rPr lang="ru-RU" sz="1300" dirty="0"/>
              <a:t> </a:t>
            </a:r>
            <a:r>
              <a:rPr lang="ru-RU" sz="1300" dirty="0" err="1"/>
              <a:t>здатні</a:t>
            </a:r>
            <a:r>
              <a:rPr lang="ru-RU" sz="1300" dirty="0"/>
              <a:t> на </a:t>
            </a:r>
            <a:r>
              <a:rPr lang="ru-RU" sz="1300" dirty="0" err="1"/>
              <a:t>дивні</a:t>
            </a:r>
            <a:r>
              <a:rPr lang="ru-RU" sz="1300" dirty="0"/>
              <a:t> </a:t>
            </a:r>
            <a:r>
              <a:rPr lang="ru-RU" sz="1300" dirty="0" err="1"/>
              <a:t>речі</a:t>
            </a:r>
            <a:r>
              <a:rPr lang="ru-RU" sz="1300" dirty="0"/>
              <a:t>. В одному </a:t>
            </a:r>
            <a:r>
              <a:rPr lang="ru-RU" sz="1300" dirty="0" err="1"/>
              <a:t>місці</a:t>
            </a:r>
            <a:r>
              <a:rPr lang="ru-RU" sz="1300" dirty="0"/>
              <a:t> вихор </a:t>
            </a:r>
            <a:r>
              <a:rPr lang="ru-RU" sz="1300" dirty="0" err="1"/>
              <a:t>підняв</a:t>
            </a:r>
            <a:r>
              <a:rPr lang="ru-RU" sz="1300" dirty="0"/>
              <a:t> у </a:t>
            </a:r>
            <a:r>
              <a:rPr lang="ru-RU" sz="1300" dirty="0" err="1"/>
              <a:t>повітря</a:t>
            </a:r>
            <a:r>
              <a:rPr lang="ru-RU" sz="1300" dirty="0"/>
              <a:t> </a:t>
            </a:r>
            <a:r>
              <a:rPr lang="ru-RU" sz="1300" dirty="0" err="1"/>
              <a:t>будинок</a:t>
            </a:r>
            <a:r>
              <a:rPr lang="ru-RU" sz="1300" dirty="0"/>
              <a:t> з </a:t>
            </a:r>
            <a:r>
              <a:rPr lang="ru-RU" sz="1300" dirty="0" err="1"/>
              <a:t>трьома</a:t>
            </a:r>
            <a:r>
              <a:rPr lang="ru-RU" sz="1300" dirty="0"/>
              <a:t> </a:t>
            </a:r>
            <a:r>
              <a:rPr lang="ru-RU" sz="1300" dirty="0" err="1"/>
              <a:t>його</a:t>
            </a:r>
            <a:r>
              <a:rPr lang="ru-RU" sz="1300" dirty="0"/>
              <a:t> </a:t>
            </a:r>
            <a:r>
              <a:rPr lang="uk-UA" sz="1300" dirty="0"/>
              <a:t>м</a:t>
            </a:r>
            <a:r>
              <a:rPr lang="ru-RU" sz="1300" dirty="0" err="1"/>
              <a:t>ешканцями</a:t>
            </a:r>
            <a:r>
              <a:rPr lang="ru-RU" sz="1300" dirty="0"/>
              <a:t>, повернув </a:t>
            </a:r>
            <a:r>
              <a:rPr lang="ru-RU" sz="1300" dirty="0" err="1"/>
              <a:t>його</a:t>
            </a:r>
            <a:r>
              <a:rPr lang="ru-RU" sz="1300" dirty="0"/>
              <a:t> на 360° і опустив на землю без </a:t>
            </a:r>
            <a:r>
              <a:rPr lang="ru-RU" sz="1300" dirty="0" err="1"/>
              <a:t>жодного</a:t>
            </a:r>
            <a:r>
              <a:rPr lang="ru-RU" sz="1300" dirty="0"/>
              <a:t> </a:t>
            </a:r>
            <a:r>
              <a:rPr lang="ru-RU" sz="1300" dirty="0" err="1"/>
              <a:t>ушкодження</a:t>
            </a:r>
            <a:r>
              <a:rPr lang="ru-RU" sz="1300" dirty="0"/>
              <a:t>.</a:t>
            </a:r>
          </a:p>
          <a:p>
            <a:r>
              <a:rPr lang="ru-RU" sz="1300" dirty="0" err="1"/>
              <a:t>Трапляються</a:t>
            </a:r>
            <a:r>
              <a:rPr lang="ru-RU" sz="1300" dirty="0"/>
              <a:t> </a:t>
            </a:r>
            <a:r>
              <a:rPr lang="ru-RU" sz="1300" dirty="0" err="1"/>
              <a:t>смерчі</a:t>
            </a:r>
            <a:r>
              <a:rPr lang="ru-RU" sz="1300" dirty="0"/>
              <a:t> і в </a:t>
            </a:r>
            <a:r>
              <a:rPr lang="ru-RU" sz="1300" dirty="0" err="1"/>
              <a:t>Україні</a:t>
            </a:r>
            <a:r>
              <a:rPr lang="ru-RU" sz="1300" dirty="0"/>
              <a:t>, </a:t>
            </a:r>
            <a:r>
              <a:rPr lang="ru-RU" sz="1300" dirty="0" err="1"/>
              <a:t>південні</a:t>
            </a:r>
            <a:r>
              <a:rPr lang="ru-RU" sz="1300" dirty="0"/>
              <a:t> </a:t>
            </a:r>
            <a:r>
              <a:rPr lang="ru-RU" sz="1300" dirty="0" err="1"/>
              <a:t>смерчі</a:t>
            </a:r>
            <a:r>
              <a:rPr lang="ru-RU" sz="1300" dirty="0"/>
              <a:t> спостерігаються на </a:t>
            </a:r>
            <a:r>
              <a:rPr lang="ru-RU" sz="1300" dirty="0" err="1"/>
              <a:t>Чор­ному</a:t>
            </a:r>
            <a:r>
              <a:rPr lang="ru-RU" sz="1300" dirty="0"/>
              <a:t> та </a:t>
            </a:r>
            <a:r>
              <a:rPr lang="ru-RU" sz="1300" dirty="0" err="1"/>
              <a:t>Азовському</a:t>
            </a:r>
            <a:r>
              <a:rPr lang="ru-RU" sz="1300" dirty="0"/>
              <a:t> морях.</a:t>
            </a:r>
          </a:p>
          <a:p>
            <a:r>
              <a:rPr lang="uk-UA" sz="1300" b="1" dirty="0"/>
              <a:t>Як діяти?</a:t>
            </a:r>
            <a:endParaRPr lang="ru-RU" sz="1300" b="1" dirty="0"/>
          </a:p>
          <a:p>
            <a:r>
              <a:rPr lang="ru-RU" sz="1300" b="1" dirty="0"/>
              <a:t>&gt; </a:t>
            </a:r>
            <a:r>
              <a:rPr lang="ru-RU" sz="1300" b="1" dirty="0" err="1"/>
              <a:t>отримавши</a:t>
            </a:r>
            <a:r>
              <a:rPr lang="ru-RU" sz="1300" b="1" dirty="0"/>
              <a:t> </a:t>
            </a:r>
            <a:r>
              <a:rPr lang="ru-RU" sz="1300" b="1" dirty="0" err="1"/>
              <a:t>повідомлення</a:t>
            </a:r>
            <a:r>
              <a:rPr lang="ru-RU" sz="1300" b="1" dirty="0"/>
              <a:t> про ураган, </a:t>
            </a:r>
            <a:r>
              <a:rPr lang="ru-RU" sz="1300" b="1" dirty="0" err="1"/>
              <a:t>необхідно</a:t>
            </a:r>
            <a:r>
              <a:rPr lang="ru-RU" sz="1300" b="1" dirty="0"/>
              <a:t> </a:t>
            </a:r>
            <a:r>
              <a:rPr lang="ru-RU" sz="1300" b="1" dirty="0" err="1"/>
              <a:t>щільно</a:t>
            </a:r>
            <a:r>
              <a:rPr lang="ru-RU" sz="1300" b="1" dirty="0"/>
              <a:t> </a:t>
            </a:r>
            <a:r>
              <a:rPr lang="ru-RU" sz="1300" b="1" dirty="0" err="1"/>
              <a:t>зачинити</a:t>
            </a:r>
            <a:r>
              <a:rPr lang="ru-RU" sz="1300" b="1" dirty="0"/>
              <a:t> </a:t>
            </a:r>
            <a:r>
              <a:rPr lang="ru-RU" sz="1300" b="1" dirty="0" err="1"/>
              <a:t>двері</a:t>
            </a:r>
            <a:r>
              <a:rPr lang="ru-RU" sz="1300" b="1" dirty="0"/>
              <a:t>, </a:t>
            </a:r>
            <a:r>
              <a:rPr lang="ru-RU" sz="1300" b="1" dirty="0" err="1"/>
              <a:t>вікна</a:t>
            </a:r>
            <a:r>
              <a:rPr lang="ru-RU" sz="1300" b="1" dirty="0"/>
              <a:t>;</a:t>
            </a:r>
          </a:p>
          <a:p>
            <a:r>
              <a:rPr lang="ru-RU" sz="1300" b="1" dirty="0"/>
              <a:t>&gt; з </a:t>
            </a:r>
            <a:r>
              <a:rPr lang="ru-RU" sz="1300" b="1" dirty="0" err="1"/>
              <a:t>дахів</a:t>
            </a:r>
            <a:r>
              <a:rPr lang="ru-RU" sz="1300" b="1" dirty="0"/>
              <a:t> та </a:t>
            </a:r>
            <a:r>
              <a:rPr lang="ru-RU" sz="1300" b="1" dirty="0" err="1"/>
              <a:t>балконів</a:t>
            </a:r>
            <a:r>
              <a:rPr lang="ru-RU" sz="1300" b="1" dirty="0"/>
              <a:t> </a:t>
            </a:r>
            <a:r>
              <a:rPr lang="ru-RU" sz="1300" b="1" dirty="0" err="1"/>
              <a:t>забрати</a:t>
            </a:r>
            <a:r>
              <a:rPr lang="ru-RU" sz="1300" b="1" dirty="0"/>
              <a:t> </a:t>
            </a:r>
            <a:r>
              <a:rPr lang="ru-RU" sz="1300" b="1" dirty="0" err="1"/>
              <a:t>предмети</a:t>
            </a:r>
            <a:r>
              <a:rPr lang="ru-RU" sz="1300" b="1" dirty="0"/>
              <a:t>, які при </a:t>
            </a:r>
            <a:r>
              <a:rPr lang="ru-RU" sz="1300" b="1" dirty="0" err="1"/>
              <a:t>падінні</a:t>
            </a:r>
            <a:r>
              <a:rPr lang="ru-RU" sz="1300" b="1" dirty="0"/>
              <a:t> </a:t>
            </a:r>
            <a:r>
              <a:rPr lang="ru-RU" sz="1300" b="1" dirty="0" err="1"/>
              <a:t>можуть</a:t>
            </a:r>
            <a:r>
              <a:rPr lang="ru-RU" sz="1300" b="1" dirty="0"/>
              <a:t> </a:t>
            </a:r>
            <a:r>
              <a:rPr lang="ru-RU" sz="1300" b="1" dirty="0" err="1"/>
              <a:t>травмувати</a:t>
            </a:r>
            <a:r>
              <a:rPr lang="ru-RU" sz="1300" b="1" dirty="0"/>
              <a:t> людину;</a:t>
            </a:r>
          </a:p>
          <a:p>
            <a:r>
              <a:rPr lang="ru-RU" sz="1300" b="1" dirty="0"/>
              <a:t>&gt; в </a:t>
            </a:r>
            <a:r>
              <a:rPr lang="ru-RU" sz="1300" b="1" dirty="0" err="1"/>
              <a:t>будівлях</a:t>
            </a:r>
            <a:r>
              <a:rPr lang="ru-RU" sz="1300" b="1" dirty="0"/>
              <a:t> </a:t>
            </a:r>
            <a:r>
              <a:rPr lang="ru-RU" sz="1300" b="1" dirty="0" err="1"/>
              <a:t>необхідно</a:t>
            </a:r>
            <a:r>
              <a:rPr lang="ru-RU" sz="1300" b="1" dirty="0"/>
              <a:t> </a:t>
            </a:r>
            <a:r>
              <a:rPr lang="ru-RU" sz="1300" b="1" dirty="0" err="1"/>
              <a:t>триматися</a:t>
            </a:r>
            <a:r>
              <a:rPr lang="ru-RU" sz="1300" b="1" dirty="0"/>
              <a:t> </a:t>
            </a:r>
            <a:r>
              <a:rPr lang="ru-RU" sz="1300" b="1" dirty="0" err="1"/>
              <a:t>подалі</a:t>
            </a:r>
            <a:r>
              <a:rPr lang="ru-RU" sz="1300" b="1" dirty="0"/>
              <a:t> </a:t>
            </a:r>
            <a:r>
              <a:rPr lang="ru-RU" sz="1300" b="1" dirty="0" err="1"/>
              <a:t>від</a:t>
            </a:r>
            <a:r>
              <a:rPr lang="ru-RU" sz="1300" b="1" dirty="0"/>
              <a:t> </a:t>
            </a:r>
            <a:r>
              <a:rPr lang="ru-RU" sz="1300" b="1" dirty="0" err="1"/>
              <a:t>вікон</a:t>
            </a:r>
            <a:r>
              <a:rPr lang="ru-RU" sz="1300" b="1" dirty="0"/>
              <a:t>, </a:t>
            </a:r>
            <a:r>
              <a:rPr lang="ru-RU" sz="1300" b="1" dirty="0" err="1"/>
              <a:t>щоб</a:t>
            </a:r>
            <a:r>
              <a:rPr lang="ru-RU" sz="1300" b="1" dirty="0"/>
              <a:t> не </a:t>
            </a:r>
            <a:r>
              <a:rPr lang="ru-RU" sz="1300" b="1" dirty="0" err="1"/>
              <a:t>отримати</a:t>
            </a:r>
            <a:r>
              <a:rPr lang="ru-RU" sz="1300" b="1" dirty="0"/>
              <a:t> </a:t>
            </a:r>
            <a:r>
              <a:rPr lang="ru-RU" sz="1300" b="1" dirty="0" err="1"/>
              <a:t>травми</a:t>
            </a:r>
            <a:r>
              <a:rPr lang="ru-RU" sz="1300" b="1" dirty="0"/>
              <a:t> </a:t>
            </a:r>
            <a:r>
              <a:rPr lang="ru-RU" sz="1300" b="1" dirty="0" err="1"/>
              <a:t>від</a:t>
            </a:r>
            <a:r>
              <a:rPr lang="ru-RU" sz="1300" b="1" dirty="0"/>
              <a:t> </a:t>
            </a:r>
            <a:r>
              <a:rPr lang="ru-RU" sz="1300" b="1" dirty="0" err="1"/>
              <a:t>осколків</a:t>
            </a:r>
            <a:r>
              <a:rPr lang="ru-RU" sz="1300" b="1" dirty="0"/>
              <a:t> </a:t>
            </a:r>
            <a:r>
              <a:rPr lang="ru-RU" sz="1300" b="1" dirty="0" err="1"/>
              <a:t>розбитого</a:t>
            </a:r>
            <a:r>
              <a:rPr lang="ru-RU" sz="1300" b="1" dirty="0"/>
              <a:t> </a:t>
            </a:r>
            <a:r>
              <a:rPr lang="ru-RU" sz="1300" b="1" dirty="0" err="1"/>
              <a:t>скла</a:t>
            </a:r>
            <a:r>
              <a:rPr lang="ru-RU" sz="1300" b="1" dirty="0"/>
              <a:t>;</a:t>
            </a:r>
          </a:p>
          <a:p>
            <a:r>
              <a:rPr lang="ru-RU" sz="1300" b="1" dirty="0"/>
              <a:t>&gt; </a:t>
            </a:r>
            <a:r>
              <a:rPr lang="ru-RU" sz="1300" b="1" dirty="0" err="1"/>
              <a:t>найбезпечнішими</a:t>
            </a:r>
            <a:r>
              <a:rPr lang="ru-RU" sz="1300" b="1" dirty="0"/>
              <a:t> </a:t>
            </a:r>
            <a:r>
              <a:rPr lang="ru-RU" sz="1300" b="1" dirty="0" err="1"/>
              <a:t>місцями</a:t>
            </a:r>
            <a:r>
              <a:rPr lang="ru-RU" sz="1300" b="1" dirty="0"/>
              <a:t> </a:t>
            </a:r>
            <a:r>
              <a:rPr lang="ru-RU" sz="1300" b="1" dirty="0" err="1"/>
              <a:t>під</a:t>
            </a:r>
            <a:r>
              <a:rPr lang="ru-RU" sz="1300" b="1" dirty="0"/>
              <a:t> час урагану є </a:t>
            </a:r>
            <a:r>
              <a:rPr lang="ru-RU" sz="1300" b="1" dirty="0" err="1"/>
              <a:t>підвали</a:t>
            </a:r>
            <a:r>
              <a:rPr lang="ru-RU" sz="1300" b="1" dirty="0"/>
              <a:t>, </a:t>
            </a:r>
            <a:r>
              <a:rPr lang="ru-RU" sz="1300" b="1" dirty="0" err="1"/>
              <a:t>сховища</a:t>
            </a:r>
            <a:r>
              <a:rPr lang="ru-RU" sz="1300" b="1" dirty="0"/>
              <a:t>, мет­ро та </a:t>
            </a:r>
            <a:r>
              <a:rPr lang="ru-RU" sz="1300" b="1" dirty="0" err="1"/>
              <a:t>внутрішні</a:t>
            </a:r>
            <a:r>
              <a:rPr lang="ru-RU" sz="1300" b="1" dirty="0"/>
              <a:t> </a:t>
            </a:r>
            <a:r>
              <a:rPr lang="ru-RU" sz="1300" b="1" dirty="0" err="1"/>
              <a:t>приміщення</a:t>
            </a:r>
            <a:r>
              <a:rPr lang="ru-RU" sz="1300" b="1" dirty="0"/>
              <a:t> перших </a:t>
            </a:r>
            <a:r>
              <a:rPr lang="ru-RU" sz="1300" b="1" dirty="0" err="1"/>
              <a:t>поверхів</a:t>
            </a:r>
            <a:r>
              <a:rPr lang="ru-RU" sz="1300" b="1" dirty="0"/>
              <a:t> </a:t>
            </a:r>
            <a:r>
              <a:rPr lang="ru-RU" sz="1300" b="1" dirty="0" err="1"/>
              <a:t>цегляних</a:t>
            </a:r>
            <a:r>
              <a:rPr lang="ru-RU" sz="1300" b="1" dirty="0"/>
              <a:t> </a:t>
            </a:r>
            <a:r>
              <a:rPr lang="ru-RU" sz="1300" b="1" dirty="0" err="1"/>
              <a:t>будинків</a:t>
            </a:r>
            <a:r>
              <a:rPr lang="ru-RU" sz="1300" b="1" dirty="0"/>
              <a:t>;</a:t>
            </a:r>
          </a:p>
          <a:p>
            <a:r>
              <a:rPr lang="ru-RU" sz="1300" b="1" dirty="0"/>
              <a:t>&gt; коли ураган застав людину на </a:t>
            </a:r>
            <a:r>
              <a:rPr lang="ru-RU" sz="1300" b="1" dirty="0" err="1"/>
              <a:t>відкритій</a:t>
            </a:r>
            <a:r>
              <a:rPr lang="ru-RU" sz="1300" b="1" dirty="0"/>
              <a:t> </a:t>
            </a:r>
            <a:r>
              <a:rPr lang="ru-RU" sz="1300" b="1" dirty="0" err="1"/>
              <a:t>місцевості</a:t>
            </a:r>
            <a:r>
              <a:rPr lang="ru-RU" sz="1300" b="1" dirty="0"/>
              <a:t>, </a:t>
            </a:r>
            <a:r>
              <a:rPr lang="ru-RU" sz="1300" b="1" dirty="0" err="1"/>
              <a:t>найкраще</a:t>
            </a:r>
            <a:r>
              <a:rPr lang="ru-RU" sz="1300" b="1" dirty="0"/>
              <a:t> </a:t>
            </a:r>
            <a:r>
              <a:rPr lang="ru-RU" sz="1300" b="1" dirty="0" err="1"/>
              <a:t>знай­ти</a:t>
            </a:r>
            <a:r>
              <a:rPr lang="ru-RU" sz="1300" b="1" dirty="0"/>
              <a:t> </a:t>
            </a:r>
            <a:r>
              <a:rPr lang="ru-RU" sz="1300" b="1" dirty="0" err="1"/>
              <a:t>укриття</a:t>
            </a:r>
            <a:r>
              <a:rPr lang="ru-RU" sz="1300" b="1" dirty="0"/>
              <a:t> в </a:t>
            </a:r>
            <a:r>
              <a:rPr lang="ru-RU" sz="1300" b="1" dirty="0" err="1"/>
              <a:t>западині</a:t>
            </a:r>
            <a:r>
              <a:rPr lang="ru-RU" sz="1300" b="1" dirty="0"/>
              <a:t> (</a:t>
            </a:r>
            <a:r>
              <a:rPr lang="ru-RU" sz="1300" b="1" dirty="0" err="1"/>
              <a:t>ямі</a:t>
            </a:r>
            <a:r>
              <a:rPr lang="ru-RU" sz="1300" b="1" dirty="0"/>
              <a:t>, яру, </a:t>
            </a:r>
            <a:r>
              <a:rPr lang="ru-RU" sz="1300" b="1" dirty="0" err="1"/>
              <a:t>канаві</a:t>
            </a:r>
            <a:r>
              <a:rPr lang="ru-RU" sz="1300" b="1" dirty="0"/>
              <a:t>);</a:t>
            </a:r>
          </a:p>
          <a:p>
            <a:r>
              <a:rPr lang="ru-RU" sz="1300" b="1" dirty="0"/>
              <a:t>&gt; ураган </a:t>
            </a:r>
            <a:r>
              <a:rPr lang="ru-RU" sz="1300" b="1" dirty="0" err="1"/>
              <a:t>може</a:t>
            </a:r>
            <a:r>
              <a:rPr lang="ru-RU" sz="1300" b="1" dirty="0"/>
              <a:t> </a:t>
            </a:r>
            <a:r>
              <a:rPr lang="ru-RU" sz="1300" b="1" dirty="0" err="1"/>
              <a:t>супроводжуватись</a:t>
            </a:r>
            <a:r>
              <a:rPr lang="ru-RU" sz="1300" b="1" dirty="0"/>
              <a:t> грозою, </a:t>
            </a:r>
            <a:r>
              <a:rPr lang="ru-RU" sz="1300" b="1" dirty="0" err="1"/>
              <a:t>необхідно</a:t>
            </a:r>
            <a:r>
              <a:rPr lang="ru-RU" sz="1300" b="1" dirty="0"/>
              <a:t> </a:t>
            </a:r>
            <a:r>
              <a:rPr lang="ru-RU" sz="1300" b="1" dirty="0" err="1"/>
              <a:t>уникати</a:t>
            </a:r>
            <a:r>
              <a:rPr lang="ru-RU" sz="1300" b="1" dirty="0"/>
              <a:t> </a:t>
            </a:r>
            <a:r>
              <a:rPr lang="ru-RU" sz="1300" b="1" dirty="0" err="1"/>
              <a:t>ситуацій</a:t>
            </a:r>
            <a:r>
              <a:rPr lang="ru-RU" sz="1300" b="1" dirty="0"/>
              <a:t>, при </a:t>
            </a:r>
            <a:r>
              <a:rPr lang="ru-RU" sz="1300" b="1" dirty="0" err="1"/>
              <a:t>яких</a:t>
            </a:r>
            <a:r>
              <a:rPr lang="ru-RU" sz="1300" b="1" dirty="0"/>
              <a:t> </a:t>
            </a:r>
            <a:r>
              <a:rPr lang="ru-RU" sz="1300" b="1" dirty="0" err="1"/>
              <a:t>збільшується</a:t>
            </a:r>
            <a:r>
              <a:rPr lang="ru-RU" sz="1300" b="1" dirty="0"/>
              <a:t> </a:t>
            </a:r>
            <a:r>
              <a:rPr lang="ru-RU" sz="1300" b="1" dirty="0" err="1"/>
              <a:t>ймовірність</a:t>
            </a:r>
            <a:r>
              <a:rPr lang="ru-RU" sz="1300" b="1" dirty="0"/>
              <a:t> </a:t>
            </a:r>
            <a:r>
              <a:rPr lang="ru-RU" sz="1300" b="1" dirty="0" err="1"/>
              <a:t>ураження</a:t>
            </a:r>
            <a:r>
              <a:rPr lang="ru-RU" sz="1300" b="1" dirty="0"/>
              <a:t> </a:t>
            </a:r>
            <a:r>
              <a:rPr lang="ru-RU" sz="1300" b="1" dirty="0" err="1"/>
              <a:t>блискавкою</a:t>
            </a:r>
            <a:r>
              <a:rPr lang="ru-RU" sz="1300" b="1" dirty="0"/>
              <a:t>: не </a:t>
            </a:r>
            <a:r>
              <a:rPr lang="ru-RU" sz="1300" b="1" dirty="0" err="1"/>
              <a:t>стояти</a:t>
            </a:r>
            <a:r>
              <a:rPr lang="ru-RU" sz="1300" b="1" dirty="0"/>
              <a:t> </a:t>
            </a:r>
            <a:r>
              <a:rPr lang="ru-RU" sz="1300" b="1" dirty="0" err="1"/>
              <a:t>під</a:t>
            </a:r>
            <a:r>
              <a:rPr lang="ru-RU" sz="1300" b="1" dirty="0"/>
              <a:t> </a:t>
            </a:r>
            <a:r>
              <a:rPr lang="ru-RU" sz="1300" b="1" dirty="0" err="1"/>
              <a:t>окремими</a:t>
            </a:r>
            <a:r>
              <a:rPr lang="ru-RU" sz="1300" b="1" dirty="0"/>
              <a:t> деревами, не </a:t>
            </a:r>
            <a:r>
              <a:rPr lang="ru-RU" sz="1300" b="1" dirty="0" err="1"/>
              <a:t>підходити</a:t>
            </a:r>
            <a:r>
              <a:rPr lang="ru-RU" sz="1300" b="1" dirty="0"/>
              <a:t> до </a:t>
            </a:r>
            <a:r>
              <a:rPr lang="ru-RU" sz="1300" b="1" dirty="0" err="1"/>
              <a:t>ліній</a:t>
            </a:r>
            <a:r>
              <a:rPr lang="ru-RU" sz="1300" b="1" dirty="0"/>
              <a:t> </a:t>
            </a:r>
            <a:r>
              <a:rPr lang="ru-RU" sz="1300" b="1" dirty="0" err="1"/>
              <a:t>електропередач</a:t>
            </a:r>
            <a:r>
              <a:rPr lang="ru-RU" sz="1300" b="1" dirty="0"/>
              <a:t> </a:t>
            </a:r>
            <a:r>
              <a:rPr lang="ru-RU" sz="1300" b="1" dirty="0" err="1" smtClean="0"/>
              <a:t>тощо</a:t>
            </a:r>
            <a:r>
              <a:rPr lang="ru-RU" sz="1300" b="1" dirty="0"/>
              <a:t>.</a:t>
            </a:r>
          </a:p>
        </p:txBody>
      </p:sp>
    </p:spTree>
  </p:cSld>
  <p:clrMapOvr>
    <a:masterClrMapping/>
  </p:clrMapOvr>
  <p:transition advClick="0" advTm="2000">
    <p:pull dir="l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030" y="5427387"/>
            <a:ext cx="1631444" cy="10876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00287">
            <a:off x="-161185" y="15477"/>
            <a:ext cx="1631755" cy="11973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1115616" y="188640"/>
            <a:ext cx="7848872" cy="62940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300" dirty="0" smtClean="0"/>
              <a:t>* </a:t>
            </a:r>
            <a:r>
              <a:rPr lang="ru-RU" sz="1300" dirty="0" err="1"/>
              <a:t>Пожежі</a:t>
            </a:r>
            <a:r>
              <a:rPr lang="ru-RU" sz="1300" dirty="0"/>
              <a:t> — </a:t>
            </a:r>
            <a:r>
              <a:rPr lang="ru-RU" sz="1300" dirty="0" err="1"/>
              <a:t>це</a:t>
            </a:r>
            <a:r>
              <a:rPr lang="ru-RU" sz="1300" dirty="0"/>
              <a:t> </a:t>
            </a:r>
            <a:r>
              <a:rPr lang="ru-RU" sz="1300" dirty="0" err="1"/>
              <a:t>неконтрольований</a:t>
            </a:r>
            <a:r>
              <a:rPr lang="ru-RU" sz="1300" dirty="0"/>
              <a:t> </a:t>
            </a:r>
            <a:r>
              <a:rPr lang="ru-RU" sz="1300" dirty="0" err="1"/>
              <a:t>процес</a:t>
            </a:r>
            <a:r>
              <a:rPr lang="ru-RU" sz="1300" dirty="0"/>
              <a:t> </a:t>
            </a:r>
            <a:r>
              <a:rPr lang="ru-RU" sz="1300" dirty="0" err="1"/>
              <a:t>горіння</a:t>
            </a:r>
            <a:r>
              <a:rPr lang="ru-RU" sz="1300" dirty="0"/>
              <a:t>, </a:t>
            </a:r>
            <a:r>
              <a:rPr lang="ru-RU" sz="1300" dirty="0" err="1"/>
              <a:t>який</a:t>
            </a:r>
            <a:r>
              <a:rPr lang="ru-RU" sz="1300" dirty="0"/>
              <a:t> </a:t>
            </a:r>
            <a:r>
              <a:rPr lang="ru-RU" sz="1300" dirty="0" err="1"/>
              <a:t>викликає</a:t>
            </a:r>
            <a:r>
              <a:rPr lang="ru-RU" sz="1300" dirty="0"/>
              <a:t> </a:t>
            </a:r>
            <a:r>
              <a:rPr lang="ru-RU" sz="1300" dirty="0" err="1"/>
              <a:t>загибель</a:t>
            </a:r>
            <a:r>
              <a:rPr lang="ru-RU" sz="1300" dirty="0"/>
              <a:t> людей та </a:t>
            </a:r>
            <a:r>
              <a:rPr lang="ru-RU" sz="1300" dirty="0" err="1"/>
              <a:t>нищення</a:t>
            </a:r>
            <a:r>
              <a:rPr lang="ru-RU" sz="1300" dirty="0"/>
              <a:t> </a:t>
            </a:r>
            <a:r>
              <a:rPr lang="ru-RU" sz="1300" dirty="0" err="1"/>
              <a:t>матеріальних</a:t>
            </a:r>
            <a:r>
              <a:rPr lang="ru-RU" sz="1300" dirty="0"/>
              <a:t> </a:t>
            </a:r>
            <a:r>
              <a:rPr lang="ru-RU" sz="1300" dirty="0" err="1"/>
              <a:t>цінностей</a:t>
            </a:r>
            <a:r>
              <a:rPr lang="ru-RU" sz="1300" dirty="0"/>
              <a:t>.</a:t>
            </a:r>
          </a:p>
          <a:p>
            <a:r>
              <a:rPr lang="ru-RU" sz="1300" dirty="0" err="1"/>
              <a:t>Під</a:t>
            </a:r>
            <a:r>
              <a:rPr lang="ru-RU" sz="1300" dirty="0"/>
              <a:t> час </a:t>
            </a:r>
            <a:r>
              <a:rPr lang="ru-RU" sz="1300" dirty="0" err="1"/>
              <a:t>пожеж</a:t>
            </a:r>
            <a:r>
              <a:rPr lang="ru-RU" sz="1300" dirty="0"/>
              <a:t> </a:t>
            </a:r>
            <a:r>
              <a:rPr lang="ru-RU" sz="1300" dirty="0" err="1"/>
              <a:t>вигорає</a:t>
            </a:r>
            <a:r>
              <a:rPr lang="ru-RU" sz="1300" dirty="0"/>
              <a:t> </a:t>
            </a:r>
            <a:r>
              <a:rPr lang="ru-RU" sz="1300" dirty="0" err="1"/>
              <a:t>родючий</a:t>
            </a:r>
            <a:r>
              <a:rPr lang="ru-RU" sz="1300" dirty="0"/>
              <a:t> шар грунту, </a:t>
            </a:r>
            <a:r>
              <a:rPr lang="ru-RU" sz="1300" dirty="0" err="1"/>
              <a:t>який</a:t>
            </a:r>
            <a:r>
              <a:rPr lang="ru-RU" sz="1300" dirty="0"/>
              <a:t> </a:t>
            </a:r>
            <a:r>
              <a:rPr lang="ru-RU" sz="1300" dirty="0" err="1"/>
              <a:t>утворювався</a:t>
            </a:r>
            <a:r>
              <a:rPr lang="ru-RU" sz="1300" dirty="0"/>
              <a:t> </a:t>
            </a:r>
            <a:r>
              <a:rPr lang="ru-RU" sz="1300" dirty="0" err="1"/>
              <a:t>про­тягом</a:t>
            </a:r>
            <a:r>
              <a:rPr lang="ru-RU" sz="1300" dirty="0"/>
              <a:t> </a:t>
            </a:r>
            <a:r>
              <a:rPr lang="ru-RU" sz="1300" dirty="0" err="1"/>
              <a:t>тисячоліть</a:t>
            </a:r>
            <a:r>
              <a:rPr lang="ru-RU" sz="1300" dirty="0"/>
              <a:t>. </a:t>
            </a:r>
            <a:r>
              <a:rPr lang="ru-RU" sz="1300" dirty="0" err="1"/>
              <a:t>Після</a:t>
            </a:r>
            <a:r>
              <a:rPr lang="ru-RU" sz="1300" dirty="0"/>
              <a:t> </a:t>
            </a:r>
            <a:r>
              <a:rPr lang="ru-RU" sz="1300" dirty="0" err="1"/>
              <a:t>пожеж</a:t>
            </a:r>
            <a:r>
              <a:rPr lang="ru-RU" sz="1300" dirty="0"/>
              <a:t> у </a:t>
            </a:r>
            <a:r>
              <a:rPr lang="ru-RU" sz="1300" dirty="0" err="1"/>
              <a:t>гірських</a:t>
            </a:r>
            <a:r>
              <a:rPr lang="ru-RU" sz="1300" dirty="0"/>
              <a:t> районах </a:t>
            </a:r>
            <a:r>
              <a:rPr lang="ru-RU" sz="1300" dirty="0" err="1"/>
              <a:t>розвиваються</a:t>
            </a:r>
            <a:r>
              <a:rPr lang="ru-RU" sz="1300" dirty="0"/>
              <a:t> </a:t>
            </a:r>
            <a:r>
              <a:rPr lang="ru-RU" sz="1300" dirty="0" err="1"/>
              <a:t>ерозійні</a:t>
            </a:r>
            <a:r>
              <a:rPr lang="ru-RU" sz="1300" dirty="0"/>
              <a:t> </a:t>
            </a:r>
            <a:r>
              <a:rPr lang="ru-RU" sz="1300" dirty="0" err="1"/>
              <a:t>процеси</a:t>
            </a:r>
            <a:r>
              <a:rPr lang="ru-RU" sz="1300" dirty="0"/>
              <a:t>, а в </a:t>
            </a:r>
            <a:r>
              <a:rPr lang="ru-RU" sz="1300" dirty="0" err="1"/>
              <a:t>північних</a:t>
            </a:r>
            <a:r>
              <a:rPr lang="ru-RU" sz="1300" dirty="0"/>
              <a:t> — </a:t>
            </a:r>
            <a:r>
              <a:rPr lang="ru-RU" sz="1300" dirty="0" err="1"/>
              <a:t>відбувається</a:t>
            </a:r>
            <a:r>
              <a:rPr lang="ru-RU" sz="1300" dirty="0"/>
              <a:t> </a:t>
            </a:r>
            <a:r>
              <a:rPr lang="ru-RU" sz="1300" dirty="0" err="1"/>
              <a:t>заболоченість</a:t>
            </a:r>
            <a:r>
              <a:rPr lang="ru-RU" sz="1300" dirty="0"/>
              <a:t> </a:t>
            </a:r>
            <a:r>
              <a:rPr lang="ru-RU" sz="1300" dirty="0" err="1"/>
              <a:t>лісових</a:t>
            </a:r>
            <a:r>
              <a:rPr lang="ru-RU" sz="1300" dirty="0"/>
              <a:t> земель.</a:t>
            </a:r>
          </a:p>
          <a:p>
            <a:r>
              <a:rPr lang="ru-RU" sz="1300" dirty="0" smtClean="0"/>
              <a:t>	</a:t>
            </a:r>
            <a:r>
              <a:rPr lang="ru-RU" sz="1300" dirty="0" err="1" smtClean="0"/>
              <a:t>Основними</a:t>
            </a:r>
            <a:r>
              <a:rPr lang="ru-RU" sz="1300" dirty="0" smtClean="0"/>
              <a:t> </a:t>
            </a:r>
            <a:r>
              <a:rPr lang="ru-RU" sz="1300" dirty="0"/>
              <a:t>видами </a:t>
            </a:r>
            <a:r>
              <a:rPr lang="ru-RU" sz="1300" dirty="0" err="1"/>
              <a:t>пожеж</a:t>
            </a:r>
            <a:r>
              <a:rPr lang="ru-RU" sz="1300" dirty="0"/>
              <a:t> як </a:t>
            </a:r>
            <a:r>
              <a:rPr lang="ru-RU" sz="1300" dirty="0" err="1"/>
              <a:t>стихійних</a:t>
            </a:r>
            <a:r>
              <a:rPr lang="ru-RU" sz="1300" dirty="0"/>
              <a:t> лих, які </a:t>
            </a:r>
            <a:r>
              <a:rPr lang="ru-RU" sz="1300" dirty="0" err="1"/>
              <a:t>охоплюють</a:t>
            </a:r>
            <a:r>
              <a:rPr lang="ru-RU" sz="1300" dirty="0"/>
              <a:t> </a:t>
            </a:r>
            <a:r>
              <a:rPr lang="ru-RU" sz="1300" dirty="0" err="1"/>
              <a:t>великі</a:t>
            </a:r>
            <a:r>
              <a:rPr lang="ru-RU" sz="1300" dirty="0"/>
              <a:t> </a:t>
            </a:r>
            <a:r>
              <a:rPr lang="ru-RU" sz="1300" dirty="0" err="1"/>
              <a:t>території</a:t>
            </a:r>
            <a:r>
              <a:rPr lang="ru-RU" sz="1300" dirty="0"/>
              <a:t> (</a:t>
            </a:r>
            <a:r>
              <a:rPr lang="ru-RU" sz="1300" dirty="0" err="1"/>
              <a:t>сотні</a:t>
            </a:r>
            <a:r>
              <a:rPr lang="ru-RU" sz="1300" dirty="0"/>
              <a:t>, </a:t>
            </a:r>
            <a:r>
              <a:rPr lang="ru-RU" sz="1300" dirty="0" err="1"/>
              <a:t>тисячі</a:t>
            </a:r>
            <a:r>
              <a:rPr lang="ru-RU" sz="1300" dirty="0"/>
              <a:t>, </a:t>
            </a:r>
            <a:r>
              <a:rPr lang="ru-RU" sz="1300" dirty="0" err="1"/>
              <a:t>мільйони</a:t>
            </a:r>
            <a:r>
              <a:rPr lang="ru-RU" sz="1300" dirty="0"/>
              <a:t> </a:t>
            </a:r>
            <a:r>
              <a:rPr lang="ru-RU" sz="1300" dirty="0" err="1"/>
              <a:t>гектарів</a:t>
            </a:r>
            <a:r>
              <a:rPr lang="ru-RU" sz="1300" dirty="0"/>
              <a:t>), є </a:t>
            </a:r>
            <a:r>
              <a:rPr lang="ru-RU" sz="1300" dirty="0" err="1"/>
              <a:t>ландшафтні</a:t>
            </a:r>
            <a:r>
              <a:rPr lang="ru-RU" sz="1300" dirty="0"/>
              <a:t> </a:t>
            </a:r>
            <a:r>
              <a:rPr lang="ru-RU" sz="1300" dirty="0" err="1"/>
              <a:t>пожежі</a:t>
            </a:r>
            <a:r>
              <a:rPr lang="ru-RU" sz="1300" dirty="0"/>
              <a:t> — </a:t>
            </a:r>
            <a:r>
              <a:rPr lang="ru-RU" sz="1300" dirty="0" err="1"/>
              <a:t>лісові</a:t>
            </a:r>
            <a:r>
              <a:rPr lang="ru-RU" sz="1300" dirty="0"/>
              <a:t> і </a:t>
            </a:r>
            <a:r>
              <a:rPr lang="ru-RU" sz="1300" dirty="0" err="1"/>
              <a:t>степові</a:t>
            </a:r>
            <a:r>
              <a:rPr lang="ru-RU" sz="1300" dirty="0"/>
              <a:t>.</a:t>
            </a:r>
          </a:p>
          <a:p>
            <a:r>
              <a:rPr lang="ru-RU" sz="1300" dirty="0" err="1"/>
              <a:t>Лісові</a:t>
            </a:r>
            <a:r>
              <a:rPr lang="ru-RU" sz="1300" dirty="0"/>
              <a:t> </a:t>
            </a:r>
            <a:r>
              <a:rPr lang="ru-RU" sz="1300" dirty="0" err="1"/>
              <a:t>пожежі</a:t>
            </a:r>
            <a:r>
              <a:rPr lang="ru-RU" sz="1300" dirty="0"/>
              <a:t> </a:t>
            </a:r>
            <a:r>
              <a:rPr lang="ru-RU" sz="1300" dirty="0" err="1"/>
              <a:t>поділяють</a:t>
            </a:r>
            <a:r>
              <a:rPr lang="ru-RU" sz="1300" dirty="0"/>
              <a:t> на </a:t>
            </a:r>
            <a:r>
              <a:rPr lang="ru-RU" sz="1300" dirty="0" err="1"/>
              <a:t>низові</a:t>
            </a:r>
            <a:r>
              <a:rPr lang="ru-RU" sz="1300" dirty="0"/>
              <a:t>, </a:t>
            </a:r>
            <a:r>
              <a:rPr lang="ru-RU" sz="1300" dirty="0" err="1"/>
              <a:t>верхові</a:t>
            </a:r>
            <a:r>
              <a:rPr lang="ru-RU" sz="1300" dirty="0"/>
              <a:t>, </a:t>
            </a:r>
            <a:r>
              <a:rPr lang="ru-RU" sz="1300" dirty="0" err="1"/>
              <a:t>підземні</a:t>
            </a:r>
            <a:r>
              <a:rPr lang="ru-RU" sz="1300" dirty="0"/>
              <a:t>. За </a:t>
            </a:r>
            <a:r>
              <a:rPr lang="ru-RU" sz="1300" dirty="0" err="1"/>
              <a:t>інтенсив­ністю</a:t>
            </a:r>
            <a:r>
              <a:rPr lang="ru-RU" sz="1300" dirty="0"/>
              <a:t> </a:t>
            </a:r>
            <a:r>
              <a:rPr lang="ru-RU" sz="1300" dirty="0" err="1"/>
              <a:t>горіння</a:t>
            </a:r>
            <a:r>
              <a:rPr lang="ru-RU" sz="1300" dirty="0"/>
              <a:t> </a:t>
            </a:r>
            <a:r>
              <a:rPr lang="ru-RU" sz="1300" dirty="0" err="1"/>
              <a:t>лісові</a:t>
            </a:r>
            <a:r>
              <a:rPr lang="ru-RU" sz="1300" dirty="0"/>
              <a:t> </a:t>
            </a:r>
            <a:r>
              <a:rPr lang="ru-RU" sz="1300" dirty="0" err="1"/>
              <a:t>пожежі</a:t>
            </a:r>
            <a:r>
              <a:rPr lang="ru-RU" sz="1300" dirty="0"/>
              <a:t> </a:t>
            </a:r>
            <a:r>
              <a:rPr lang="ru-RU" sz="1300" dirty="0" err="1"/>
              <a:t>поділяються</a:t>
            </a:r>
            <a:r>
              <a:rPr lang="ru-RU" sz="1300" dirty="0"/>
              <a:t> на </a:t>
            </a:r>
            <a:r>
              <a:rPr lang="ru-RU" sz="1300" dirty="0" err="1"/>
              <a:t>слабкі</a:t>
            </a:r>
            <a:r>
              <a:rPr lang="ru-RU" sz="1300" dirty="0"/>
              <a:t>, </a:t>
            </a:r>
            <a:r>
              <a:rPr lang="ru-RU" sz="1300" dirty="0" err="1"/>
              <a:t>середні</a:t>
            </a:r>
            <a:r>
              <a:rPr lang="ru-RU" sz="1300" dirty="0"/>
              <a:t>, </a:t>
            </a:r>
            <a:r>
              <a:rPr lang="ru-RU" sz="1300" dirty="0" err="1"/>
              <a:t>сильні</a:t>
            </a:r>
            <a:r>
              <a:rPr lang="ru-RU" sz="1300" dirty="0"/>
              <a:t>.</a:t>
            </a:r>
          </a:p>
          <a:p>
            <a:r>
              <a:rPr lang="ru-RU" sz="1300" dirty="0" smtClean="0"/>
              <a:t>	</a:t>
            </a:r>
            <a:r>
              <a:rPr lang="ru-RU" sz="1300" dirty="0" err="1" smtClean="0"/>
              <a:t>Лісові</a:t>
            </a:r>
            <a:r>
              <a:rPr lang="ru-RU" sz="1300" dirty="0" smtClean="0"/>
              <a:t> </a:t>
            </a:r>
            <a:r>
              <a:rPr lang="ru-RU" sz="1300" dirty="0" err="1"/>
              <a:t>низові</a:t>
            </a:r>
            <a:r>
              <a:rPr lang="ru-RU" sz="1300" dirty="0"/>
              <a:t> </a:t>
            </a:r>
            <a:r>
              <a:rPr lang="ru-RU" sz="1300" dirty="0" err="1"/>
              <a:t>пожежі</a:t>
            </a:r>
            <a:r>
              <a:rPr lang="ru-RU" sz="1300" dirty="0"/>
              <a:t> </a:t>
            </a:r>
            <a:r>
              <a:rPr lang="ru-RU" sz="1300" dirty="0" err="1"/>
              <a:t>характеризуються</a:t>
            </a:r>
            <a:r>
              <a:rPr lang="ru-RU" sz="1300" dirty="0"/>
              <a:t> </a:t>
            </a:r>
            <a:r>
              <a:rPr lang="ru-RU" sz="1300" dirty="0" err="1"/>
              <a:t>горінням</a:t>
            </a:r>
            <a:r>
              <a:rPr lang="ru-RU" sz="1300" dirty="0"/>
              <a:t> сухого </a:t>
            </a:r>
            <a:r>
              <a:rPr lang="ru-RU" sz="1300" dirty="0" err="1"/>
              <a:t>трав'яного</a:t>
            </a:r>
            <a:r>
              <a:rPr lang="ru-RU" sz="1300" dirty="0"/>
              <a:t> покро­ву, </a:t>
            </a:r>
            <a:r>
              <a:rPr lang="ru-RU" sz="1300" dirty="0" err="1"/>
              <a:t>лісової</a:t>
            </a:r>
            <a:r>
              <a:rPr lang="ru-RU" sz="1300" dirty="0"/>
              <a:t> </a:t>
            </a:r>
            <a:r>
              <a:rPr lang="ru-RU" sz="1300" dirty="0" err="1"/>
              <a:t>підстилки</a:t>
            </a:r>
            <a:r>
              <a:rPr lang="ru-RU" sz="1300" dirty="0"/>
              <a:t> і </a:t>
            </a:r>
            <a:r>
              <a:rPr lang="ru-RU" sz="1300" dirty="0" err="1"/>
              <a:t>підліску</a:t>
            </a:r>
            <a:r>
              <a:rPr lang="ru-RU" sz="1300" dirty="0"/>
              <a:t> без </a:t>
            </a:r>
            <a:r>
              <a:rPr lang="ru-RU" sz="1300" dirty="0" err="1"/>
              <a:t>захоплення</a:t>
            </a:r>
            <a:r>
              <a:rPr lang="ru-RU" sz="1300" dirty="0"/>
              <a:t> крон дерев. </a:t>
            </a:r>
            <a:r>
              <a:rPr lang="ru-RU" sz="1300" dirty="0" err="1"/>
              <a:t>Швидкість</a:t>
            </a:r>
            <a:r>
              <a:rPr lang="ru-RU" sz="1300" dirty="0"/>
              <a:t> </a:t>
            </a:r>
            <a:r>
              <a:rPr lang="ru-RU" sz="1300" dirty="0" err="1"/>
              <a:t>руху</a:t>
            </a:r>
            <a:r>
              <a:rPr lang="ru-RU" sz="1300" dirty="0"/>
              <a:t> фронту </a:t>
            </a:r>
            <a:r>
              <a:rPr lang="ru-RU" sz="1300" dirty="0" err="1"/>
              <a:t>низової</a:t>
            </a:r>
            <a:r>
              <a:rPr lang="ru-RU" sz="1300" dirty="0"/>
              <a:t> </a:t>
            </a:r>
            <a:r>
              <a:rPr lang="ru-RU" sz="1300" dirty="0" err="1"/>
              <a:t>пожежі</a:t>
            </a:r>
            <a:r>
              <a:rPr lang="ru-RU" sz="1300" dirty="0"/>
              <a:t> становить </a:t>
            </a:r>
            <a:r>
              <a:rPr lang="ru-RU" sz="1300" dirty="0" err="1"/>
              <a:t>від</a:t>
            </a:r>
            <a:r>
              <a:rPr lang="ru-RU" sz="1300" dirty="0"/>
              <a:t> 0,3-1 м/</a:t>
            </a:r>
            <a:r>
              <a:rPr lang="ru-RU" sz="1300" dirty="0" err="1"/>
              <a:t>хв</a:t>
            </a:r>
            <a:r>
              <a:rPr lang="ru-RU" sz="1300" dirty="0"/>
              <a:t> (</a:t>
            </a:r>
            <a:r>
              <a:rPr lang="ru-RU" sz="1300" dirty="0" err="1"/>
              <a:t>слабка</a:t>
            </a:r>
            <a:r>
              <a:rPr lang="ru-RU" sz="1300" dirty="0"/>
              <a:t> </a:t>
            </a:r>
            <a:r>
              <a:rPr lang="ru-RU" sz="1300" dirty="0" err="1"/>
              <a:t>пожежа</a:t>
            </a:r>
            <a:r>
              <a:rPr lang="ru-RU" sz="1300" dirty="0"/>
              <a:t>) до 16 м/</a:t>
            </a:r>
            <a:r>
              <a:rPr lang="ru-RU" sz="1300" dirty="0" err="1"/>
              <a:t>хв</a:t>
            </a:r>
            <a:r>
              <a:rPr lang="ru-RU" sz="1300" dirty="0"/>
              <a:t> (сильна </a:t>
            </a:r>
            <a:r>
              <a:rPr lang="ru-RU" sz="1300" dirty="0" err="1"/>
              <a:t>пожежа</a:t>
            </a:r>
            <a:r>
              <a:rPr lang="ru-RU" sz="1300" dirty="0"/>
              <a:t>), </a:t>
            </a:r>
            <a:r>
              <a:rPr lang="ru-RU" sz="1300" dirty="0" err="1"/>
              <a:t>висота</a:t>
            </a:r>
            <a:r>
              <a:rPr lang="ru-RU" sz="1300" dirty="0"/>
              <a:t> </a:t>
            </a:r>
            <a:r>
              <a:rPr lang="ru-RU" sz="1300" dirty="0" err="1"/>
              <a:t>полум'я</a:t>
            </a:r>
            <a:r>
              <a:rPr lang="ru-RU" sz="1300" dirty="0"/>
              <a:t> — 1-2 м, максимальна температура на </a:t>
            </a:r>
            <a:r>
              <a:rPr lang="ru-RU" sz="1300" dirty="0" err="1"/>
              <a:t>кромці</a:t>
            </a:r>
            <a:r>
              <a:rPr lang="ru-RU" sz="1300" dirty="0"/>
              <a:t> </a:t>
            </a:r>
            <a:r>
              <a:rPr lang="ru-RU" sz="1300" dirty="0" err="1"/>
              <a:t>пожежі</a:t>
            </a:r>
            <a:r>
              <a:rPr lang="ru-RU" sz="1300" dirty="0"/>
              <a:t> </a:t>
            </a:r>
            <a:r>
              <a:rPr lang="ru-RU" sz="1300" dirty="0" err="1"/>
              <a:t>досягає</a:t>
            </a:r>
            <a:r>
              <a:rPr lang="ru-RU" sz="1300" dirty="0"/>
              <a:t> 900 °С. </a:t>
            </a:r>
          </a:p>
          <a:p>
            <a:r>
              <a:rPr lang="ru-RU" sz="1300" dirty="0" smtClean="0"/>
              <a:t>Л	</a:t>
            </a:r>
            <a:r>
              <a:rPr lang="ru-RU" sz="1300" dirty="0" err="1" smtClean="0"/>
              <a:t>ісові-верхові</a:t>
            </a:r>
            <a:r>
              <a:rPr lang="ru-RU" sz="1300" dirty="0" smtClean="0"/>
              <a:t> </a:t>
            </a:r>
            <a:r>
              <a:rPr lang="ru-RU" sz="1300" dirty="0" err="1"/>
              <a:t>пожежі</a:t>
            </a:r>
            <a:r>
              <a:rPr lang="ru-RU" sz="1300" dirty="0"/>
              <a:t> </a:t>
            </a:r>
            <a:r>
              <a:rPr lang="ru-RU" sz="1300" dirty="0" err="1"/>
              <a:t>розвиваються</a:t>
            </a:r>
            <a:r>
              <a:rPr lang="ru-RU" sz="1300" dirty="0"/>
              <a:t> з </a:t>
            </a:r>
            <a:r>
              <a:rPr lang="ru-RU" sz="1300" dirty="0" err="1"/>
              <a:t>низових</a:t>
            </a:r>
            <a:r>
              <a:rPr lang="ru-RU" sz="1300" dirty="0"/>
              <a:t> і </a:t>
            </a:r>
            <a:r>
              <a:rPr lang="ru-RU" sz="1300" dirty="0" err="1"/>
              <a:t>характеризують­ся</a:t>
            </a:r>
            <a:r>
              <a:rPr lang="ru-RU" sz="1300" dirty="0"/>
              <a:t> </a:t>
            </a:r>
            <a:r>
              <a:rPr lang="ru-RU" sz="1300" dirty="0" err="1"/>
              <a:t>горінням</a:t>
            </a:r>
            <a:r>
              <a:rPr lang="ru-RU" sz="1300" dirty="0"/>
              <a:t> крон дерев. При </a:t>
            </a:r>
            <a:r>
              <a:rPr lang="ru-RU" sz="1300" dirty="0" err="1"/>
              <a:t>швидкій</a:t>
            </a:r>
            <a:r>
              <a:rPr lang="ru-RU" sz="1300" dirty="0"/>
              <a:t> </a:t>
            </a:r>
            <a:r>
              <a:rPr lang="ru-RU" sz="1300" dirty="0" err="1"/>
              <a:t>верховій</a:t>
            </a:r>
            <a:r>
              <a:rPr lang="ru-RU" sz="1300" dirty="0"/>
              <a:t> </a:t>
            </a:r>
            <a:r>
              <a:rPr lang="ru-RU" sz="1300" dirty="0" err="1"/>
              <a:t>пожежі</a:t>
            </a:r>
            <a:r>
              <a:rPr lang="ru-RU" sz="1300" dirty="0"/>
              <a:t> </a:t>
            </a:r>
            <a:r>
              <a:rPr lang="ru-RU" sz="1300" dirty="0" err="1"/>
              <a:t>полум'я</a:t>
            </a:r>
            <a:r>
              <a:rPr lang="ru-RU" sz="1300" dirty="0"/>
              <a:t> </a:t>
            </a:r>
            <a:r>
              <a:rPr lang="ru-RU" sz="1300" dirty="0" err="1"/>
              <a:t>розповсюджується</a:t>
            </a:r>
            <a:r>
              <a:rPr lang="ru-RU" sz="1300" dirty="0"/>
              <a:t> з </a:t>
            </a:r>
            <a:r>
              <a:rPr lang="ru-RU" sz="1300" dirty="0" err="1"/>
              <a:t>крони</a:t>
            </a:r>
            <a:r>
              <a:rPr lang="ru-RU" sz="1300" dirty="0"/>
              <a:t> на крону з великою </a:t>
            </a:r>
            <a:r>
              <a:rPr lang="ru-RU" sz="1300" dirty="0" err="1"/>
              <a:t>швидкістю</a:t>
            </a:r>
            <a:r>
              <a:rPr lang="ru-RU" sz="1300" dirty="0"/>
              <a:t>, яка </a:t>
            </a:r>
            <a:r>
              <a:rPr lang="ru-RU" sz="1300" dirty="0" err="1"/>
              <a:t>досягає</a:t>
            </a:r>
            <a:r>
              <a:rPr lang="ru-RU" sz="1300" dirty="0"/>
              <a:t> 8-25 км/год, </a:t>
            </a:r>
            <a:r>
              <a:rPr lang="ru-RU" sz="1300" dirty="0" err="1"/>
              <a:t>залишаючи</a:t>
            </a:r>
            <a:r>
              <a:rPr lang="ru-RU" sz="1300" dirty="0"/>
              <a:t> </a:t>
            </a:r>
            <a:r>
              <a:rPr lang="ru-RU" sz="1300" dirty="0" err="1"/>
              <a:t>деко­ли</a:t>
            </a:r>
            <a:r>
              <a:rPr lang="ru-RU" sz="1300" dirty="0"/>
              <a:t> </a:t>
            </a:r>
            <a:r>
              <a:rPr lang="ru-RU" sz="1300" dirty="0" err="1"/>
              <a:t>цілі</a:t>
            </a:r>
            <a:r>
              <a:rPr lang="ru-RU" sz="1300" dirty="0"/>
              <a:t> </a:t>
            </a:r>
            <a:r>
              <a:rPr lang="ru-RU" sz="1300" dirty="0" err="1"/>
              <a:t>ділянки</a:t>
            </a:r>
            <a:r>
              <a:rPr lang="ru-RU" sz="1300" dirty="0"/>
              <a:t> </a:t>
            </a:r>
            <a:r>
              <a:rPr lang="ru-RU" sz="1300" dirty="0" err="1"/>
              <a:t>незайманого</a:t>
            </a:r>
            <a:r>
              <a:rPr lang="ru-RU" sz="1300" dirty="0"/>
              <a:t> вогнем </a:t>
            </a:r>
            <a:r>
              <a:rPr lang="ru-RU" sz="1300" dirty="0" err="1"/>
              <a:t>лісу</a:t>
            </a:r>
            <a:r>
              <a:rPr lang="ru-RU" sz="1300" dirty="0"/>
              <a:t>. При </a:t>
            </a:r>
            <a:r>
              <a:rPr lang="ru-RU" sz="1300" dirty="0" err="1"/>
              <a:t>стійкій</a:t>
            </a:r>
            <a:r>
              <a:rPr lang="ru-RU" sz="1300" dirty="0"/>
              <a:t> </a:t>
            </a:r>
            <a:r>
              <a:rPr lang="ru-RU" sz="1300" dirty="0" err="1"/>
              <a:t>верховій</a:t>
            </a:r>
            <a:r>
              <a:rPr lang="ru-RU" sz="1300" dirty="0"/>
              <a:t> </a:t>
            </a:r>
            <a:r>
              <a:rPr lang="ru-RU" sz="1300" dirty="0" err="1"/>
              <a:t>пожежі</a:t>
            </a:r>
            <a:r>
              <a:rPr lang="ru-RU" sz="1300" dirty="0"/>
              <a:t> вогнем </a:t>
            </a:r>
            <a:r>
              <a:rPr lang="ru-RU" sz="1300" dirty="0" err="1"/>
              <a:t>охоп­лені</a:t>
            </a:r>
            <a:r>
              <a:rPr lang="ru-RU" sz="1300" dirty="0"/>
              <a:t> не </a:t>
            </a:r>
            <a:r>
              <a:rPr lang="ru-RU" sz="1300" dirty="0" err="1"/>
              <a:t>тільки</a:t>
            </a:r>
            <a:r>
              <a:rPr lang="ru-RU" sz="1300" dirty="0"/>
              <a:t> </a:t>
            </a:r>
            <a:r>
              <a:rPr lang="ru-RU" sz="1300" dirty="0" err="1"/>
              <a:t>крони</a:t>
            </a:r>
            <a:r>
              <a:rPr lang="ru-RU" sz="1300" dirty="0"/>
              <a:t>, а й </a:t>
            </a:r>
            <a:r>
              <a:rPr lang="ru-RU" sz="1300" dirty="0" err="1"/>
              <a:t>стовбури</a:t>
            </a:r>
            <a:r>
              <a:rPr lang="ru-RU" sz="1300" dirty="0"/>
              <a:t> дерев. </a:t>
            </a:r>
            <a:r>
              <a:rPr lang="ru-RU" sz="1300" dirty="0" err="1"/>
              <a:t>Полум'я</a:t>
            </a:r>
            <a:r>
              <a:rPr lang="ru-RU" sz="1300" dirty="0"/>
              <a:t> </a:t>
            </a:r>
            <a:r>
              <a:rPr lang="ru-RU" sz="1300" dirty="0" err="1"/>
              <a:t>розповсюджується</a:t>
            </a:r>
            <a:r>
              <a:rPr lang="ru-RU" sz="1300" dirty="0"/>
              <a:t> </a:t>
            </a:r>
            <a:r>
              <a:rPr lang="ru-RU" sz="1300" dirty="0" err="1"/>
              <a:t>зі</a:t>
            </a:r>
            <a:r>
              <a:rPr lang="ru-RU" sz="1300" dirty="0"/>
              <a:t> </a:t>
            </a:r>
            <a:r>
              <a:rPr lang="ru-RU" sz="1300" dirty="0" err="1"/>
              <a:t>швидкі­стю</a:t>
            </a:r>
            <a:r>
              <a:rPr lang="ru-RU" sz="1300" dirty="0"/>
              <a:t> -5-8 км/год, </a:t>
            </a:r>
            <a:r>
              <a:rPr lang="ru-RU" sz="1300" dirty="0" err="1"/>
              <a:t>охоплює</a:t>
            </a:r>
            <a:r>
              <a:rPr lang="ru-RU" sz="1300" dirty="0"/>
              <a:t> весь </a:t>
            </a:r>
            <a:r>
              <a:rPr lang="ru-RU" sz="1300" dirty="0" err="1"/>
              <a:t>ліс</a:t>
            </a:r>
            <a:r>
              <a:rPr lang="ru-RU" sz="1300" dirty="0"/>
              <a:t> </a:t>
            </a:r>
            <a:r>
              <a:rPr lang="ru-RU" sz="1300" dirty="0" err="1"/>
              <a:t>від</a:t>
            </a:r>
            <a:r>
              <a:rPr lang="ru-RU" sz="1300" dirty="0"/>
              <a:t> </a:t>
            </a:r>
            <a:r>
              <a:rPr lang="uk-UA" sz="1300" dirty="0"/>
              <a:t>ґ</a:t>
            </a:r>
            <a:r>
              <a:rPr lang="ru-RU" sz="1300" dirty="0" err="1"/>
              <a:t>рунтового</a:t>
            </a:r>
            <a:r>
              <a:rPr lang="ru-RU" sz="1300" dirty="0"/>
              <a:t> шару до </a:t>
            </a:r>
            <a:r>
              <a:rPr lang="ru-RU" sz="1300" dirty="0" err="1"/>
              <a:t>верхівок</a:t>
            </a:r>
            <a:r>
              <a:rPr lang="ru-RU" sz="1300" dirty="0"/>
              <a:t> дерев.</a:t>
            </a:r>
          </a:p>
          <a:p>
            <a:r>
              <a:rPr lang="ru-RU" sz="1300" dirty="0" smtClean="0"/>
              <a:t>	</a:t>
            </a:r>
            <a:r>
              <a:rPr lang="ru-RU" sz="1300" dirty="0" err="1" smtClean="0"/>
              <a:t>Підземні</a:t>
            </a:r>
            <a:r>
              <a:rPr lang="ru-RU" sz="1300" dirty="0" smtClean="0"/>
              <a:t> </a:t>
            </a:r>
            <a:r>
              <a:rPr lang="ru-RU" sz="1300" dirty="0" err="1"/>
              <a:t>пожежі</a:t>
            </a:r>
            <a:r>
              <a:rPr lang="ru-RU" sz="1300" dirty="0"/>
              <a:t> виникають як </a:t>
            </a:r>
            <a:r>
              <a:rPr lang="ru-RU" sz="1300" dirty="0" err="1"/>
              <a:t>продовження</a:t>
            </a:r>
            <a:r>
              <a:rPr lang="ru-RU" sz="1300" dirty="0"/>
              <a:t> </a:t>
            </a:r>
            <a:r>
              <a:rPr lang="ru-RU" sz="1300" dirty="0" err="1"/>
              <a:t>низових</a:t>
            </a:r>
            <a:r>
              <a:rPr lang="ru-RU" sz="1300" dirty="0"/>
              <a:t> </a:t>
            </a:r>
            <a:r>
              <a:rPr lang="ru-RU" sz="1300" dirty="0" err="1"/>
              <a:t>або</a:t>
            </a:r>
            <a:r>
              <a:rPr lang="ru-RU" sz="1300" dirty="0"/>
              <a:t> </a:t>
            </a:r>
            <a:r>
              <a:rPr lang="ru-RU" sz="1300" dirty="0" err="1"/>
              <a:t>верхо­вих</a:t>
            </a:r>
            <a:r>
              <a:rPr lang="ru-RU" sz="1300" dirty="0"/>
              <a:t> </a:t>
            </a:r>
            <a:r>
              <a:rPr lang="ru-RU" sz="1300" dirty="0" err="1"/>
              <a:t>лісових</a:t>
            </a:r>
            <a:r>
              <a:rPr lang="ru-RU" sz="1300" dirty="0"/>
              <a:t> </a:t>
            </a:r>
            <a:r>
              <a:rPr lang="ru-RU" sz="1300" dirty="0" err="1"/>
              <a:t>пожеж</a:t>
            </a:r>
            <a:r>
              <a:rPr lang="ru-RU" sz="1300" dirty="0"/>
              <a:t> і </a:t>
            </a:r>
            <a:r>
              <a:rPr lang="ru-RU" sz="1300" dirty="0" err="1"/>
              <a:t>розповсюд­жуються</a:t>
            </a:r>
            <a:r>
              <a:rPr lang="ru-RU" sz="1300" dirty="0"/>
              <a:t> по шару торфу, </a:t>
            </a:r>
            <a:r>
              <a:rPr lang="ru-RU" sz="1300" dirty="0" err="1"/>
              <a:t>який</a:t>
            </a:r>
            <a:r>
              <a:rPr lang="ru-RU" sz="1300" dirty="0"/>
              <a:t> </a:t>
            </a:r>
            <a:r>
              <a:rPr lang="ru-RU" sz="1300" dirty="0" err="1"/>
              <a:t>знаходиться</a:t>
            </a:r>
            <a:r>
              <a:rPr lang="ru-RU" sz="1300" dirty="0"/>
              <a:t> .на </a:t>
            </a:r>
            <a:r>
              <a:rPr lang="ru-RU" sz="1300" dirty="0" err="1"/>
              <a:t>глибині</a:t>
            </a:r>
            <a:r>
              <a:rPr lang="ru-RU" sz="1300" dirty="0"/>
              <a:t> 50 см. </a:t>
            </a:r>
            <a:r>
              <a:rPr lang="ru-RU" sz="1300" dirty="0" err="1"/>
              <a:t>Горіння</a:t>
            </a:r>
            <a:r>
              <a:rPr lang="ru-RU" sz="1300" dirty="0"/>
              <a:t> </a:t>
            </a:r>
            <a:r>
              <a:rPr lang="ru-RU" sz="1300" dirty="0" err="1"/>
              <a:t>йде</a:t>
            </a:r>
            <a:r>
              <a:rPr lang="ru-RU" sz="1300" dirty="0"/>
              <a:t> </a:t>
            </a:r>
            <a:r>
              <a:rPr lang="ru-RU" sz="1300" dirty="0" err="1"/>
              <a:t>повільно</a:t>
            </a:r>
            <a:r>
              <a:rPr lang="ru-RU" sz="1300" dirty="0"/>
              <a:t>, </a:t>
            </a:r>
            <a:r>
              <a:rPr lang="ru-RU" sz="1300" dirty="0" err="1"/>
              <a:t>майже</a:t>
            </a:r>
            <a:r>
              <a:rPr lang="ru-RU" sz="1300" dirty="0"/>
              <a:t> без доступу </a:t>
            </a:r>
            <a:r>
              <a:rPr lang="ru-RU" sz="1300" dirty="0" err="1"/>
              <a:t>повітря</a:t>
            </a:r>
            <a:r>
              <a:rPr lang="ru-RU" sz="1300" dirty="0"/>
              <a:t>, </a:t>
            </a:r>
            <a:r>
              <a:rPr lang="ru-RU" sz="1300" dirty="0" err="1"/>
              <a:t>зі</a:t>
            </a:r>
            <a:r>
              <a:rPr lang="ru-RU" sz="1300" dirty="0"/>
              <a:t> </a:t>
            </a:r>
            <a:r>
              <a:rPr lang="ru-RU" sz="1300" dirty="0" err="1"/>
              <a:t>швидкістю</a:t>
            </a:r>
            <a:r>
              <a:rPr lang="ru-RU" sz="1300" dirty="0"/>
              <a:t> 0,</a:t>
            </a:r>
            <a:r>
              <a:rPr lang="en-US" sz="1300" dirty="0"/>
              <a:t>I</a:t>
            </a:r>
            <a:r>
              <a:rPr lang="ru-RU" sz="1300" dirty="0"/>
              <a:t>-0,5 м/</a:t>
            </a:r>
            <a:r>
              <a:rPr lang="ru-RU" sz="1300" dirty="0" err="1"/>
              <a:t>хв</a:t>
            </a:r>
            <a:r>
              <a:rPr lang="ru-RU" sz="1300" dirty="0"/>
              <a:t>, </a:t>
            </a:r>
            <a:r>
              <a:rPr lang="ru-RU" sz="1300" dirty="0" err="1"/>
              <a:t>виділяється</a:t>
            </a:r>
            <a:r>
              <a:rPr lang="ru-RU" sz="1300" dirty="0"/>
              <a:t> велика </a:t>
            </a:r>
            <a:r>
              <a:rPr lang="ru-RU" sz="1300" dirty="0" err="1"/>
              <a:t>кількість</a:t>
            </a:r>
            <a:r>
              <a:rPr lang="ru-RU" sz="1300" dirty="0"/>
              <a:t> </a:t>
            </a:r>
            <a:r>
              <a:rPr lang="ru-RU" sz="1300" dirty="0" err="1"/>
              <a:t>диму</a:t>
            </a:r>
            <a:r>
              <a:rPr lang="ru-RU" sz="1300" dirty="0"/>
              <a:t> і </a:t>
            </a:r>
            <a:r>
              <a:rPr lang="ru-RU" sz="1300" dirty="0" err="1"/>
              <a:t>утворюються</a:t>
            </a:r>
            <a:r>
              <a:rPr lang="ru-RU" sz="1300" dirty="0"/>
              <a:t> </a:t>
            </a:r>
            <a:r>
              <a:rPr lang="ru-RU" sz="1300" dirty="0" err="1"/>
              <a:t>про­гари</a:t>
            </a:r>
            <a:r>
              <a:rPr lang="ru-RU" sz="1300" dirty="0"/>
              <a:t> (</a:t>
            </a:r>
            <a:r>
              <a:rPr lang="ru-RU" sz="1300" dirty="0" err="1"/>
              <a:t>пустоти</a:t>
            </a:r>
            <a:r>
              <a:rPr lang="ru-RU" sz="1300" dirty="0"/>
              <a:t>, які </a:t>
            </a:r>
            <a:r>
              <a:rPr lang="ru-RU" sz="1300" dirty="0" err="1"/>
              <a:t>вигоріли</a:t>
            </a:r>
            <a:r>
              <a:rPr lang="ru-RU" sz="1300" dirty="0"/>
              <a:t>). Тому </a:t>
            </a:r>
            <a:r>
              <a:rPr lang="ru-RU" sz="1300" dirty="0" err="1"/>
              <a:t>підходити</a:t>
            </a:r>
            <a:r>
              <a:rPr lang="ru-RU" sz="1300" dirty="0"/>
              <a:t> до </a:t>
            </a:r>
            <a:r>
              <a:rPr lang="ru-RU" sz="1300" dirty="0" err="1"/>
              <a:t>осередку</a:t>
            </a:r>
            <a:r>
              <a:rPr lang="ru-RU" sz="1300" dirty="0"/>
              <a:t> </a:t>
            </a:r>
            <a:r>
              <a:rPr lang="ru-RU" sz="1300" dirty="0" err="1"/>
              <a:t>підземної</a:t>
            </a:r>
            <a:r>
              <a:rPr lang="ru-RU" sz="1300" dirty="0"/>
              <a:t> </a:t>
            </a:r>
            <a:r>
              <a:rPr lang="ru-RU" sz="1300" dirty="0" err="1"/>
              <a:t>пожежі</a:t>
            </a:r>
            <a:r>
              <a:rPr lang="ru-RU" sz="1300" dirty="0"/>
              <a:t> треба </a:t>
            </a:r>
            <a:r>
              <a:rPr lang="ru-RU" sz="1300" dirty="0" err="1"/>
              <a:t>обережно</a:t>
            </a:r>
            <a:r>
              <a:rPr lang="ru-RU" sz="1300" dirty="0"/>
              <a:t>. </a:t>
            </a:r>
            <a:r>
              <a:rPr lang="ru-RU" sz="1300" dirty="0" err="1"/>
              <a:t>Горіння</a:t>
            </a:r>
            <a:r>
              <a:rPr lang="ru-RU" sz="1300" dirty="0"/>
              <a:t> </a:t>
            </a:r>
            <a:r>
              <a:rPr lang="ru-RU" sz="1300" dirty="0" err="1"/>
              <a:t>може</a:t>
            </a:r>
            <a:r>
              <a:rPr lang="ru-RU" sz="1300" dirty="0"/>
              <a:t> </a:t>
            </a:r>
            <a:r>
              <a:rPr lang="ru-RU" sz="1300" dirty="0" err="1"/>
              <a:t>тривати</a:t>
            </a:r>
            <a:r>
              <a:rPr lang="ru-RU" sz="1300" dirty="0"/>
              <a:t> </a:t>
            </a:r>
            <a:r>
              <a:rPr lang="ru-RU" sz="1300" dirty="0" err="1"/>
              <a:t>довго</a:t>
            </a:r>
            <a:r>
              <a:rPr lang="ru-RU" sz="1300" dirty="0"/>
              <a:t>, </a:t>
            </a:r>
            <a:r>
              <a:rPr lang="ru-RU" sz="1300" dirty="0" err="1"/>
              <a:t>навіть</a:t>
            </a:r>
            <a:r>
              <a:rPr lang="ru-RU" sz="1300" dirty="0"/>
              <a:t> </a:t>
            </a:r>
            <a:r>
              <a:rPr lang="ru-RU" sz="1300" dirty="0" err="1"/>
              <a:t>взимку</a:t>
            </a:r>
            <a:r>
              <a:rPr lang="ru-RU" sz="1300" dirty="0"/>
              <a:t> </a:t>
            </a:r>
            <a:r>
              <a:rPr lang="ru-RU" sz="1300" dirty="0" err="1"/>
              <a:t>під</a:t>
            </a:r>
            <a:r>
              <a:rPr lang="ru-RU" sz="1300" dirty="0"/>
              <a:t> шаром грунту.</a:t>
            </a:r>
          </a:p>
          <a:p>
            <a:r>
              <a:rPr lang="ru-RU" sz="1300" dirty="0" smtClean="0"/>
              <a:t>	</a:t>
            </a:r>
            <a:r>
              <a:rPr lang="ru-RU" sz="1300" dirty="0" err="1" smtClean="0"/>
              <a:t>Степові</a:t>
            </a:r>
            <a:r>
              <a:rPr lang="ru-RU" sz="1300" dirty="0" smtClean="0"/>
              <a:t> </a:t>
            </a:r>
            <a:r>
              <a:rPr lang="ru-RU" sz="1300" dirty="0"/>
              <a:t>(</a:t>
            </a:r>
            <a:r>
              <a:rPr lang="ru-RU" sz="1300" dirty="0" err="1"/>
              <a:t>польові</a:t>
            </a:r>
            <a:r>
              <a:rPr lang="ru-RU" sz="1300" dirty="0"/>
              <a:t>) </a:t>
            </a:r>
            <a:r>
              <a:rPr lang="ru-RU" sz="1300" dirty="0" err="1"/>
              <a:t>пожежі</a:t>
            </a:r>
            <a:r>
              <a:rPr lang="ru-RU" sz="1300" dirty="0"/>
              <a:t> виникають на </a:t>
            </a:r>
            <a:r>
              <a:rPr lang="ru-RU" sz="1300" dirty="0" err="1"/>
              <a:t>відкритій</a:t>
            </a:r>
            <a:r>
              <a:rPr lang="ru-RU" sz="1300" dirty="0"/>
              <a:t> </a:t>
            </a:r>
            <a:r>
              <a:rPr lang="ru-RU" sz="1300" dirty="0" err="1"/>
              <a:t>місцевості</a:t>
            </a:r>
            <a:r>
              <a:rPr lang="ru-RU" sz="1300" dirty="0"/>
              <a:t>, де є суха пожухла трава </a:t>
            </a:r>
            <a:r>
              <a:rPr lang="ru-RU" sz="1300" dirty="0" err="1"/>
              <a:t>або</a:t>
            </a:r>
            <a:r>
              <a:rPr lang="ru-RU" sz="1300" dirty="0"/>
              <a:t> </a:t>
            </a:r>
            <a:r>
              <a:rPr lang="ru-RU" sz="1300" dirty="0" err="1"/>
              <a:t>збіжжя</a:t>
            </a:r>
            <a:r>
              <a:rPr lang="ru-RU" sz="1300" dirty="0"/>
              <a:t>, яке </a:t>
            </a:r>
            <a:r>
              <a:rPr lang="ru-RU" sz="1300" dirty="0" err="1"/>
              <a:t>дозріло</a:t>
            </a:r>
            <a:r>
              <a:rPr lang="ru-RU" sz="1300" dirty="0"/>
              <a:t>. Вони </a:t>
            </a:r>
            <a:r>
              <a:rPr lang="ru-RU" sz="1300" dirty="0" err="1"/>
              <a:t>мають</a:t>
            </a:r>
            <a:r>
              <a:rPr lang="ru-RU" sz="1300" dirty="0"/>
              <a:t> </a:t>
            </a:r>
            <a:r>
              <a:rPr lang="ru-RU" sz="1300" dirty="0" err="1"/>
              <a:t>сезонний</a:t>
            </a:r>
            <a:r>
              <a:rPr lang="ru-RU" sz="1300" dirty="0"/>
              <a:t> характер і </a:t>
            </a:r>
            <a:r>
              <a:rPr lang="ru-RU" sz="1300" dirty="0" err="1"/>
              <a:t>частіше</a:t>
            </a:r>
            <a:r>
              <a:rPr lang="ru-RU" sz="1300" dirty="0"/>
              <a:t> </a:t>
            </a:r>
            <a:r>
              <a:rPr lang="ru-RU" sz="1300" dirty="0" err="1"/>
              <a:t>бувають</a:t>
            </a:r>
            <a:r>
              <a:rPr lang="ru-RU" sz="1300" dirty="0"/>
              <a:t> </a:t>
            </a:r>
            <a:r>
              <a:rPr lang="ru-RU" sz="1300" dirty="0" err="1"/>
              <a:t>влітку</a:t>
            </a:r>
            <a:r>
              <a:rPr lang="ru-RU" sz="1300" dirty="0"/>
              <a:t>, </a:t>
            </a:r>
            <a:r>
              <a:rPr lang="ru-RU" sz="1300" dirty="0" err="1"/>
              <a:t>рідше</a:t>
            </a:r>
            <a:r>
              <a:rPr lang="ru-RU" sz="1300" dirty="0"/>
              <a:t> </a:t>
            </a:r>
            <a:r>
              <a:rPr lang="ru-RU" sz="1300" dirty="0" err="1"/>
              <a:t>навесні</a:t>
            </a:r>
            <a:r>
              <a:rPr lang="ru-RU" sz="1300" dirty="0"/>
              <a:t> й практично </a:t>
            </a:r>
            <a:r>
              <a:rPr lang="ru-RU" sz="1300" dirty="0" err="1"/>
              <a:t>відсутні</a:t>
            </a:r>
            <a:r>
              <a:rPr lang="ru-RU" sz="1300" dirty="0"/>
              <a:t> </a:t>
            </a:r>
            <a:r>
              <a:rPr lang="ru-RU" sz="1300" dirty="0" err="1"/>
              <a:t>взимку</a:t>
            </a:r>
            <a:r>
              <a:rPr lang="ru-RU" sz="1300" dirty="0"/>
              <a:t>. </a:t>
            </a:r>
            <a:r>
              <a:rPr lang="ru-RU" sz="1300" dirty="0" err="1"/>
              <a:t>Швидкість</a:t>
            </a:r>
            <a:r>
              <a:rPr lang="ru-RU" sz="1300" dirty="0"/>
              <a:t> </a:t>
            </a:r>
            <a:r>
              <a:rPr lang="ru-RU" sz="1300" dirty="0" err="1"/>
              <a:t>їх</a:t>
            </a:r>
            <a:r>
              <a:rPr lang="ru-RU" sz="1300" dirty="0"/>
              <a:t> </a:t>
            </a:r>
            <a:r>
              <a:rPr lang="ru-RU" sz="1300" dirty="0" err="1"/>
              <a:t>розповсюдження</a:t>
            </a:r>
            <a:r>
              <a:rPr lang="ru-RU" sz="1300" dirty="0"/>
              <a:t> </a:t>
            </a:r>
            <a:r>
              <a:rPr lang="ru-RU" sz="1300" dirty="0" err="1"/>
              <a:t>може</a:t>
            </a:r>
            <a:r>
              <a:rPr lang="ru-RU" sz="1300" dirty="0"/>
              <a:t> </a:t>
            </a:r>
            <a:r>
              <a:rPr lang="ru-RU" sz="1300" dirty="0" err="1"/>
              <a:t>досягати</a:t>
            </a:r>
            <a:r>
              <a:rPr lang="ru-RU" sz="1300" dirty="0"/>
              <a:t> 20-30 км/год</a:t>
            </a:r>
            <a:r>
              <a:rPr lang="ru-RU" sz="1300" dirty="0" smtClean="0"/>
              <a:t>.</a:t>
            </a:r>
          </a:p>
          <a:p>
            <a:r>
              <a:rPr lang="ru-RU" sz="1300" dirty="0" err="1"/>
              <a:t>Основними</a:t>
            </a:r>
            <a:r>
              <a:rPr lang="ru-RU" sz="1300" dirty="0"/>
              <a:t> заходами </a:t>
            </a:r>
            <a:r>
              <a:rPr lang="ru-RU" sz="1300" dirty="0" err="1"/>
              <a:t>боротьби</a:t>
            </a:r>
            <a:r>
              <a:rPr lang="ru-RU" sz="1300" dirty="0"/>
              <a:t> з </a:t>
            </a:r>
            <a:r>
              <a:rPr lang="ru-RU" sz="1300" dirty="0" err="1"/>
              <a:t>лісовими</a:t>
            </a:r>
            <a:r>
              <a:rPr lang="ru-RU" sz="1300" dirty="0"/>
              <a:t>, </a:t>
            </a:r>
            <a:r>
              <a:rPr lang="ru-RU" sz="1300" dirty="0" err="1"/>
              <a:t>низовими</a:t>
            </a:r>
            <a:r>
              <a:rPr lang="ru-RU" sz="1300" dirty="0"/>
              <a:t> </a:t>
            </a:r>
            <a:r>
              <a:rPr lang="ru-RU" sz="1300" dirty="0" err="1"/>
              <a:t>пожежами</a:t>
            </a:r>
            <a:r>
              <a:rPr lang="ru-RU" sz="1300" dirty="0"/>
              <a:t> є:</a:t>
            </a:r>
          </a:p>
          <a:p>
            <a:r>
              <a:rPr lang="ru-RU" sz="1300" dirty="0"/>
              <a:t>• </a:t>
            </a:r>
            <a:r>
              <a:rPr lang="ru-RU" sz="1300" dirty="0" err="1"/>
              <a:t>засипання</a:t>
            </a:r>
            <a:r>
              <a:rPr lang="ru-RU" sz="1300" dirty="0"/>
              <a:t> </a:t>
            </a:r>
            <a:r>
              <a:rPr lang="ru-RU" sz="1300" dirty="0" err="1"/>
              <a:t>вогню</a:t>
            </a:r>
            <a:r>
              <a:rPr lang="ru-RU" sz="1300" dirty="0"/>
              <a:t> землею;</a:t>
            </a:r>
          </a:p>
          <a:p>
            <a:r>
              <a:rPr lang="ru-RU" sz="1300" dirty="0"/>
              <a:t>• </a:t>
            </a:r>
            <a:r>
              <a:rPr lang="ru-RU" sz="1300" dirty="0" err="1"/>
              <a:t>заливання</a:t>
            </a:r>
            <a:r>
              <a:rPr lang="ru-RU" sz="1300" dirty="0"/>
              <a:t> водою;</a:t>
            </a:r>
          </a:p>
          <a:p>
            <a:r>
              <a:rPr lang="ru-RU" sz="1300" dirty="0"/>
              <a:t>• </a:t>
            </a:r>
            <a:r>
              <a:rPr lang="ru-RU" sz="1300" dirty="0" err="1"/>
              <a:t>створення</a:t>
            </a:r>
            <a:r>
              <a:rPr lang="ru-RU" sz="1300" dirty="0"/>
              <a:t> </a:t>
            </a:r>
            <a:r>
              <a:rPr lang="ru-RU" sz="1300" dirty="0" err="1"/>
              <a:t>мінералізованих</a:t>
            </a:r>
            <a:r>
              <a:rPr lang="ru-RU" sz="1300" dirty="0"/>
              <a:t> </a:t>
            </a:r>
            <a:r>
              <a:rPr lang="ru-RU" sz="1300" dirty="0" err="1"/>
              <a:t>протипожежних</a:t>
            </a:r>
            <a:r>
              <a:rPr lang="ru-RU" sz="1300" dirty="0"/>
              <a:t> </a:t>
            </a:r>
            <a:r>
              <a:rPr lang="ru-RU" sz="1300" dirty="0" err="1"/>
              <a:t>смуг</a:t>
            </a:r>
            <a:r>
              <a:rPr lang="ru-RU" sz="1300" dirty="0"/>
              <a:t>;</a:t>
            </a:r>
          </a:p>
          <a:p>
            <a:r>
              <a:rPr lang="ru-RU" sz="1300" dirty="0"/>
              <a:t>• пуск </a:t>
            </a:r>
            <a:r>
              <a:rPr lang="ru-RU" sz="1300" dirty="0" err="1"/>
              <a:t>зустрічного</a:t>
            </a:r>
            <a:r>
              <a:rPr lang="ru-RU" sz="1300" dirty="0"/>
              <a:t> </a:t>
            </a:r>
            <a:r>
              <a:rPr lang="ru-RU" sz="1300" dirty="0" err="1"/>
              <a:t>вогню</a:t>
            </a:r>
            <a:r>
              <a:rPr lang="ru-RU" sz="1300" dirty="0" smtClean="0"/>
              <a:t>.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924235095"/>
      </p:ext>
    </p:extLst>
  </p:cSld>
  <p:clrMapOvr>
    <a:masterClrMapping/>
  </p:clrMapOvr>
  <p:transition>
    <p:pull dir="ld"/>
    <p:sndAc>
      <p:stSnd>
        <p:snd r:embed="rId2" name="wind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640960" cy="3970318"/>
          </a:xfrm>
          <a:prstGeom prst="rect">
            <a:avLst/>
          </a:prstGeom>
        </p:spPr>
        <p:style>
          <a:lnRef idx="1">
            <a:schemeClr val="accent6"/>
          </a:lnRef>
          <a:fillRef idx="1001">
            <a:schemeClr val="lt1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правил </a:t>
            </a:r>
            <a:r>
              <a:rPr lang="ru-RU" dirty="0" err="1"/>
              <a:t>поведінки</a:t>
            </a:r>
            <a:r>
              <a:rPr lang="ru-RU" dirty="0"/>
              <a:t> при </a:t>
            </a:r>
            <a:r>
              <a:rPr lang="ru-RU" dirty="0" err="1"/>
              <a:t>пожежі</a:t>
            </a:r>
            <a:r>
              <a:rPr lang="ru-RU" dirty="0"/>
              <a:t>:</a:t>
            </a:r>
          </a:p>
          <a:p>
            <a:r>
              <a:rPr lang="ru-RU" dirty="0"/>
              <a:t>• при </a:t>
            </a:r>
            <a:r>
              <a:rPr lang="ru-RU" dirty="0" err="1"/>
              <a:t>пожежах</a:t>
            </a:r>
            <a:r>
              <a:rPr lang="ru-RU" dirty="0"/>
              <a:t> треба </a:t>
            </a:r>
            <a:r>
              <a:rPr lang="ru-RU" dirty="0" err="1"/>
              <a:t>остерігатися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, </a:t>
            </a:r>
            <a:r>
              <a:rPr lang="ru-RU" dirty="0" err="1"/>
              <a:t>задим­леності</a:t>
            </a:r>
            <a:r>
              <a:rPr lang="ru-RU" dirty="0"/>
              <a:t> і </a:t>
            </a:r>
            <a:r>
              <a:rPr lang="ru-RU" dirty="0" err="1"/>
              <a:t>загазованості</a:t>
            </a:r>
            <a:r>
              <a:rPr lang="ru-RU" dirty="0"/>
              <a:t>, </a:t>
            </a:r>
            <a:r>
              <a:rPr lang="ru-RU" dirty="0" err="1"/>
              <a:t>вибухів</a:t>
            </a:r>
            <a:r>
              <a:rPr lang="ru-RU" dirty="0"/>
              <a:t>, </a:t>
            </a:r>
            <a:r>
              <a:rPr lang="ru-RU" dirty="0" err="1"/>
              <a:t>падіння</a:t>
            </a:r>
            <a:r>
              <a:rPr lang="ru-RU" dirty="0"/>
              <a:t> дерев і </a:t>
            </a:r>
            <a:r>
              <a:rPr lang="ru-RU" dirty="0" err="1"/>
              <a:t>будівель</a:t>
            </a:r>
            <a:r>
              <a:rPr lang="ru-RU" dirty="0"/>
              <a:t>, </a:t>
            </a:r>
            <a:r>
              <a:rPr lang="ru-RU" dirty="0" err="1"/>
              <a:t>провалів</a:t>
            </a:r>
            <a:r>
              <a:rPr lang="ru-RU" dirty="0"/>
              <a:t> у </a:t>
            </a:r>
            <a:r>
              <a:rPr lang="ru-RU" dirty="0" err="1"/>
              <a:t>про­горілий</a:t>
            </a:r>
            <a:r>
              <a:rPr lang="ru-RU" dirty="0"/>
              <a:t> грунт;</a:t>
            </a:r>
          </a:p>
          <a:p>
            <a:r>
              <a:rPr lang="ru-RU" dirty="0"/>
              <a:t>•   </a:t>
            </a:r>
            <a:r>
              <a:rPr lang="ru-RU" dirty="0" err="1"/>
              <a:t>небезпечно</a:t>
            </a:r>
            <a:r>
              <a:rPr lang="ru-RU" dirty="0"/>
              <a:t> </a:t>
            </a:r>
            <a:r>
              <a:rPr lang="ru-RU" dirty="0" err="1"/>
              <a:t>входити</a:t>
            </a:r>
            <a:r>
              <a:rPr lang="ru-RU" dirty="0"/>
              <a:t> в зону </a:t>
            </a:r>
            <a:r>
              <a:rPr lang="ru-RU" dirty="0" err="1"/>
              <a:t>задимлення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видимість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10 м;</a:t>
            </a:r>
          </a:p>
          <a:p>
            <a:r>
              <a:rPr lang="ru-RU" dirty="0"/>
              <a:t>• перед </a:t>
            </a:r>
            <a:r>
              <a:rPr lang="ru-RU" dirty="0" err="1"/>
              <a:t>тим</a:t>
            </a:r>
            <a:r>
              <a:rPr lang="ru-RU" dirty="0"/>
              <a:t>, як </a:t>
            </a:r>
            <a:r>
              <a:rPr lang="ru-RU" dirty="0" err="1"/>
              <a:t>увійти</a:t>
            </a:r>
            <a:r>
              <a:rPr lang="ru-RU" dirty="0"/>
              <a:t> в </a:t>
            </a:r>
            <a:r>
              <a:rPr lang="ru-RU" dirty="0" err="1"/>
              <a:t>палаюче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, треба </a:t>
            </a:r>
            <a:r>
              <a:rPr lang="ru-RU" dirty="0" err="1"/>
              <a:t>накритися</a:t>
            </a:r>
            <a:r>
              <a:rPr lang="ru-RU" dirty="0"/>
              <a:t> з го­ловою </a:t>
            </a:r>
            <a:r>
              <a:rPr lang="ru-RU" dirty="0" err="1"/>
              <a:t>вологим</a:t>
            </a:r>
            <a:r>
              <a:rPr lang="ru-RU" dirty="0"/>
              <a:t> </a:t>
            </a:r>
            <a:r>
              <a:rPr lang="ru-RU" dirty="0" err="1"/>
              <a:t>простирадлом</a:t>
            </a:r>
            <a:r>
              <a:rPr lang="ru-RU" dirty="0"/>
              <a:t>, </a:t>
            </a:r>
            <a:r>
              <a:rPr lang="ru-RU" dirty="0" err="1"/>
              <a:t>плащем</a:t>
            </a:r>
            <a:r>
              <a:rPr lang="ru-RU" dirty="0"/>
              <a:t>, шматком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двері</a:t>
            </a:r>
            <a:r>
              <a:rPr lang="ru-RU" dirty="0"/>
              <a:t> в </a:t>
            </a:r>
            <a:r>
              <a:rPr lang="ru-RU" dirty="0" err="1"/>
              <a:t>задимлене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 треба </a:t>
            </a:r>
            <a:r>
              <a:rPr lang="ru-RU" dirty="0" err="1"/>
              <a:t>відчиняти</a:t>
            </a:r>
            <a:r>
              <a:rPr lang="ru-RU" dirty="0"/>
              <a:t> </a:t>
            </a:r>
            <a:r>
              <a:rPr lang="ru-RU" dirty="0" err="1"/>
              <a:t>обережно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запо­бігти</a:t>
            </a:r>
            <a:r>
              <a:rPr lang="ru-RU" dirty="0"/>
              <a:t> </a:t>
            </a:r>
            <a:r>
              <a:rPr lang="ru-RU" dirty="0" err="1"/>
              <a:t>спалаху</a:t>
            </a:r>
            <a:r>
              <a:rPr lang="ru-RU" dirty="0"/>
              <a:t> </a:t>
            </a:r>
            <a:r>
              <a:rPr lang="ru-RU" dirty="0" err="1"/>
              <a:t>полум'я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швидкого</a:t>
            </a:r>
            <a:r>
              <a:rPr lang="ru-RU" dirty="0"/>
              <a:t> притоку </a:t>
            </a:r>
            <a:r>
              <a:rPr lang="ru-RU" dirty="0" err="1"/>
              <a:t>свіжого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;</a:t>
            </a:r>
          </a:p>
          <a:p>
            <a:r>
              <a:rPr lang="ru-RU" dirty="0"/>
              <a:t>•   в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задимленому</a:t>
            </a:r>
            <a:r>
              <a:rPr lang="ru-RU" dirty="0"/>
              <a:t> </a:t>
            </a:r>
            <a:r>
              <a:rPr lang="ru-RU" dirty="0" err="1"/>
              <a:t>приміщенні</a:t>
            </a:r>
            <a:r>
              <a:rPr lang="ru-RU" dirty="0"/>
              <a:t> треба </a:t>
            </a:r>
            <a:r>
              <a:rPr lang="ru-RU" dirty="0" err="1"/>
              <a:t>плазувати</a:t>
            </a:r>
            <a:r>
              <a:rPr lang="ru-RU" dirty="0"/>
              <a:t>;</a:t>
            </a:r>
          </a:p>
          <a:p>
            <a:r>
              <a:rPr lang="ru-RU" dirty="0"/>
              <a:t>•   для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чадного газу треба </a:t>
            </a:r>
            <a:r>
              <a:rPr lang="ru-RU" dirty="0" err="1"/>
              <a:t>дихати</a:t>
            </a:r>
            <a:r>
              <a:rPr lang="ru-RU" dirty="0"/>
              <a:t> через </a:t>
            </a:r>
            <a:r>
              <a:rPr lang="ru-RU" dirty="0" err="1"/>
              <a:t>вологу</a:t>
            </a:r>
            <a:r>
              <a:rPr lang="ru-RU" dirty="0"/>
              <a:t> тканину;</a:t>
            </a:r>
          </a:p>
          <a:p>
            <a:r>
              <a:rPr lang="ru-RU" dirty="0"/>
              <a:t>• </a:t>
            </a:r>
            <a:r>
              <a:rPr lang="ru-RU" dirty="0" err="1"/>
              <a:t>якщо</a:t>
            </a:r>
            <a:r>
              <a:rPr lang="ru-RU" dirty="0"/>
              <a:t> на </a:t>
            </a:r>
            <a:r>
              <a:rPr lang="ru-RU" dirty="0" err="1"/>
              <a:t>людині</a:t>
            </a:r>
            <a:r>
              <a:rPr lang="ru-RU" dirty="0"/>
              <a:t> </a:t>
            </a:r>
            <a:r>
              <a:rPr lang="ru-RU" dirty="0" err="1"/>
              <a:t>загорівся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, треба </a:t>
            </a:r>
            <a:r>
              <a:rPr lang="ru-RU" dirty="0" err="1"/>
              <a:t>лягти</a:t>
            </a:r>
            <a:r>
              <a:rPr lang="ru-RU" dirty="0"/>
              <a:t> на землю та </a:t>
            </a:r>
            <a:r>
              <a:rPr lang="ru-RU" dirty="0" err="1"/>
              <a:t>збити</a:t>
            </a:r>
            <a:r>
              <a:rPr lang="ru-RU" dirty="0"/>
              <a:t> </a:t>
            </a:r>
            <a:r>
              <a:rPr lang="ru-RU" dirty="0" err="1"/>
              <a:t>полум'я</a:t>
            </a:r>
            <a:r>
              <a:rPr lang="ru-RU" dirty="0"/>
              <a:t>, </a:t>
            </a:r>
            <a:r>
              <a:rPr lang="ru-RU" dirty="0" err="1"/>
              <a:t>бігти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більше </a:t>
            </a:r>
            <a:r>
              <a:rPr lang="ru-RU" dirty="0" err="1"/>
              <a:t>роздує</a:t>
            </a:r>
            <a:r>
              <a:rPr lang="ru-RU" dirty="0"/>
              <a:t> </a:t>
            </a:r>
            <a:r>
              <a:rPr lang="ru-RU" dirty="0" err="1"/>
              <a:t>полум'я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побачите</a:t>
            </a:r>
            <a:r>
              <a:rPr lang="ru-RU" dirty="0"/>
              <a:t> людину в </a:t>
            </a:r>
            <a:r>
              <a:rPr lang="ru-RU" dirty="0" err="1"/>
              <a:t>палаючому</a:t>
            </a:r>
            <a:r>
              <a:rPr lang="ru-RU" dirty="0"/>
              <a:t> </a:t>
            </a:r>
            <a:r>
              <a:rPr lang="ru-RU" dirty="0" err="1"/>
              <a:t>одязі</a:t>
            </a:r>
            <a:r>
              <a:rPr lang="ru-RU" dirty="0"/>
              <a:t>, накиньте на </a:t>
            </a:r>
            <a:r>
              <a:rPr lang="ru-RU" dirty="0" err="1"/>
              <a:t>неї</a:t>
            </a:r>
            <a:r>
              <a:rPr lang="ru-RU" dirty="0"/>
              <a:t> пальто, плащ, будь-яке </a:t>
            </a:r>
            <a:r>
              <a:rPr lang="ru-RU" dirty="0" err="1"/>
              <a:t>простирадло</a:t>
            </a:r>
            <a:r>
              <a:rPr lang="ru-RU" dirty="0"/>
              <a:t> і </a:t>
            </a:r>
            <a:r>
              <a:rPr lang="ru-RU" dirty="0" err="1"/>
              <a:t>щільно</a:t>
            </a:r>
            <a:r>
              <a:rPr lang="ru-RU" dirty="0"/>
              <a:t> </a:t>
            </a:r>
            <a:r>
              <a:rPr lang="ru-RU" dirty="0" err="1"/>
              <a:t>притисніть</a:t>
            </a:r>
            <a:r>
              <a:rPr lang="ru-RU" dirty="0"/>
              <a:t>;</a:t>
            </a:r>
          </a:p>
          <a:p>
            <a:r>
              <a:rPr lang="ru-RU" dirty="0"/>
              <a:t>• при </a:t>
            </a:r>
            <a:r>
              <a:rPr lang="ru-RU" dirty="0" err="1"/>
              <a:t>гасінні</a:t>
            </a:r>
            <a:r>
              <a:rPr lang="ru-RU" dirty="0"/>
              <a:t> </a:t>
            </a:r>
            <a:r>
              <a:rPr lang="ru-RU" dirty="0" err="1"/>
              <a:t>пожежі</a:t>
            </a:r>
            <a:r>
              <a:rPr lang="ru-RU" dirty="0"/>
              <a:t> </a:t>
            </a:r>
            <a:r>
              <a:rPr lang="ru-RU" dirty="0" err="1"/>
              <a:t>використовуйте</a:t>
            </a:r>
            <a:r>
              <a:rPr lang="ru-RU" dirty="0"/>
              <a:t> </a:t>
            </a:r>
            <a:r>
              <a:rPr lang="ru-RU" dirty="0" err="1"/>
              <a:t>вогнегасники</a:t>
            </a:r>
            <a:r>
              <a:rPr lang="ru-RU" dirty="0"/>
              <a:t>, воду, </a:t>
            </a:r>
            <a:r>
              <a:rPr lang="ru-RU" dirty="0" err="1"/>
              <a:t>пісок</a:t>
            </a:r>
            <a:r>
              <a:rPr lang="ru-RU" dirty="0"/>
              <a:t>, зем­лю, </a:t>
            </a:r>
            <a:r>
              <a:rPr lang="ru-RU" dirty="0" err="1"/>
              <a:t>простирадла</a:t>
            </a:r>
            <a:r>
              <a:rPr lang="ru-RU" dirty="0"/>
              <a:t>,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виходити</a:t>
            </a:r>
            <a:r>
              <a:rPr lang="ru-RU" dirty="0"/>
              <a:t> з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пожежі</a:t>
            </a:r>
            <a:r>
              <a:rPr lang="ru-RU" dirty="0"/>
              <a:t> треба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вітру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у тому </a:t>
            </a:r>
            <a:r>
              <a:rPr lang="ru-RU" dirty="0" err="1"/>
              <a:t>напрям­ку</a:t>
            </a:r>
            <a:r>
              <a:rPr lang="ru-RU" dirty="0"/>
              <a:t>, </a:t>
            </a:r>
            <a:r>
              <a:rPr lang="ru-RU" dirty="0" err="1"/>
              <a:t>звідки</a:t>
            </a:r>
            <a:r>
              <a:rPr lang="ru-RU" dirty="0"/>
              <a:t> </a:t>
            </a:r>
            <a:r>
              <a:rPr lang="ru-RU" dirty="0" err="1"/>
              <a:t>дує</a:t>
            </a:r>
            <a:r>
              <a:rPr lang="ru-RU" dirty="0"/>
              <a:t> </a:t>
            </a:r>
            <a:r>
              <a:rPr lang="ru-RU" dirty="0" err="1"/>
              <a:t>вітер</a:t>
            </a:r>
            <a:r>
              <a:rPr lang="ru-RU" dirty="0"/>
              <a:t>;</a:t>
            </a:r>
          </a:p>
          <a:p>
            <a:r>
              <a:rPr lang="ru-RU" dirty="0"/>
              <a:t>• при </a:t>
            </a:r>
            <a:r>
              <a:rPr lang="ru-RU" dirty="0" err="1"/>
              <a:t>гасінні</a:t>
            </a:r>
            <a:r>
              <a:rPr lang="ru-RU" dirty="0"/>
              <a:t>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пожеж</a:t>
            </a:r>
            <a:r>
              <a:rPr lang="ru-RU" dirty="0"/>
              <a:t> </a:t>
            </a:r>
            <a:r>
              <a:rPr lang="ru-RU" dirty="0" err="1"/>
              <a:t>використовуйте</a:t>
            </a:r>
            <a:r>
              <a:rPr lang="ru-RU" dirty="0"/>
              <a:t> </a:t>
            </a:r>
            <a:r>
              <a:rPr lang="ru-RU" dirty="0" err="1"/>
              <a:t>гілля</a:t>
            </a:r>
            <a:r>
              <a:rPr lang="ru-RU" dirty="0"/>
              <a:t> </a:t>
            </a:r>
            <a:r>
              <a:rPr lang="ru-RU" dirty="0" err="1"/>
              <a:t>листяних</a:t>
            </a:r>
            <a:r>
              <a:rPr lang="ru-RU" dirty="0"/>
              <a:t> дерев (</a:t>
            </a:r>
            <a:r>
              <a:rPr lang="ru-RU" dirty="0" err="1"/>
              <a:t>бе­рези</a:t>
            </a:r>
            <a:r>
              <a:rPr lang="ru-RU" dirty="0"/>
              <a:t>, </a:t>
            </a:r>
            <a:r>
              <a:rPr lang="ru-RU" dirty="0" err="1"/>
              <a:t>ліщини</a:t>
            </a:r>
            <a:r>
              <a:rPr lang="ru-RU" dirty="0"/>
              <a:t>), </a:t>
            </a:r>
            <a:r>
              <a:rPr lang="ru-RU" dirty="0" err="1"/>
              <a:t>лопати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 </a:t>
            </a:r>
            <a:r>
              <a:rPr lang="ru-RU" dirty="0" err="1"/>
              <a:t>гілками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захльостувати</a:t>
            </a:r>
            <a:r>
              <a:rPr lang="ru-RU" dirty="0"/>
              <a:t> край </a:t>
            </a:r>
            <a:r>
              <a:rPr lang="ru-RU" dirty="0" err="1"/>
              <a:t>пожежі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лопат </a:t>
            </a:r>
            <a:r>
              <a:rPr lang="ru-RU" dirty="0" err="1"/>
              <a:t>засипати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ґрунтом.</a:t>
            </a:r>
          </a:p>
        </p:txBody>
      </p:sp>
    </p:spTree>
    <p:extLst>
      <p:ext uri="{BB962C8B-B14F-4D97-AF65-F5344CB8AC3E}">
        <p14:creationId xmlns:p14="http://schemas.microsoft.com/office/powerpoint/2010/main" val="3060319894"/>
      </p:ext>
    </p:extLst>
  </p:cSld>
  <p:clrMapOvr>
    <a:masterClrMapping/>
  </p:clrMapOvr>
  <p:transition>
    <p:pull dir="ld"/>
    <p:sndAc>
      <p:stSnd>
        <p:snd r:embed="rId2" name="wind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08911" cy="661095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Загальне поняття</a:t>
            </a:r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980728"/>
            <a:ext cx="8784976" cy="47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Надзвичайні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природного характеру —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небезпечні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геологічні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метео-рологічні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гідрологічні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морські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прісноводні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деградація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грунтів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надр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пожежі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повітряного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басейну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водних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біосфери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Найбільші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збитки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стихійних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лих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спричиняють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(40%), на другому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тропічні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циклони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(20% ), на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третьому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четвертому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(по 15%) —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землетруси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посухи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причиною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стихійні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лиха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на: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тектонічні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процесами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відбуваються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надрах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до них належать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землетруси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виверження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вулканів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топологічні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процесами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відбуваються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до них належать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зсуви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селі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метеорологічні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процессами,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відбуваються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атмосфері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до них належать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спека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урагани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посуха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3370"/>
            <a:ext cx="7632848" cy="792088"/>
          </a:xfrm>
        </p:spPr>
        <p:txBody>
          <a:bodyPr/>
          <a:lstStyle/>
          <a:p>
            <a:pPr>
              <a:defRPr/>
            </a:pPr>
            <a:r>
              <a:rPr lang="uk-UA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Тектонічні стихійні </a:t>
            </a:r>
            <a:r>
              <a:rPr lang="uk-UA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лиха</a:t>
            </a:r>
            <a:endParaRPr lang="ru-RU" sz="4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021893" y="743000"/>
            <a:ext cx="6927850" cy="56886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ru-RU" sz="13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Виверження</a:t>
            </a:r>
            <a:r>
              <a:rPr lang="ru-RU" sz="1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 </a:t>
            </a:r>
            <a:r>
              <a:rPr lang="ru-RU" sz="13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вулканів</a:t>
            </a:r>
            <a:r>
              <a:rPr lang="ru-RU" sz="1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itchFamily="18" charset="0"/>
              </a:rPr>
              <a:t> </a:t>
            </a:r>
          </a:p>
          <a:p>
            <a:pPr marL="0" indent="0">
              <a:buNone/>
            </a:pPr>
            <a:r>
              <a:rPr lang="ru-RU" sz="1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ru-RU" sz="1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Найбільш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відоме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виверження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вулкану —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виверження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Везувія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Везувієм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процвіта­ли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стародавні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міста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 Помпея, Герку­ланум та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Стабія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сторіч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Везувій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мовчав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 24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серпня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79 р.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раптово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голубе небо над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Неаполітанською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затокою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злетів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лавовий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корок,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тисячоліттями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щільно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закупорював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жерло кратера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Везувію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Високо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гору на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кілометрів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злетіли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уламки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гірських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порід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страшним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гуркотом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разверзлась вершина гори, </a:t>
            </a:r>
            <a:r>
              <a:rPr lang="uk-UA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орна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хмара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по­пелу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затьмарила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сонце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й три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висіла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катастрофи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серп­ня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через три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доби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початку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виверження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проглянуло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сонце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осві­тило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мертвих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міста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1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3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важчі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мало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виверження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вулкану Кракатау в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Індонезії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На безлюд­ному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острові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складався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старих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вулканічних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гір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площею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усього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33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кв.км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ніч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26 на 27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серпня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1883 р.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сталися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вибухи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потужності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гуркіт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рознісся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сотні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кілометрів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хмари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попелу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злетіли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небо на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висоту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75км,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дрібні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частинки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вулканічного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пилу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разів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облетіли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Землю. 18 куб. км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виверженої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надр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вулкану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лави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затопили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третини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острова.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Гігантська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хвиля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(35 м), яка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виникла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вибуху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знищила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узбережжях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Яви та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Суматри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295 міст та селищ, принесла смерть 36 000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мешканцям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1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3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Лавовий</a:t>
            </a:r>
            <a:r>
              <a:rPr lang="ru-RU" sz="1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потік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великих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виверженнях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розповсюджується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ЗО км,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деколи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досягає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100 км.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Розпечені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гази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небезпеку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радіусі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кілометра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До 400-500 км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розповсюджується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зона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випадання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кис­лотних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дощів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які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викликають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опіки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людей, отруєння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рослинності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ґрунту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Селеві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потоки, які виникають на вершинах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вулканів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раптового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танен­ня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снігу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льоду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виверження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довжину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десятків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кілометрів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100-300 км.</a:t>
            </a:r>
          </a:p>
          <a:p>
            <a:pPr marL="0" indent="0">
              <a:buNone/>
            </a:pPr>
            <a:r>
              <a:rPr lang="uk-UA" sz="1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	Д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ля запобігання негативному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потоку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лави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відведення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бік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населених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пунктів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ство­рення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штучного русла (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відведення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лавового потоку з гори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Мауна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-Лоа 1942р.,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загрожував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місту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Хило, за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вибухівки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котру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кидали з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літака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можли­ве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дамб,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охолодження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лавових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водою. В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Ісландії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1973 р.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застосовувалось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охолодження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лави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виверженні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вулкана на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острові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Хеймей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морською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водою до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температури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100 °С.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22" y="1191051"/>
            <a:ext cx="1958347" cy="13022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2" y="2852936"/>
            <a:ext cx="1958347" cy="146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6" y="4729149"/>
            <a:ext cx="1867679" cy="1400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2595097" y="764704"/>
            <a:ext cx="6080592" cy="266429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</a:t>
            </a:r>
            <a:endParaRPr lang="ru-RU" sz="2000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3409" y="404664"/>
            <a:ext cx="8229600" cy="216024"/>
          </a:xfrm>
        </p:spPr>
        <p:txBody>
          <a:bodyPr/>
          <a:lstStyle/>
          <a:p>
            <a:pPr eaLnBrk="1" hangingPunct="1"/>
            <a:r>
              <a:rPr lang="uk-UA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Землетруси. Сейсмічна шкала</a:t>
            </a:r>
            <a:endParaRPr lang="ru-RU" sz="1800" b="1" dirty="0" smtClean="0">
              <a:solidFill>
                <a:schemeClr val="tx1">
                  <a:lumMod val="65000"/>
                  <a:lumOff val="35000"/>
                </a:schemeClr>
              </a:solidFill>
              <a:effectLst/>
            </a:endParaRPr>
          </a:p>
        </p:txBody>
      </p:sp>
      <p:sp>
        <p:nvSpPr>
          <p:cNvPr id="18491" name="Text Box 59"/>
          <p:cNvSpPr txBox="1">
            <a:spLocks noChangeArrowheads="1"/>
          </p:cNvSpPr>
          <p:nvPr/>
        </p:nvSpPr>
        <p:spPr bwMode="auto">
          <a:xfrm>
            <a:off x="447675" y="1571625"/>
            <a:ext cx="8228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ru-RU" sz="180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8492" name="Text Box 60"/>
          <p:cNvSpPr txBox="1">
            <a:spLocks noChangeArrowheads="1"/>
          </p:cNvSpPr>
          <p:nvPr/>
        </p:nvSpPr>
        <p:spPr bwMode="auto">
          <a:xfrm>
            <a:off x="-38100" y="1557338"/>
            <a:ext cx="885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sz="180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8493" name="Text Box 61"/>
          <p:cNvSpPr txBox="1">
            <a:spLocks noChangeArrowheads="1"/>
          </p:cNvSpPr>
          <p:nvPr/>
        </p:nvSpPr>
        <p:spPr bwMode="auto">
          <a:xfrm>
            <a:off x="0" y="1000125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ru-RU" sz="180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8494" name="Text Box 62"/>
          <p:cNvSpPr txBox="1">
            <a:spLocks noChangeArrowheads="1"/>
          </p:cNvSpPr>
          <p:nvPr/>
        </p:nvSpPr>
        <p:spPr bwMode="auto">
          <a:xfrm>
            <a:off x="214313" y="1357313"/>
            <a:ext cx="8715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ru-RU" sz="180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14702" y="802804"/>
            <a:ext cx="5975896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err="1" smtClean="0"/>
              <a:t>Щорічно</a:t>
            </a:r>
            <a:r>
              <a:rPr lang="ru-RU" sz="1300" dirty="0" smtClean="0"/>
              <a:t> </a:t>
            </a:r>
            <a:r>
              <a:rPr lang="ru-RU" sz="1300" dirty="0" err="1" smtClean="0"/>
              <a:t>вчені</a:t>
            </a:r>
            <a:r>
              <a:rPr lang="ru-RU" sz="1300" dirty="0" smtClean="0"/>
              <a:t> </a:t>
            </a:r>
            <a:r>
              <a:rPr lang="ru-RU" sz="1300" dirty="0" err="1" smtClean="0"/>
              <a:t>фіксують</a:t>
            </a:r>
            <a:r>
              <a:rPr lang="ru-RU" sz="1300" dirty="0" smtClean="0"/>
              <a:t> </a:t>
            </a:r>
            <a:r>
              <a:rPr lang="ru-RU" sz="1300" dirty="0" err="1" smtClean="0"/>
              <a:t>близько</a:t>
            </a:r>
            <a:r>
              <a:rPr lang="ru-RU" sz="1300" dirty="0" smtClean="0"/>
              <a:t> 1 млн. </a:t>
            </a:r>
            <a:r>
              <a:rPr lang="ru-RU" sz="1300" dirty="0" err="1" smtClean="0"/>
              <a:t>сейсмічних</a:t>
            </a:r>
            <a:r>
              <a:rPr lang="ru-RU" sz="1300" dirty="0" smtClean="0"/>
              <a:t> і </a:t>
            </a:r>
            <a:r>
              <a:rPr lang="ru-RU" sz="1300" dirty="0" err="1" smtClean="0"/>
              <a:t>мікросейсмічних</a:t>
            </a:r>
            <a:r>
              <a:rPr lang="ru-RU" sz="1300" dirty="0" smtClean="0"/>
              <a:t> </a:t>
            </a:r>
            <a:r>
              <a:rPr lang="ru-RU" sz="1300" dirty="0" err="1" smtClean="0"/>
              <a:t>коливань</a:t>
            </a:r>
            <a:r>
              <a:rPr lang="ru-RU" sz="1300" dirty="0" smtClean="0"/>
              <a:t>.</a:t>
            </a:r>
          </a:p>
          <a:p>
            <a:r>
              <a:rPr lang="ru-RU" sz="1300" dirty="0" err="1" smtClean="0"/>
              <a:t>Ті</a:t>
            </a:r>
            <a:r>
              <a:rPr lang="ru-RU" sz="1300" dirty="0" smtClean="0"/>
              <a:t> </a:t>
            </a:r>
            <a:r>
              <a:rPr lang="ru-RU" sz="1300" dirty="0" err="1" smtClean="0"/>
              <a:t>місця</a:t>
            </a:r>
            <a:r>
              <a:rPr lang="ru-RU" sz="1300" dirty="0" smtClean="0"/>
              <a:t>, в </a:t>
            </a:r>
            <a:r>
              <a:rPr lang="ru-RU" sz="1300" dirty="0" err="1" smtClean="0"/>
              <a:t>яких</a:t>
            </a:r>
            <a:r>
              <a:rPr lang="ru-RU" sz="1300" dirty="0" smtClean="0"/>
              <a:t> </a:t>
            </a:r>
            <a:r>
              <a:rPr lang="ru-RU" sz="1300" dirty="0" err="1" smtClean="0"/>
              <a:t>стикаються</a:t>
            </a:r>
            <a:r>
              <a:rPr lang="ru-RU" sz="1300" dirty="0" smtClean="0"/>
              <a:t> </a:t>
            </a:r>
            <a:r>
              <a:rPr lang="ru-RU" sz="1300" dirty="0" err="1" smtClean="0"/>
              <a:t>між</a:t>
            </a:r>
            <a:r>
              <a:rPr lang="ru-RU" sz="1300" dirty="0" smtClean="0"/>
              <a:t> собою </a:t>
            </a:r>
            <a:r>
              <a:rPr lang="ru-RU" sz="1300" dirty="0" err="1" smtClean="0"/>
              <a:t>тектонічні</a:t>
            </a:r>
            <a:r>
              <a:rPr lang="ru-RU" sz="1300" dirty="0" smtClean="0"/>
              <a:t> </a:t>
            </a:r>
            <a:r>
              <a:rPr lang="ru-RU" sz="1300" dirty="0" err="1" smtClean="0"/>
              <a:t>плити</a:t>
            </a:r>
            <a:r>
              <a:rPr lang="ru-RU" sz="1300" dirty="0" smtClean="0"/>
              <a:t>, є </a:t>
            </a:r>
            <a:r>
              <a:rPr lang="ru-RU" sz="1300" dirty="0" err="1" smtClean="0"/>
              <a:t>сейсмічно</a:t>
            </a:r>
            <a:r>
              <a:rPr lang="ru-RU" sz="1300" dirty="0" smtClean="0"/>
              <a:t> </a:t>
            </a:r>
            <a:r>
              <a:rPr lang="ru-RU" sz="1300" dirty="0" err="1" smtClean="0"/>
              <a:t>небезпечними</a:t>
            </a:r>
            <a:r>
              <a:rPr lang="ru-RU" sz="1300" dirty="0" smtClean="0"/>
              <a:t> </a:t>
            </a:r>
            <a:r>
              <a:rPr lang="ru-RU" sz="1300" dirty="0" err="1" smtClean="0"/>
              <a:t>зона¬ми</a:t>
            </a:r>
            <a:r>
              <a:rPr lang="ru-RU" sz="1300" dirty="0" smtClean="0"/>
              <a:t>, </a:t>
            </a:r>
            <a:r>
              <a:rPr lang="ru-RU" sz="1300" dirty="0" err="1" smtClean="0"/>
              <a:t>рух</a:t>
            </a:r>
            <a:r>
              <a:rPr lang="ru-RU" sz="1300" dirty="0" smtClean="0"/>
              <a:t> плит </a:t>
            </a:r>
            <a:r>
              <a:rPr lang="ru-RU" sz="1300" dirty="0" err="1" smtClean="0"/>
              <a:t>уздовж</a:t>
            </a:r>
            <a:r>
              <a:rPr lang="ru-RU" sz="1300" dirty="0" smtClean="0"/>
              <a:t> </a:t>
            </a:r>
            <a:r>
              <a:rPr lang="ru-RU" sz="1300" dirty="0" err="1" smtClean="0"/>
              <a:t>їхніх</a:t>
            </a:r>
            <a:r>
              <a:rPr lang="ru-RU" sz="1300" dirty="0" smtClean="0"/>
              <a:t> </a:t>
            </a:r>
            <a:r>
              <a:rPr lang="ru-RU" sz="1300" dirty="0" err="1" smtClean="0"/>
              <a:t>границь</a:t>
            </a:r>
            <a:r>
              <a:rPr lang="ru-RU" sz="1300" dirty="0" smtClean="0"/>
              <a:t> </a:t>
            </a:r>
            <a:r>
              <a:rPr lang="ru-RU" sz="1300" dirty="0" err="1" smtClean="0"/>
              <a:t>супроводжується</a:t>
            </a:r>
            <a:r>
              <a:rPr lang="ru-RU" sz="1300" dirty="0" smtClean="0"/>
              <a:t> </a:t>
            </a:r>
            <a:r>
              <a:rPr lang="ru-RU" sz="1300" dirty="0" err="1" smtClean="0"/>
              <a:t>землетрусами</a:t>
            </a:r>
            <a:r>
              <a:rPr lang="ru-RU" sz="1300" dirty="0" smtClean="0"/>
              <a:t>. </a:t>
            </a:r>
          </a:p>
          <a:p>
            <a:r>
              <a:rPr lang="ru-RU" sz="1300" dirty="0" err="1" smtClean="0"/>
              <a:t>Вчені</a:t>
            </a:r>
            <a:r>
              <a:rPr lang="ru-RU" sz="1300" dirty="0" smtClean="0"/>
              <a:t> </a:t>
            </a:r>
            <a:r>
              <a:rPr lang="ru-RU" sz="1300" dirty="0" err="1" smtClean="0"/>
              <a:t>геофізики</a:t>
            </a:r>
            <a:r>
              <a:rPr lang="ru-RU" sz="1300" dirty="0" smtClean="0"/>
              <a:t> </a:t>
            </a:r>
            <a:r>
              <a:rPr lang="ru-RU" sz="1300" dirty="0" err="1" smtClean="0"/>
              <a:t>виділили</a:t>
            </a:r>
            <a:r>
              <a:rPr lang="ru-RU" sz="1300" dirty="0" smtClean="0"/>
              <a:t> два </a:t>
            </a:r>
            <a:r>
              <a:rPr lang="ru-RU" sz="1300" dirty="0" err="1" smtClean="0"/>
              <a:t>головних</a:t>
            </a:r>
            <a:r>
              <a:rPr lang="ru-RU" sz="1300" dirty="0" smtClean="0"/>
              <a:t> </a:t>
            </a:r>
            <a:r>
              <a:rPr lang="ru-RU" sz="1300" dirty="0" err="1" smtClean="0"/>
              <a:t>сейсмопояси</a:t>
            </a:r>
            <a:r>
              <a:rPr lang="ru-RU" sz="1300" dirty="0" smtClean="0"/>
              <a:t>: </a:t>
            </a:r>
            <a:r>
              <a:rPr lang="ru-RU" sz="1300" dirty="0" err="1" smtClean="0"/>
              <a:t>Середземноморський</a:t>
            </a:r>
            <a:r>
              <a:rPr lang="ru-RU" sz="1300" dirty="0" smtClean="0"/>
              <a:t>, що </a:t>
            </a:r>
            <a:r>
              <a:rPr lang="ru-RU" sz="1300" dirty="0" err="1" smtClean="0"/>
              <a:t>охоплює</a:t>
            </a:r>
            <a:r>
              <a:rPr lang="ru-RU" sz="1300" dirty="0" smtClean="0"/>
              <a:t> </a:t>
            </a:r>
            <a:r>
              <a:rPr lang="ru-RU" sz="1300" dirty="0" err="1" smtClean="0"/>
              <a:t>південь</a:t>
            </a:r>
            <a:r>
              <a:rPr lang="ru-RU" sz="1300" dirty="0" smtClean="0"/>
              <a:t> </a:t>
            </a:r>
            <a:r>
              <a:rPr lang="ru-RU" sz="1300" dirty="0" err="1" smtClean="0"/>
              <a:t>Євразії</a:t>
            </a:r>
            <a:r>
              <a:rPr lang="ru-RU" sz="1300" dirty="0" smtClean="0"/>
              <a:t> </a:t>
            </a:r>
            <a:r>
              <a:rPr lang="ru-RU" sz="1300" dirty="0" err="1" smtClean="0"/>
              <a:t>від</a:t>
            </a:r>
            <a:r>
              <a:rPr lang="ru-RU" sz="1300" dirty="0" smtClean="0"/>
              <a:t> </a:t>
            </a:r>
            <a:r>
              <a:rPr lang="ru-RU" sz="1300" dirty="0" err="1" smtClean="0"/>
              <a:t>Португалії</a:t>
            </a:r>
            <a:r>
              <a:rPr lang="ru-RU" sz="1300" dirty="0" smtClean="0"/>
              <a:t> до </a:t>
            </a:r>
            <a:r>
              <a:rPr lang="ru-RU" sz="1300" dirty="0" err="1" smtClean="0"/>
              <a:t>Малайського</a:t>
            </a:r>
            <a:r>
              <a:rPr lang="ru-RU" sz="1300" dirty="0" smtClean="0"/>
              <a:t> </a:t>
            </a:r>
            <a:r>
              <a:rPr lang="ru-RU" sz="1300" dirty="0" err="1" smtClean="0"/>
              <a:t>архіпелагу</a:t>
            </a:r>
            <a:r>
              <a:rPr lang="ru-RU" sz="1300" dirty="0" smtClean="0"/>
              <a:t>, та </a:t>
            </a:r>
            <a:r>
              <a:rPr lang="ru-RU" sz="1300" dirty="0" err="1" smtClean="0"/>
              <a:t>Тихоокеанський</a:t>
            </a:r>
            <a:r>
              <a:rPr lang="ru-RU" sz="1300" dirty="0" smtClean="0"/>
              <a:t>, що </a:t>
            </a:r>
            <a:r>
              <a:rPr lang="ru-RU" sz="1300" dirty="0" err="1" smtClean="0"/>
              <a:t>оперезує</a:t>
            </a:r>
            <a:r>
              <a:rPr lang="ru-RU" sz="1300" dirty="0" smtClean="0"/>
              <a:t> береги Тихого океану. </a:t>
            </a:r>
          </a:p>
          <a:p>
            <a:r>
              <a:rPr lang="ru-RU" sz="1300" dirty="0" smtClean="0"/>
              <a:t>* </a:t>
            </a:r>
            <a:r>
              <a:rPr lang="ru-RU" sz="1300" dirty="0" err="1" smtClean="0"/>
              <a:t>Землетрус</a:t>
            </a:r>
            <a:r>
              <a:rPr lang="ru-RU" sz="1300" dirty="0" smtClean="0"/>
              <a:t> — </a:t>
            </a:r>
            <a:r>
              <a:rPr lang="ru-RU" sz="1300" dirty="0" err="1" smtClean="0"/>
              <a:t>це</a:t>
            </a:r>
            <a:r>
              <a:rPr lang="ru-RU" sz="1300" dirty="0" smtClean="0"/>
              <a:t> </a:t>
            </a:r>
            <a:r>
              <a:rPr lang="ru-RU" sz="1300" dirty="0" err="1" smtClean="0"/>
              <a:t>сильні</a:t>
            </a:r>
            <a:r>
              <a:rPr lang="ru-RU" sz="1300" dirty="0" smtClean="0"/>
              <a:t> </a:t>
            </a:r>
            <a:r>
              <a:rPr lang="ru-RU" sz="1300" dirty="0" err="1" smtClean="0"/>
              <a:t>коливання</a:t>
            </a:r>
            <a:r>
              <a:rPr lang="ru-RU" sz="1300" dirty="0" smtClean="0"/>
              <a:t> </a:t>
            </a:r>
            <a:r>
              <a:rPr lang="ru-RU" sz="1300" dirty="0" err="1" smtClean="0"/>
              <a:t>земної</a:t>
            </a:r>
            <a:r>
              <a:rPr lang="ru-RU" sz="1300" dirty="0" smtClean="0"/>
              <a:t> кори, </a:t>
            </a:r>
            <a:r>
              <a:rPr lang="ru-RU" sz="1300" dirty="0" err="1" smtClean="0"/>
              <a:t>викликані</a:t>
            </a:r>
            <a:r>
              <a:rPr lang="ru-RU" sz="1300" dirty="0" smtClean="0"/>
              <a:t> </a:t>
            </a:r>
            <a:r>
              <a:rPr lang="ru-RU" sz="1300" dirty="0" err="1" smtClean="0"/>
              <a:t>текто¬нічними</a:t>
            </a:r>
            <a:r>
              <a:rPr lang="ru-RU" sz="1300" dirty="0" smtClean="0"/>
              <a:t> причинами, які </a:t>
            </a:r>
            <a:r>
              <a:rPr lang="ru-RU" sz="1300" dirty="0" err="1" smtClean="0"/>
              <a:t>призводять</a:t>
            </a:r>
            <a:r>
              <a:rPr lang="ru-RU" sz="1300" dirty="0" smtClean="0"/>
              <a:t> до </a:t>
            </a:r>
            <a:r>
              <a:rPr lang="ru-RU" sz="1300" dirty="0" err="1" smtClean="0"/>
              <a:t>руйнування</a:t>
            </a:r>
            <a:r>
              <a:rPr lang="ru-RU" sz="1300" dirty="0" smtClean="0"/>
              <a:t> </a:t>
            </a:r>
            <a:r>
              <a:rPr lang="ru-RU" sz="1300" dirty="0" err="1" smtClean="0"/>
              <a:t>споруд</a:t>
            </a:r>
            <a:r>
              <a:rPr lang="ru-RU" sz="1300" dirty="0" smtClean="0"/>
              <a:t>, </a:t>
            </a:r>
            <a:r>
              <a:rPr lang="ru-RU" sz="1300" dirty="0" err="1" smtClean="0"/>
              <a:t>пожеж</a:t>
            </a:r>
            <a:r>
              <a:rPr lang="ru-RU" sz="1300" dirty="0" smtClean="0"/>
              <a:t> та </a:t>
            </a:r>
            <a:r>
              <a:rPr lang="ru-RU" sz="1300" dirty="0" err="1" smtClean="0"/>
              <a:t>людських</a:t>
            </a:r>
            <a:r>
              <a:rPr lang="ru-RU" sz="1300" dirty="0" smtClean="0"/>
              <a:t> жертв. </a:t>
            </a:r>
          </a:p>
          <a:p>
            <a:r>
              <a:rPr lang="ru-RU" sz="1300" dirty="0" smtClean="0"/>
              <a:t>* </a:t>
            </a:r>
            <a:r>
              <a:rPr lang="ru-RU" sz="1300" dirty="0" err="1" smtClean="0"/>
              <a:t>Гіпоцентр</a:t>
            </a:r>
            <a:r>
              <a:rPr lang="ru-RU" sz="1300" dirty="0" smtClean="0"/>
              <a:t>, </a:t>
            </a:r>
            <a:r>
              <a:rPr lang="ru-RU" sz="1300" dirty="0" err="1" smtClean="0"/>
              <a:t>або</a:t>
            </a:r>
            <a:r>
              <a:rPr lang="ru-RU" sz="1300" dirty="0" smtClean="0"/>
              <a:t> </a:t>
            </a:r>
            <a:r>
              <a:rPr lang="ru-RU" sz="1300" dirty="0" err="1" smtClean="0"/>
              <a:t>осередок</a:t>
            </a:r>
            <a:r>
              <a:rPr lang="ru-RU" sz="1300" dirty="0" smtClean="0"/>
              <a:t> </a:t>
            </a:r>
            <a:r>
              <a:rPr lang="ru-RU" sz="1300" dirty="0" err="1" smtClean="0"/>
              <a:t>землетрусу</a:t>
            </a:r>
            <a:r>
              <a:rPr lang="ru-RU" sz="1300" dirty="0" smtClean="0"/>
              <a:t>, — </a:t>
            </a:r>
            <a:r>
              <a:rPr lang="ru-RU" sz="1300" dirty="0" err="1" smtClean="0"/>
              <a:t>місце</a:t>
            </a:r>
            <a:r>
              <a:rPr lang="ru-RU" sz="1300" dirty="0" smtClean="0"/>
              <a:t>, де </a:t>
            </a:r>
            <a:r>
              <a:rPr lang="ru-RU" sz="1300" dirty="0" err="1" smtClean="0"/>
              <a:t>зсуваються</a:t>
            </a:r>
            <a:r>
              <a:rPr lang="ru-RU" sz="1300" dirty="0" smtClean="0"/>
              <a:t> </a:t>
            </a:r>
            <a:r>
              <a:rPr lang="ru-RU" sz="1300" dirty="0" err="1" smtClean="0"/>
              <a:t>гірські</a:t>
            </a:r>
            <a:r>
              <a:rPr lang="ru-RU" sz="1300" dirty="0" smtClean="0"/>
              <a:t> породи.</a:t>
            </a:r>
          </a:p>
          <a:p>
            <a:r>
              <a:rPr lang="ru-RU" sz="1300" dirty="0" smtClean="0"/>
              <a:t>* </a:t>
            </a:r>
            <a:r>
              <a:rPr lang="ru-RU" sz="1300" dirty="0" err="1" smtClean="0"/>
              <a:t>Епіцентр</a:t>
            </a:r>
            <a:r>
              <a:rPr lang="ru-RU" sz="1300" dirty="0" smtClean="0"/>
              <a:t> — точка на </a:t>
            </a:r>
            <a:r>
              <a:rPr lang="ru-RU" sz="1300" dirty="0" err="1" smtClean="0"/>
              <a:t>поверхні</a:t>
            </a:r>
            <a:r>
              <a:rPr lang="ru-RU" sz="1300" dirty="0" smtClean="0"/>
              <a:t> </a:t>
            </a:r>
            <a:r>
              <a:rPr lang="ru-RU" sz="1300" dirty="0" err="1" smtClean="0"/>
              <a:t>землі</a:t>
            </a:r>
            <a:r>
              <a:rPr lang="ru-RU" sz="1300" dirty="0" smtClean="0"/>
              <a:t>, що </a:t>
            </a:r>
            <a:r>
              <a:rPr lang="ru-RU" sz="1300" dirty="0" err="1" smtClean="0"/>
              <a:t>знаходиться</a:t>
            </a:r>
            <a:r>
              <a:rPr lang="ru-RU" sz="1300" dirty="0" smtClean="0"/>
              <a:t> прямо над </a:t>
            </a:r>
            <a:r>
              <a:rPr lang="ru-RU" sz="1300" dirty="0" err="1" smtClean="0"/>
              <a:t>гіпоцентром</a:t>
            </a:r>
            <a:r>
              <a:rPr lang="ru-RU" sz="1300" dirty="0" smtClean="0"/>
              <a:t>. Тут </a:t>
            </a:r>
            <a:r>
              <a:rPr lang="ru-RU" sz="1300" dirty="0" err="1" smtClean="0"/>
              <a:t>відбуваються</a:t>
            </a:r>
            <a:r>
              <a:rPr lang="ru-RU" sz="1300" dirty="0" smtClean="0"/>
              <a:t> </a:t>
            </a:r>
            <a:r>
              <a:rPr lang="ru-RU" sz="1300" dirty="0" err="1" smtClean="0"/>
              <a:t>найсильніші</a:t>
            </a:r>
            <a:r>
              <a:rPr lang="ru-RU" sz="1300" dirty="0" smtClean="0"/>
              <a:t> </a:t>
            </a:r>
            <a:r>
              <a:rPr lang="ru-RU" sz="1300" dirty="0" err="1" smtClean="0"/>
              <a:t>коливання</a:t>
            </a:r>
            <a:r>
              <a:rPr lang="ru-RU" sz="1300" dirty="0" smtClean="0"/>
              <a:t>.</a:t>
            </a:r>
          </a:p>
          <a:p>
            <a:endParaRPr lang="ru-RU" sz="13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495849"/>
            <a:ext cx="4067497" cy="27067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2000">
    <p:pull dir="l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43887" cy="432048"/>
          </a:xfrm>
        </p:spPr>
        <p:txBody>
          <a:bodyPr/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sz="2000" b="1" dirty="0" err="1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n-cs"/>
              </a:rPr>
              <a:t>Схематизована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n-cs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n-cs"/>
              </a:rPr>
              <a:t>сейсмічна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n-cs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n-cs"/>
              </a:rPr>
              <a:t>шкала</a:t>
            </a:r>
            <a:endParaRPr lang="ru-RU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449585"/>
              </p:ext>
            </p:extLst>
          </p:nvPr>
        </p:nvGraphicFramePr>
        <p:xfrm>
          <a:off x="539552" y="836714"/>
          <a:ext cx="8064896" cy="5288548"/>
        </p:xfrm>
        <a:graphic>
          <a:graphicData uri="http://schemas.openxmlformats.org/drawingml/2006/table">
            <a:tbl>
              <a:tblPr/>
              <a:tblGrid>
                <a:gridCol w="731609"/>
                <a:gridCol w="2565360"/>
                <a:gridCol w="4767927"/>
              </a:tblGrid>
              <a:tr h="354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Ба­ли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Загальна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характеристика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Зовнішні ефекти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Непомітний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Коливання ґрунту реєструються тільки приладами, людьми не відчуваються.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Дуже слабкий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Слабкі поштовхи, ледь відчуваються людьми на верхніх поверхах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Слабкий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Коливання відзначаються багатьма людьми, висячі предмети злегка розгойдуються.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Помірний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Поштовхи відчуваються людьми, розгойдуються підвішені предмети, дзеленчать шибки.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Досить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сильний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Вночі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люди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прокидаються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гойдаються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підвішені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предмети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непокояться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тварини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Незначні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пошкодження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окремих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будівель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Сильний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Легкі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пошкодження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будинків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утворюються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тріщини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у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штукатурці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зсуваються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з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місця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легкі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меблі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падає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посуд.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Дуже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сильний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будинках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з'являються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пошкодження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тріщини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у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стінах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окремі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будівлі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руйнуються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Зсуви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на берегах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річок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Невеликі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гірські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обвали.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4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Руйнівний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Руйнація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і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пошкодження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будівель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людям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важко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встояти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на ногах.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Тріщини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в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грунті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Гірські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обвали.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Спустошувальний.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Руйнування будівель. Викривлення залізничних колій. Тріщини в ґрунтах завширшки 10 см. Зсуви, великі гірські обвали.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Знищувальний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Руйнування будівель та пам'ятників. Тріщини у ґрунті до 1 м шириною, великі зсуви та обвали.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Катастрофа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Повсюдне руйнування будівель, насипів, доріг, гребель. Вертикальне переміщення шарів. Великі обвали, змінюється рівень ґрунтових вод.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Велика катастрофа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Повсюдне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руйнування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будівель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і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споруд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Масова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загибель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людей і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тварин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Значні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зміни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рельєфу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місцевості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066" marR="170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2000">
    <p:pull dir="l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88640"/>
            <a:ext cx="8640960" cy="6120680"/>
          </a:xfrm>
          <a:noFill/>
        </p:spPr>
        <p:txBody>
          <a:bodyPr>
            <a:no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uk-UA" sz="1300" dirty="0">
                <a:solidFill>
                  <a:schemeClr val="tx1"/>
                </a:solidFill>
                <a:latin typeface="Times New Roman"/>
                <a:ea typeface="Times New Roman"/>
              </a:rPr>
              <a:t>Н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айсильніші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землетруси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описані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в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історії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за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останні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100 </a:t>
            </a:r>
            <a:r>
              <a:rPr lang="ru-RU" sz="13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років</a:t>
            </a:r>
            <a:r>
              <a:rPr lang="uk-UA" sz="1300" dirty="0" smtClean="0">
                <a:solidFill>
                  <a:schemeClr val="tx1"/>
                </a:solidFill>
                <a:latin typeface="Times New Roman"/>
                <a:ea typeface="Times New Roman"/>
              </a:rPr>
              <a:t>:</a:t>
            </a:r>
            <a:endParaRPr lang="ru-RU" sz="13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&gt;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Каліфорнія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США, </a:t>
            </a:r>
            <a:r>
              <a:rPr lang="ru-RU" sz="1300" dirty="0" smtClean="0">
                <a:solidFill>
                  <a:schemeClr val="tx1"/>
                </a:solidFill>
                <a:latin typeface="Times New Roman"/>
                <a:ea typeface="Times New Roman"/>
              </a:rPr>
              <a:t>18 </a:t>
            </a:r>
            <a:r>
              <a:rPr lang="ru-RU" sz="13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квітня</a:t>
            </a:r>
            <a:r>
              <a:rPr lang="ru-RU" sz="13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1906 року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Епіцентр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—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біля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Сан-Фран­циско,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інтенсивність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— 10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балів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Основні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збитки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міста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— через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пожежу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яку не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вдавалося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загасити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три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дні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Загинуло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700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осіб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&gt;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Японія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1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вересня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1923 року.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Опівдні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землетрусом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зруйновані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Токіо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та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Іокогама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Знищені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сотні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тисяч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будинків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зруйновані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мости й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тунелі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страшні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пожежі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Загинуло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близько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150 тис.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осіб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&gt; СРСР, Ашхабад, 6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жовтня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1948 року. О 1 год. </a:t>
            </a:r>
            <a:r>
              <a:rPr lang="ru-RU" sz="1300" dirty="0" smtClean="0">
                <a:solidFill>
                  <a:schemeClr val="tx1"/>
                </a:solidFill>
                <a:latin typeface="Times New Roman"/>
                <a:ea typeface="Times New Roman"/>
              </a:rPr>
              <a:t>12 </a:t>
            </a:r>
            <a:r>
              <a:rPr lang="ru-RU" sz="13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хв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без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попередніх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поштовхів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зруйновано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більшість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будівель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у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місті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Ушкоджена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залізниця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Сила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поштовху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в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епіцентрі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— 9-10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балів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Загинуло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110 тис.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осіб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&gt; СРСР,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Спітак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Ленінакан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7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грудня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smtClean="0">
                <a:solidFill>
                  <a:schemeClr val="tx1"/>
                </a:solidFill>
                <a:latin typeface="Times New Roman"/>
                <a:ea typeface="Times New Roman"/>
              </a:rPr>
              <a:t>1988 року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Сила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землетрусу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— 8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балів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Ушкоджені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дороги,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залізниця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Спітак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зруйнований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вщент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Лені­накан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— на 80%.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Загинуло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понад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25 тис.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осіб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&gt;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Гілян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північ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Ірану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21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червня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1990року. Сила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землетрусу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— 8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балів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Загинуло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понад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50 тис.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осіб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В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Україні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сейсмічно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небезпечними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районами є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Карпати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та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гірський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Крим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У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минулому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тут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відбувалися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руйнівні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землетруси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силою 6-8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балів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(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наприклад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Ялтинський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землетрус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1927 </a:t>
            </a:r>
            <a:r>
              <a:rPr lang="en-US" sz="1300" dirty="0">
                <a:solidFill>
                  <a:schemeClr val="tx1"/>
                </a:solidFill>
                <a:latin typeface="Times New Roman"/>
                <a:ea typeface="Times New Roman"/>
              </a:rPr>
              <a:t>p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.).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Центральні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райони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Ук­раїни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належать до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сейсмічно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спокійних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uk-UA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 </a:t>
            </a:r>
            <a:r>
              <a:rPr lang="ru-RU" sz="1300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Ознаки</a:t>
            </a:r>
            <a:r>
              <a:rPr lang="ru-RU" sz="13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близького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землетрусу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:</a:t>
            </a:r>
          </a:p>
          <a:p>
            <a:pPr marL="0" lvl="0" indent="0" algn="just">
              <a:buNone/>
              <a:tabLst>
                <a:tab pos="180340" algn="l"/>
                <a:tab pos="1520190" algn="l"/>
              </a:tabLst>
            </a:pPr>
            <a:r>
              <a:rPr lang="ru-RU" sz="13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Запах  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газу, де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раніше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цього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 не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відзначалось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;</a:t>
            </a:r>
          </a:p>
          <a:p>
            <a:pPr marL="0" lvl="0" indent="0" algn="just">
              <a:buNone/>
              <a:tabLst>
                <a:tab pos="180340" algn="l"/>
                <a:tab pos="1520190" algn="l"/>
              </a:tabLst>
            </a:pPr>
            <a:r>
              <a:rPr lang="ru-RU" sz="13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ru-RU" sz="1300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Тривога</a:t>
            </a:r>
            <a:r>
              <a:rPr lang="ru-RU" sz="13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птахів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 та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домашніх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тварин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;</a:t>
            </a:r>
          </a:p>
          <a:p>
            <a:pPr marL="0" lvl="0" indent="0" algn="just">
              <a:buNone/>
              <a:tabLst>
                <a:tab pos="180340" algn="l"/>
                <a:tab pos="1520190" algn="l"/>
              </a:tabLst>
            </a:pPr>
            <a:r>
              <a:rPr lang="ru-RU" sz="13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ru-RU" sz="1300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Іскри</a:t>
            </a:r>
            <a:r>
              <a:rPr lang="ru-RU" sz="13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між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близько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розташованими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електричними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 дротами</a:t>
            </a:r>
          </a:p>
          <a:p>
            <a:pPr marL="0" lvl="0" indent="0" algn="just">
              <a:buNone/>
              <a:tabLst>
                <a:tab pos="180340" algn="l"/>
                <a:tab pos="1520190" algn="l"/>
              </a:tabLst>
            </a:pPr>
            <a:r>
              <a:rPr lang="ru-RU" sz="13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Голубе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освітлення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внутрішньої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поверхні</a:t>
            </a:r>
            <a:r>
              <a:rPr lang="ru-RU" sz="13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будинків</a:t>
            </a:r>
            <a:r>
              <a:rPr lang="ru-RU" sz="13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lvl="0" indent="0" algn="just">
              <a:buNone/>
              <a:tabLst>
                <a:tab pos="180340" algn="l"/>
                <a:tab pos="1520190" algn="l"/>
              </a:tabLst>
            </a:pPr>
            <a:r>
              <a:rPr lang="ru-RU" sz="1300" i="1" dirty="0" err="1">
                <a:solidFill>
                  <a:schemeClr val="tx1"/>
                </a:solidFill>
                <a:latin typeface="Times New Roman"/>
                <a:ea typeface="Times New Roman"/>
              </a:rPr>
              <a:t>Деякі</a:t>
            </a:r>
            <a:r>
              <a:rPr lang="ru-RU" sz="1300" i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i="1" dirty="0" err="1">
                <a:solidFill>
                  <a:schemeClr val="tx1"/>
                </a:solidFill>
                <a:latin typeface="Times New Roman"/>
                <a:ea typeface="Times New Roman"/>
              </a:rPr>
              <a:t>рекомендації</a:t>
            </a:r>
            <a:r>
              <a:rPr lang="ru-RU" sz="1300" i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i="1" dirty="0" err="1">
                <a:solidFill>
                  <a:schemeClr val="tx1"/>
                </a:solidFill>
                <a:latin typeface="Times New Roman"/>
                <a:ea typeface="Times New Roman"/>
              </a:rPr>
              <a:t>щодо</a:t>
            </a:r>
            <a:r>
              <a:rPr lang="ru-RU" sz="1300" i="1" dirty="0">
                <a:solidFill>
                  <a:schemeClr val="tx1"/>
                </a:solidFill>
                <a:latin typeface="Times New Roman"/>
                <a:ea typeface="Times New Roman"/>
              </a:rPr>
              <a:t> правил </a:t>
            </a:r>
            <a:r>
              <a:rPr lang="ru-RU" sz="1300" i="1" dirty="0" err="1">
                <a:solidFill>
                  <a:schemeClr val="tx1"/>
                </a:solidFill>
                <a:latin typeface="Times New Roman"/>
                <a:ea typeface="Times New Roman"/>
              </a:rPr>
              <a:t>поведінки</a:t>
            </a:r>
            <a:r>
              <a:rPr lang="ru-RU" sz="1300" i="1" dirty="0">
                <a:solidFill>
                  <a:schemeClr val="tx1"/>
                </a:solidFill>
                <a:latin typeface="Times New Roman"/>
                <a:ea typeface="Times New Roman"/>
              </a:rPr>
              <a:t> в </a:t>
            </a:r>
            <a:r>
              <a:rPr lang="ru-RU" sz="1300" i="1" dirty="0" err="1">
                <a:solidFill>
                  <a:schemeClr val="tx1"/>
                </a:solidFill>
                <a:latin typeface="Times New Roman"/>
                <a:ea typeface="Times New Roman"/>
              </a:rPr>
              <a:t>умовах</a:t>
            </a:r>
            <a:r>
              <a:rPr lang="ru-RU" sz="1300" i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i="1" dirty="0" err="1">
                <a:solidFill>
                  <a:schemeClr val="tx1"/>
                </a:solidFill>
                <a:latin typeface="Times New Roman"/>
                <a:ea typeface="Times New Roman"/>
              </a:rPr>
              <a:t>небезпеки</a:t>
            </a:r>
            <a:r>
              <a:rPr lang="ru-RU" sz="1300" i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i="1" dirty="0" err="1">
                <a:solidFill>
                  <a:schemeClr val="tx1"/>
                </a:solidFill>
                <a:latin typeface="Times New Roman"/>
                <a:ea typeface="Times New Roman"/>
              </a:rPr>
              <a:t>землетрусу</a:t>
            </a:r>
            <a:r>
              <a:rPr lang="ru-RU" sz="1300" i="1" dirty="0">
                <a:solidFill>
                  <a:schemeClr val="tx1"/>
                </a:solidFill>
                <a:latin typeface="Times New Roman"/>
                <a:ea typeface="Times New Roman"/>
              </a:rPr>
              <a:t>:</a:t>
            </a:r>
          </a:p>
          <a:p>
            <a:pPr marL="0" lvl="0" indent="0" algn="just">
              <a:buNone/>
              <a:tabLst>
                <a:tab pos="180340" algn="l"/>
                <a:tab pos="1520190" algn="l"/>
              </a:tabLst>
            </a:pP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* При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землетрусі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грунт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відчутно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коливається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відносно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недовгий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час —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тільки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декілька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секунд,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найдовше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—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хвилину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при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дуже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сильному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землетрусі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Ці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коли­вання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неприємні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можуть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викликати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переляк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Тому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дуже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важливо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зберігати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спокій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Якщо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відчувається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здригання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грунту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чи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будинку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слід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реагувати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негайно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пам'ятаючи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що найбільш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небезпечні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є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предмети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які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падають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lvl="0" indent="0" algn="just">
              <a:buNone/>
              <a:tabLst>
                <a:tab pos="180340" algn="l"/>
                <a:tab pos="1520190" algn="l"/>
              </a:tabLst>
            </a:pP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*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Перебуваючи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у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приміщенні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слід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негайно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зайняти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безпечне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місце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Це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отво­ри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капітальних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внутрішніх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стін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(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наприклад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відчинити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двері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з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квартири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), кути,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утворені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ними.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Можна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заховатись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під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балками каркасу,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під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ліжком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чи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столом.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Слід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пам'ятати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що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найчастіше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завалюються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зовнішні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стіни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будинків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Необхідно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триматися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подалі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від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вікон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та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важких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предметів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які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можуть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перекинутися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чи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зрушити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з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місця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lvl="0" indent="0" algn="just">
              <a:buNone/>
              <a:tabLst>
                <a:tab pos="180340" algn="l"/>
                <a:tab pos="1520190" algn="l"/>
              </a:tabLst>
            </a:pPr>
            <a:endParaRPr lang="ru-RU" sz="1300" b="1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  <p:transition>
    <p:pull dir="l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88640"/>
            <a:ext cx="8640960" cy="2520280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1300" dirty="0" smtClean="0">
                <a:solidFill>
                  <a:schemeClr val="tx1"/>
                </a:solidFill>
                <a:latin typeface="Times New Roman"/>
                <a:ea typeface="Times New Roman"/>
              </a:rPr>
              <a:t>* 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Не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слід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вибігати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з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будинку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оскільки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уламки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які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падають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уздовж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стін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є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серйозною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небезпекою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Безпечніше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перечекати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поштовх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там, де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він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вас зас­тав, і,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лише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дочекавшись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його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закінчення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перейти у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безпечне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місце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*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Перебуваючи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всередині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багатоповерхового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будинку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не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поспішайте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до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ліфтів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чи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сходів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Сходові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прольоти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та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ліфти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часто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обвалюються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під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час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землетрусу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uk-UA" sz="1300" dirty="0">
                <a:solidFill>
                  <a:schemeClr val="tx1"/>
                </a:solidFill>
                <a:latin typeface="Times New Roman"/>
                <a:ea typeface="Times New Roman"/>
              </a:rPr>
              <a:t>* Після припинення поштовхів потрібно терміново вийти на вулицю, відійти від будівель на відкрите місце, щоб уникнути ударів уламків, які падають.</a:t>
            </a:r>
            <a:endParaRPr lang="ru-RU" sz="13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*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Перебуваючи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в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автомобілі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що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рухається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слід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повільно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загальмувати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по­далі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від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високих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будинків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мостів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чи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естакад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Необхідно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залишатись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в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машині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до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припинення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поштовхів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*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Опинившись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у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завалі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слід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спокійно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оцінити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становище,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надати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собі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пер­шу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допомогу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якщо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вона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потрібна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Необхідно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надати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допомогу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тим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хто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її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по­требує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Важливо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подбати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про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встановлення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зв'язку з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тими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хто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перебуває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зовні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завалу (голосом, стуком). Людина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може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зберігати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життєздатність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(без води і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їжі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)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понад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 два </a:t>
            </a:r>
            <a:r>
              <a:rPr lang="ru-RU" sz="1300" dirty="0" err="1">
                <a:solidFill>
                  <a:schemeClr val="tx1"/>
                </a:solidFill>
                <a:latin typeface="Times New Roman"/>
                <a:ea typeface="Times New Roman"/>
              </a:rPr>
              <a:t>тижні</a:t>
            </a:r>
            <a:r>
              <a:rPr lang="ru-RU" sz="1300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148" y="2852936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Топологічні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стихійні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лиха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3789040"/>
            <a:ext cx="55442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Повені</a:t>
            </a:r>
            <a:r>
              <a:rPr lang="ru-RU" dirty="0"/>
              <a:t>. </a:t>
            </a:r>
            <a:r>
              <a:rPr lang="uk-UA" dirty="0"/>
              <a:t>В</a:t>
            </a:r>
            <a:r>
              <a:rPr lang="ru-RU" dirty="0" err="1"/>
              <a:t>ід</a:t>
            </a:r>
            <a:r>
              <a:rPr lang="ru-RU" dirty="0"/>
              <a:t> </a:t>
            </a:r>
            <a:r>
              <a:rPr lang="ru-RU" dirty="0" err="1"/>
              <a:t>повеней</a:t>
            </a:r>
            <a:r>
              <a:rPr lang="ru-RU" dirty="0"/>
              <a:t> у </a:t>
            </a:r>
            <a:r>
              <a:rPr lang="en-US" dirty="0"/>
              <a:t>XX</a:t>
            </a:r>
            <a:r>
              <a:rPr lang="ru-RU" dirty="0"/>
              <a:t> ст. </a:t>
            </a:r>
            <a:r>
              <a:rPr lang="ru-RU" dirty="0" err="1"/>
              <a:t>загинуло</a:t>
            </a:r>
            <a:r>
              <a:rPr lang="ru-RU" dirty="0"/>
              <a:t> 9 млн </a:t>
            </a:r>
            <a:r>
              <a:rPr lang="ru-RU" dirty="0" err="1"/>
              <a:t>осіб</a:t>
            </a:r>
            <a:r>
              <a:rPr lang="ru-RU" dirty="0"/>
              <a:t>. </a:t>
            </a:r>
            <a:r>
              <a:rPr lang="ru-RU" dirty="0" err="1"/>
              <a:t>Суттєвим</a:t>
            </a:r>
            <a:r>
              <a:rPr lang="ru-RU" dirty="0"/>
              <a:t> фактором,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зростанню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по­веней</a:t>
            </a:r>
            <a:r>
              <a:rPr lang="ru-RU" dirty="0"/>
              <a:t>, є </a:t>
            </a:r>
            <a:r>
              <a:rPr lang="uk-UA" dirty="0"/>
              <a:t>вирубка лісів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рубок </a:t>
            </a:r>
            <a:r>
              <a:rPr lang="ru-RU" dirty="0" err="1"/>
              <a:t>інфільтраційні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грунту </a:t>
            </a:r>
            <a:r>
              <a:rPr lang="ru-RU" dirty="0" err="1"/>
              <a:t>знижуються</a:t>
            </a:r>
            <a:r>
              <a:rPr lang="ru-RU" dirty="0"/>
              <a:t> в 3,5 рази, а </a:t>
            </a:r>
            <a:r>
              <a:rPr lang="ru-RU" dirty="0" err="1"/>
              <a:t>інтенсивність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змиву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 в 15 разів. У </a:t>
            </a:r>
            <a:r>
              <a:rPr lang="ru-RU" dirty="0" err="1"/>
              <a:t>тропічних</a:t>
            </a:r>
            <a:r>
              <a:rPr lang="ru-RU" dirty="0"/>
              <a:t> </a:t>
            </a:r>
            <a:r>
              <a:rPr lang="ru-RU" dirty="0" err="1"/>
              <a:t>лісах</a:t>
            </a:r>
            <a:r>
              <a:rPr lang="ru-RU" dirty="0"/>
              <a:t> </a:t>
            </a:r>
            <a:r>
              <a:rPr lang="ru-RU" dirty="0" err="1"/>
              <a:t>суцільні</a:t>
            </a:r>
            <a:r>
              <a:rPr lang="ru-RU" dirty="0"/>
              <a:t> руб­ки </a:t>
            </a:r>
            <a:r>
              <a:rPr lang="ru-RU" dirty="0" err="1"/>
              <a:t>призводять</a:t>
            </a:r>
            <a:r>
              <a:rPr lang="ru-RU" dirty="0"/>
              <a:t> до </a:t>
            </a:r>
            <a:r>
              <a:rPr lang="ru-RU" dirty="0" err="1"/>
              <a:t>збільшення</a:t>
            </a:r>
            <a:r>
              <a:rPr lang="ru-RU" dirty="0"/>
              <a:t> стоку в 2-2,5 рази. </a:t>
            </a:r>
          </a:p>
          <a:p>
            <a:r>
              <a:rPr lang="uk-UA" dirty="0"/>
              <a:t>* Повінь — це значне затоплення місцевості внаслідок підйому рівня води в річці, озері, водосховищі, спричинене зливами, весняним та­ненням снігу, вітровим нагоном води, руйнуванням дамб, гребель тощо.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82" y="3721758"/>
            <a:ext cx="3102992" cy="216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192688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r>
              <a:rPr lang="ru-RU" sz="13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Значні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до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катастрофічних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повені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відбуваються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на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морських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узбережжях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в тому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числі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і в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помірних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широтах.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Зазвичай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вони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пов'язані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з циклонами,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штормо­вими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вітрами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рідше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з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вулканічною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діяльністю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Найча­стіше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затоплення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узбережжя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спостерігається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в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країнах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північно-західної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Європи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Території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затоплення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досягають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декількох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десятків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кілометрів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завширшки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й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сотень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завдовжки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Під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час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повені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1962р. на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уз­бережжі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поблизу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міста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Гамбург (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Німеччина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) води проникли до </a:t>
            </a: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100 км в </a:t>
            </a:r>
            <a:r>
              <a:rPr lang="ru-RU" sz="13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глибину</a:t>
            </a: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країни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 При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цьому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загинуло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540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осіб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13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r>
              <a:rPr lang="ru-RU" sz="13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Значного</a:t>
            </a: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лиха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завдають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людству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цунамі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—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велетенські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хвилі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які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викликають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підводні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землетруси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Висота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цих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хвиль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досягає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 м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Хвилі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все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знищують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на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своєму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шляху й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за­топлюють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великі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території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 До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небезпечних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районів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які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потерпають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від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цунамі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нале­жать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Японія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Філіппіни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острови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Індонезії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Тією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чи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іншою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мірою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повені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періодично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спостерігаються на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більшості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великих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річок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України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Повені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бувають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також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на невеликих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річках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та в районах, де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взагалі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немає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визначених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русел. У цих районах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повені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фор­муються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за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рахунок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зливових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опадів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endParaRPr lang="ru-RU" sz="13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r>
              <a:rPr lang="ru-RU" sz="13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Катастрофічний</a:t>
            </a: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na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в</a:t>
            </a:r>
            <a:r>
              <a:rPr lang="en-US" sz="1300" dirty="0">
                <a:solidFill>
                  <a:srgbClr val="000000"/>
                </a:solidFill>
                <a:latin typeface="Times New Roman"/>
                <a:ea typeface="Times New Roman"/>
              </a:rPr>
              <a:t>o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док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наприкінці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1988 та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впродовж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1999р. в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Закарпатті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за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своїми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наслідками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жертвами і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залученням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сил став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найбільшою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після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Чорно­биля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надзвичайною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ситуацією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 Буквально за 12 год. у. 269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населених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пунктах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було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зруйновано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2695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житлових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будинків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понад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12 тис. —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серйозно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пошкоджено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 10680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осіб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опинилися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просто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під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небом.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Значних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руйнувань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зазнали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водозахисні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споруди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водопровідне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і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каналізаційне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господарство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мости;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автошляхи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енергетичні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лінії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і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зв'язок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відчутних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втрат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зазнав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агропромисловий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комплекс.</a:t>
            </a:r>
            <a:endParaRPr lang="ru-RU" sz="1300" dirty="0">
              <a:latin typeface="Times New Roman"/>
              <a:ea typeface="Times New Roman"/>
            </a:endParaRPr>
          </a:p>
          <a:p>
            <a:pPr marL="0" lvl="0" indent="0" algn="just">
              <a:buNone/>
              <a:tabLst>
                <a:tab pos="180340" algn="l"/>
              </a:tabLst>
            </a:pPr>
            <a:r>
              <a:rPr lang="uk-UA" sz="1300" dirty="0">
                <a:solidFill>
                  <a:srgbClr val="000000"/>
                </a:solidFill>
                <a:latin typeface="Times New Roman"/>
                <a:ea typeface="Times New Roman"/>
              </a:rPr>
              <a:t>Наслідки повені:</a:t>
            </a:r>
            <a:endParaRPr lang="ru-RU" sz="13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&gt;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затоплення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шаром води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значної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площі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землі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; 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uk-UA" sz="1300" dirty="0">
                <a:solidFill>
                  <a:srgbClr val="000000"/>
                </a:solidFill>
                <a:latin typeface="Times New Roman"/>
                <a:ea typeface="Times New Roman"/>
              </a:rPr>
              <a:t>&gt; ушкодження та руйнування будівель та споруд; 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uk-UA" sz="1300" dirty="0">
                <a:solidFill>
                  <a:srgbClr val="000000"/>
                </a:solidFill>
                <a:latin typeface="Times New Roman"/>
                <a:ea typeface="Times New Roman"/>
              </a:rPr>
              <a:t>&gt; ушкодження автомобільних шляхів та залізниць; 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uk-UA" sz="1300" dirty="0">
                <a:solidFill>
                  <a:srgbClr val="000000"/>
                </a:solidFill>
                <a:latin typeface="Times New Roman"/>
                <a:ea typeface="Times New Roman"/>
              </a:rPr>
              <a:t>&gt; руйнування обладнання та комунікацій, меліоративних систем; 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uk-UA" sz="1300" dirty="0">
                <a:solidFill>
                  <a:srgbClr val="000000"/>
                </a:solidFill>
                <a:latin typeface="Times New Roman"/>
                <a:ea typeface="Times New Roman"/>
              </a:rPr>
              <a:t>&gt; загибель свійських тварин та знищення врожаю сільськогосподарських культур;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&gt;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вимивання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родючого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шару грунту;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&gt;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псування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та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нищення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сировини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палива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продуктів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харчування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добрив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тощо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; 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&gt;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загроза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інфекційних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захворювань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(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епідемії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);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&gt;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погіршення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якості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питної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води; 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&gt;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загибель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людей</a:t>
            </a: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  <p:transition>
    <p:pull dir="ld"/>
    <p:sndAc>
      <p:stSnd>
        <p:snd r:embed="rId2" name="wind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0649"/>
            <a:ext cx="8496944" cy="3096344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13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Основний</a:t>
            </a:r>
            <a:r>
              <a:rPr lang="ru-RU" sz="13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напрям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боротьби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з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повенями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полягає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в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зменшенні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максимальних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вит­рат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води в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річці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завдяки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перерозподілу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стоку в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часі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(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насадження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лісозахисних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смуг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оранка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1300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рунту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поперек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схилу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збереження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узбережних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смуг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рослинності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терасування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схилів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тощо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). Для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середніх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та великих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річок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досить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дійовим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засобом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є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регулювання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паводкового стоку за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допомогою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водосховищ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Окрім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того, для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захисту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від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повеней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широко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застосовується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давно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відомий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спосіб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—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влаштування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дамб. </a:t>
            </a:r>
            <a:r>
              <a:rPr lang="uk-UA" sz="13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ru-RU" sz="13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Деякі</a:t>
            </a:r>
            <a:r>
              <a:rPr lang="ru-RU" sz="13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рекомендації</a:t>
            </a:r>
            <a:r>
              <a:rPr lang="ru-RU" sz="13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щодо</a:t>
            </a:r>
            <a:r>
              <a:rPr lang="ru-RU" sz="1300" i="1" dirty="0">
                <a:solidFill>
                  <a:srgbClr val="000000"/>
                </a:solidFill>
                <a:latin typeface="Times New Roman"/>
                <a:ea typeface="Times New Roman"/>
              </a:rPr>
              <a:t> правил </a:t>
            </a:r>
            <a:r>
              <a:rPr lang="ru-RU" sz="13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поведінки</a:t>
            </a:r>
            <a:r>
              <a:rPr lang="ru-RU" sz="1300" i="1" dirty="0">
                <a:solidFill>
                  <a:srgbClr val="000000"/>
                </a:solidFill>
                <a:latin typeface="Times New Roman"/>
                <a:ea typeface="Times New Roman"/>
              </a:rPr>
              <a:t> при </a:t>
            </a:r>
            <a:r>
              <a:rPr lang="ru-RU" sz="13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повені</a:t>
            </a:r>
            <a:r>
              <a:rPr lang="ru-RU" sz="1300" i="1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endParaRPr lang="ru-RU" sz="1300" i="1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+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отримавши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попередження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про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затоплення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необхідно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терміново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вийти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в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небезпечне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місце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— на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височину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(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попередньо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відключивши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воду, газ</a:t>
            </a:r>
            <a:r>
              <a:rPr lang="uk-UA" sz="13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електро­прилади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);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+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Якщо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повінь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розвивається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повільно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необхідно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перенести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майно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в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небез­печне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місце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а самому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зайняти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верхні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поверхи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(горища),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дахи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будівель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+ для того,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щоб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залишити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місця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затоплення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можна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скористатися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чов­нами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катерами та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всім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тим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що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здатне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утримати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людину на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воді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(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колоди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бочки,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автомобільні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камери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тощо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); 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marL="0" lvl="0" indent="0" algn="just">
              <a:buNone/>
            </a:pP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+ коли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людина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опинилася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у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воді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їй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необхідно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скинути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важкий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одяг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та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взуття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скористатись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плаваючими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поблизу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засобами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й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чекати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 на </a:t>
            </a:r>
            <a:r>
              <a:rPr lang="ru-RU" sz="1300" dirty="0" err="1">
                <a:solidFill>
                  <a:srgbClr val="000000"/>
                </a:solidFill>
                <a:latin typeface="Times New Roman"/>
                <a:ea typeface="Times New Roman"/>
              </a:rPr>
              <a:t>допомогу</a:t>
            </a:r>
            <a:r>
              <a:rPr lang="ru-RU" sz="13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Times New Roman"/>
              <a:ea typeface="Times New Roman"/>
            </a:endParaRPr>
          </a:p>
          <a:p>
            <a:pPr lvl="0">
              <a:buNone/>
            </a:pPr>
            <a:endParaRPr lang="ru-RU" sz="12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0120" y="35010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</a:rPr>
              <a:t>Метеорологічні</a:t>
            </a:r>
            <a:r>
              <a:rPr lang="ru-RU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</a:rPr>
              <a:t>стихійні</a:t>
            </a:r>
            <a:r>
              <a:rPr lang="ru-RU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</a:rPr>
              <a:t> лиха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515" y="4437112"/>
            <a:ext cx="50691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Ураган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uk-UA" dirty="0"/>
              <a:t>вітер,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uk-UA" dirty="0"/>
              <a:t>якого</a:t>
            </a:r>
            <a:r>
              <a:rPr lang="ru-RU" dirty="0"/>
              <a:t> </a:t>
            </a:r>
            <a:r>
              <a:rPr lang="ru-RU" dirty="0" err="1"/>
              <a:t>досягає</a:t>
            </a:r>
            <a:r>
              <a:rPr lang="ru-RU" dirty="0"/>
              <a:t> 32 м/с</a:t>
            </a:r>
            <a:r>
              <a:rPr lang="uk-UA" dirty="0"/>
              <a:t>. </a:t>
            </a:r>
            <a:endParaRPr lang="uk-UA" dirty="0" smtClean="0"/>
          </a:p>
          <a:p>
            <a:r>
              <a:rPr lang="ru-RU" dirty="0" smtClean="0"/>
              <a:t>На </a:t>
            </a:r>
            <a:r>
              <a:rPr lang="ru-RU" dirty="0"/>
              <a:t>Далекому </a:t>
            </a:r>
            <a:r>
              <a:rPr lang="ru-RU" dirty="0" err="1"/>
              <a:t>Сході</a:t>
            </a:r>
            <a:r>
              <a:rPr lang="ru-RU" dirty="0"/>
              <a:t> і в районах </a:t>
            </a:r>
            <a:r>
              <a:rPr lang="ru-RU" dirty="0" err="1"/>
              <a:t>Індійського</a:t>
            </a:r>
            <a:r>
              <a:rPr lang="ru-RU" dirty="0"/>
              <a:t> океану </a:t>
            </a:r>
            <a:r>
              <a:rPr lang="ru-RU" dirty="0" err="1"/>
              <a:t>урагани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тай­фунів</a:t>
            </a:r>
            <a:r>
              <a:rPr lang="ru-RU" dirty="0"/>
              <a:t>. </a:t>
            </a:r>
            <a:r>
              <a:rPr lang="ru-RU" dirty="0" err="1"/>
              <a:t>Американські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 </a:t>
            </a:r>
            <a:r>
              <a:rPr lang="ru-RU" dirty="0" err="1"/>
              <a:t>підраху­вали</a:t>
            </a:r>
            <a:r>
              <a:rPr lang="ru-RU" dirty="0"/>
              <a:t>, що </a:t>
            </a:r>
            <a:r>
              <a:rPr lang="ru-RU" dirty="0" err="1"/>
              <a:t>енергії</a:t>
            </a:r>
            <a:r>
              <a:rPr lang="ru-RU" dirty="0"/>
              <a:t> урагану </a:t>
            </a:r>
            <a:r>
              <a:rPr lang="ru-RU" dirty="0" err="1"/>
              <a:t>вистачило</a:t>
            </a:r>
            <a:r>
              <a:rPr lang="ru-RU" dirty="0"/>
              <a:t> б, </a:t>
            </a:r>
            <a:r>
              <a:rPr lang="ru-RU" dirty="0" err="1"/>
              <a:t>щоб</a:t>
            </a:r>
            <a:r>
              <a:rPr lang="ru-RU" dirty="0"/>
              <a:t> на </a:t>
            </a:r>
            <a:r>
              <a:rPr lang="ru-RU" dirty="0" err="1"/>
              <a:t>цілих</a:t>
            </a:r>
            <a:r>
              <a:rPr lang="ru-RU" dirty="0"/>
              <a:t>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 </a:t>
            </a:r>
            <a:r>
              <a:rPr lang="ru-RU" dirty="0" err="1"/>
              <a:t>забез­печити</a:t>
            </a:r>
            <a:r>
              <a:rPr lang="ru-RU" dirty="0"/>
              <a:t> всю </a:t>
            </a:r>
            <a:r>
              <a:rPr lang="ru-RU" dirty="0" err="1"/>
              <a:t>Західну</a:t>
            </a:r>
            <a:r>
              <a:rPr lang="ru-RU" dirty="0"/>
              <a:t> </a:t>
            </a:r>
            <a:r>
              <a:rPr lang="ru-RU" dirty="0" err="1"/>
              <a:t>Європу</a:t>
            </a:r>
            <a:r>
              <a:rPr lang="ru-RU" dirty="0"/>
              <a:t> </a:t>
            </a:r>
            <a:r>
              <a:rPr lang="ru-RU" dirty="0" err="1"/>
              <a:t>електроенергією</a:t>
            </a:r>
            <a:r>
              <a:rPr lang="ru-RU" dirty="0"/>
              <a:t>. </a:t>
            </a:r>
            <a:r>
              <a:rPr lang="ru-RU" dirty="0" err="1"/>
              <a:t>Щорічно</a:t>
            </a:r>
            <a:r>
              <a:rPr lang="ru-RU" dirty="0"/>
              <a:t> на </a:t>
            </a:r>
            <a:r>
              <a:rPr lang="ru-RU" dirty="0" err="1"/>
              <a:t>земній</a:t>
            </a:r>
            <a:r>
              <a:rPr lang="ru-RU" dirty="0"/>
              <a:t> </a:t>
            </a:r>
            <a:r>
              <a:rPr lang="ru-RU" dirty="0" err="1"/>
              <a:t>кулі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та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70 </a:t>
            </a:r>
            <a:r>
              <a:rPr lang="ru-RU" dirty="0" err="1"/>
              <a:t>тропічних</a:t>
            </a:r>
            <a:r>
              <a:rPr lang="ru-RU" dirty="0"/>
              <a:t> </a:t>
            </a:r>
            <a:r>
              <a:rPr lang="ru-RU" dirty="0" err="1"/>
              <a:t>циклонів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штормовими</a:t>
            </a:r>
            <a:r>
              <a:rPr lang="ru-RU" dirty="0"/>
              <a:t> та </a:t>
            </a:r>
            <a:r>
              <a:rPr lang="ru-RU" dirty="0" err="1"/>
              <a:t>ураганними</a:t>
            </a:r>
            <a:r>
              <a:rPr lang="ru-RU" dirty="0"/>
              <a:t> </a:t>
            </a:r>
            <a:r>
              <a:rPr lang="ru-RU" dirty="0" err="1"/>
              <a:t>вітрами</a:t>
            </a:r>
            <a:r>
              <a:rPr lang="ru-RU" dirty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293096"/>
            <a:ext cx="3146673" cy="20977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1806</TotalTime>
  <Words>1884</Words>
  <Application>Microsoft Office PowerPoint</Application>
  <PresentationFormat>Экран (4:3)</PresentationFormat>
  <Paragraphs>179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Надзвичайні ситуації природного характеру</vt:lpstr>
      <vt:lpstr>Загальне поняття</vt:lpstr>
      <vt:lpstr>Тектонічні стихійні лиха</vt:lpstr>
      <vt:lpstr>Землетруси. Сейсмічна шкала</vt:lpstr>
      <vt:lpstr>Схематизована сейсмічна шкала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Парсек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Биография и творчество Михаила Булгакова</dc:title>
  <dc:creator>Анна</dc:creator>
  <cp:lastModifiedBy>Оля</cp:lastModifiedBy>
  <cp:revision>49</cp:revision>
  <dcterms:created xsi:type="dcterms:W3CDTF">2005-03-18T06:49:27Z</dcterms:created>
  <dcterms:modified xsi:type="dcterms:W3CDTF">2014-06-02T15:35:53Z</dcterms:modified>
</cp:coreProperties>
</file>