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58" r:id="rId11"/>
    <p:sldId id="266" r:id="rId12"/>
    <p:sldId id="267" r:id="rId13"/>
    <p:sldId id="265" r:id="rId14"/>
    <p:sldId id="268" r:id="rId15"/>
    <p:sldId id="269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2706688" y="6654800"/>
            <a:ext cx="6437312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9" name="Picture 46" descr="ARTE_pr_PPt_Punt"/>
          <p:cNvPicPr>
            <a:picLocks noChangeAspect="1" noChangeArrowheads="1"/>
          </p:cNvPicPr>
          <p:nvPr userDrawn="1"/>
        </p:nvPicPr>
        <p:blipFill>
          <a:blip r:embed="rId2" cstate="print"/>
          <a:srcRect t="20750"/>
          <a:stretch>
            <a:fillRect/>
          </a:stretch>
        </p:blipFill>
        <p:spPr bwMode="auto">
          <a:xfrm>
            <a:off x="0" y="0"/>
            <a:ext cx="9144000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graf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14"/>
          <a:stretch>
            <a:fillRect/>
          </a:stretch>
        </p:blipFill>
        <p:spPr bwMode="auto">
          <a:xfrm>
            <a:off x="0" y="1"/>
            <a:ext cx="1282700" cy="23574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graf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rcRect/>
          <a:stretch>
            <a:fillRect/>
          </a:stretch>
        </p:blipFill>
        <p:spPr bwMode="auto">
          <a:xfrm>
            <a:off x="-144000" y="4896000"/>
            <a:ext cx="3000364" cy="1840191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401080" cy="4789227"/>
          </a:xfrm>
        </p:spPr>
        <p:txBody>
          <a:bodyPr/>
          <a:lstStyle>
            <a:lvl1pPr algn="just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714356"/>
          </a:xfrm>
        </p:spPr>
        <p:txBody>
          <a:bodyPr>
            <a:noAutofit/>
          </a:bodyPr>
          <a:lstStyle>
            <a:lvl1pPr algn="ctr">
              <a:tabLst>
                <a:tab pos="2514600" algn="l"/>
              </a:tabLst>
              <a:defRPr sz="3000" b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7" descr="graf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14"/>
          <a:stretch>
            <a:fillRect/>
          </a:stretch>
        </p:blipFill>
        <p:spPr bwMode="auto">
          <a:xfrm flipH="1">
            <a:off x="8501058" y="0"/>
            <a:ext cx="642942" cy="1285929"/>
          </a:xfrm>
          <a:prstGeom prst="rect">
            <a:avLst/>
          </a:prstGeom>
          <a:noFill/>
        </p:spPr>
      </p:pic>
      <p:pic>
        <p:nvPicPr>
          <p:cNvPr id="10" name="Picture 2" descr="C:\Documents and Settings\Usuario\Mis documentos\Mis imágenes\planeta tierra\SuperStock_1566-075227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-357214"/>
            <a:ext cx="2589233" cy="2071643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2592000" y="6643710"/>
            <a:ext cx="6516000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6BFAE-E94B-48D1-BC30-3D3C0017412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46" descr="ARTE_pr_PPt_Punt"/>
          <p:cNvPicPr>
            <a:picLocks noChangeAspect="1" noChangeArrowheads="1"/>
          </p:cNvPicPr>
          <p:nvPr userDrawn="1"/>
        </p:nvPicPr>
        <p:blipFill>
          <a:blip r:embed="rId13" cstate="print"/>
          <a:srcRect t="20750"/>
          <a:stretch>
            <a:fillRect/>
          </a:stretch>
        </p:blipFill>
        <p:spPr bwMode="auto">
          <a:xfrm>
            <a:off x="0" y="1"/>
            <a:ext cx="9144000" cy="150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Мезозойська ера</a:t>
            </a:r>
            <a:endParaRPr lang="es-E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180528" y="4711719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Підготували</a:t>
            </a:r>
          </a:p>
          <a:p>
            <a:r>
              <a:rPr lang="uk-UA" dirty="0" smtClean="0"/>
              <a:t>Учениці 11 класу</a:t>
            </a:r>
          </a:p>
          <a:p>
            <a:r>
              <a:rPr lang="uk-UA" dirty="0" err="1" smtClean="0"/>
              <a:t>Шепелева</a:t>
            </a:r>
            <a:r>
              <a:rPr lang="uk-UA" dirty="0" smtClean="0"/>
              <a:t> Анна, </a:t>
            </a:r>
          </a:p>
          <a:p>
            <a:r>
              <a:rPr lang="uk-UA" dirty="0" smtClean="0"/>
              <a:t>Руденко Вікторія</a:t>
            </a:r>
            <a:endParaRPr lang="es-ES" dirty="0"/>
          </a:p>
        </p:txBody>
      </p:sp>
      <p:pic>
        <p:nvPicPr>
          <p:cNvPr id="1026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386014"/>
            <a:ext cx="3750001" cy="3000372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428736"/>
            <a:ext cx="4429156" cy="4789227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i="1" dirty="0" smtClean="0"/>
              <a:t> В </a:t>
            </a:r>
            <a:r>
              <a:rPr lang="ru-RU" i="1" dirty="0" err="1" smtClean="0"/>
              <a:t>крейдовому</a:t>
            </a:r>
            <a:r>
              <a:rPr lang="ru-RU" i="1" dirty="0" smtClean="0"/>
              <a:t> </a:t>
            </a:r>
            <a:r>
              <a:rPr lang="ru-RU" i="1" dirty="0" err="1" smtClean="0"/>
              <a:t>періоді</a:t>
            </a:r>
            <a:r>
              <a:rPr lang="ru-RU" i="1" dirty="0" smtClean="0"/>
              <a:t> </a:t>
            </a:r>
            <a:r>
              <a:rPr lang="ru-RU" i="1" dirty="0" err="1" smtClean="0"/>
              <a:t>вимерли</a:t>
            </a:r>
            <a:r>
              <a:rPr lang="ru-RU" i="1" dirty="0" smtClean="0"/>
              <a:t> </a:t>
            </a:r>
            <a:r>
              <a:rPr lang="ru-RU" i="1" dirty="0" err="1" smtClean="0"/>
              <a:t>іхтіозаври</a:t>
            </a:r>
            <a:r>
              <a:rPr lang="ru-RU" i="1" dirty="0" smtClean="0"/>
              <a:t>, </a:t>
            </a:r>
            <a:r>
              <a:rPr lang="ru-RU" i="1" dirty="0" err="1" smtClean="0"/>
              <a:t>їхню</a:t>
            </a:r>
            <a:r>
              <a:rPr lang="ru-RU" i="1" dirty="0" smtClean="0"/>
              <a:t> </a:t>
            </a:r>
            <a:r>
              <a:rPr lang="ru-RU" i="1" dirty="0" err="1" smtClean="0"/>
              <a:t>нішу</a:t>
            </a:r>
            <a:r>
              <a:rPr lang="ru-RU" i="1" dirty="0" smtClean="0"/>
              <a:t> </a:t>
            </a:r>
            <a:r>
              <a:rPr lang="ru-RU" i="1" dirty="0" err="1" smtClean="0"/>
              <a:t>зайняли</a:t>
            </a:r>
            <a:r>
              <a:rPr lang="ru-RU" i="1" dirty="0" smtClean="0"/>
              <a:t> </a:t>
            </a:r>
            <a:r>
              <a:rPr lang="ru-RU" i="1" dirty="0" err="1" smtClean="0"/>
              <a:t>мозозаври</a:t>
            </a:r>
            <a:r>
              <a:rPr lang="ru-RU" i="1" dirty="0" smtClean="0"/>
              <a:t> (</a:t>
            </a:r>
            <a:r>
              <a:rPr lang="ru-RU" i="1" dirty="0" err="1" smtClean="0"/>
              <a:t>родичі</a:t>
            </a:r>
            <a:r>
              <a:rPr lang="ru-RU" i="1" dirty="0" smtClean="0"/>
              <a:t> </a:t>
            </a:r>
            <a:r>
              <a:rPr lang="ru-RU" i="1" dirty="0" err="1" smtClean="0"/>
              <a:t>сучасних</a:t>
            </a:r>
            <a:r>
              <a:rPr lang="ru-RU" i="1" dirty="0" smtClean="0"/>
              <a:t> </a:t>
            </a:r>
            <a:r>
              <a:rPr lang="ru-RU" i="1" dirty="0" err="1" smtClean="0"/>
              <a:t>ящірок</a:t>
            </a:r>
            <a:r>
              <a:rPr lang="ru-RU" i="1" dirty="0" smtClean="0"/>
              <a:t>, з </a:t>
            </a:r>
            <a:r>
              <a:rPr lang="ru-RU" i="1" dirty="0" err="1" smtClean="0"/>
              <a:t>величезними</a:t>
            </a:r>
            <a:r>
              <a:rPr lang="ru-RU" i="1" dirty="0" smtClean="0"/>
              <a:t> </a:t>
            </a:r>
            <a:r>
              <a:rPr lang="ru-RU" i="1" dirty="0" err="1" smtClean="0"/>
              <a:t>крокодилоподібними</a:t>
            </a:r>
            <a:r>
              <a:rPr lang="ru-RU" i="1" dirty="0" smtClean="0"/>
              <a:t> </a:t>
            </a:r>
            <a:r>
              <a:rPr lang="ru-RU" i="1" dirty="0" err="1" smtClean="0"/>
              <a:t>тілами</a:t>
            </a:r>
            <a:r>
              <a:rPr lang="ru-RU" i="1" dirty="0" smtClean="0"/>
              <a:t> і ластами </a:t>
            </a:r>
            <a:r>
              <a:rPr lang="ru-RU" i="1" dirty="0" err="1" smtClean="0"/>
              <a:t>замість</a:t>
            </a:r>
            <a:r>
              <a:rPr lang="ru-RU" i="1" dirty="0" smtClean="0"/>
              <a:t> </a:t>
            </a:r>
            <a:r>
              <a:rPr lang="ru-RU" i="1" dirty="0" err="1" smtClean="0"/>
              <a:t>кінцівок</a:t>
            </a:r>
            <a:r>
              <a:rPr lang="ru-RU" i="1" dirty="0" smtClean="0"/>
              <a:t>).</a:t>
            </a:r>
          </a:p>
          <a:p>
            <a:pPr algn="l">
              <a:lnSpc>
                <a:spcPct val="80000"/>
              </a:lnSpc>
            </a:pPr>
            <a:r>
              <a:rPr lang="ru-RU" i="1" dirty="0" smtClean="0"/>
              <a:t> </a:t>
            </a:r>
            <a:r>
              <a:rPr lang="uk-UA" i="1" dirty="0" smtClean="0"/>
              <a:t>У морях зросла кількість белемнітів.</a:t>
            </a:r>
          </a:p>
          <a:p>
            <a:pPr algn="l">
              <a:lnSpc>
                <a:spcPct val="80000"/>
              </a:lnSpc>
            </a:pPr>
            <a:r>
              <a:rPr lang="uk-UA" i="1" dirty="0" smtClean="0"/>
              <a:t> У океанах панували гігантські морські черепахи і хижі морські рептилії. </a:t>
            </a:r>
          </a:p>
          <a:p>
            <a:endParaRPr lang="uk-UA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-214346" y="142852"/>
            <a:ext cx="3062714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14600" algn="l"/>
              </a:tabLst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>
                    <a:prstClr val="black"/>
                  </a:inn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Крейдовий період</a:t>
            </a:r>
            <a:endParaRPr kumimoji="0" lang="ru-RU" sz="3000" b="1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innerShdw blurRad="63500" dist="50800">
                  <a:prstClr val="black"/>
                </a:inn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142852"/>
            <a:ext cx="42484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002060"/>
                </a:solidFill>
              </a:rPr>
              <a:t>Тваринний світ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7" name="Picture 5" descr="a588f7b2e615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571612"/>
            <a:ext cx="4114829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1233645761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4857752" y="3929066"/>
            <a:ext cx="4071966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357686" y="1357298"/>
            <a:ext cx="4429156" cy="478922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i="1" dirty="0" smtClean="0"/>
              <a:t>На суші з'явилися змії, крім того, виникли нові різновиди динозаврів, а також комах, таких, як метелики. </a:t>
            </a:r>
          </a:p>
          <a:p>
            <a:pPr>
              <a:lnSpc>
                <a:spcPct val="80000"/>
              </a:lnSpc>
            </a:pPr>
            <a:r>
              <a:rPr lang="uk-UA" i="1" dirty="0" smtClean="0"/>
              <a:t>В кінці періоду чергове масове вимирання привело до зникнення амонітів, іхтіозаврів і багатьох інших груп морських тварин, а на суші вимерли всі динозаври і птерозаври.</a:t>
            </a:r>
          </a:p>
          <a:p>
            <a:endParaRPr lang="uk-UA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-214346" y="142852"/>
            <a:ext cx="3062714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14600" algn="l"/>
              </a:tabLst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>
                    <a:prstClr val="black"/>
                  </a:inn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Крейдовий період</a:t>
            </a:r>
            <a:endParaRPr kumimoji="0" lang="ru-RU" sz="3000" b="1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innerShdw blurRad="63500" dist="50800">
                  <a:prstClr val="black"/>
                </a:inn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142852"/>
            <a:ext cx="42484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002060"/>
                </a:solidFill>
              </a:rPr>
              <a:t>Тваринний світ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9" name="Picture 8" descr="triceratops_st_naturali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876"/>
            <a:ext cx="3643338" cy="1857388"/>
          </a:xfrm>
          <a:prstGeom prst="rect">
            <a:avLst/>
          </a:prstGeom>
          <a:noFill/>
        </p:spPr>
      </p:pic>
      <p:pic>
        <p:nvPicPr>
          <p:cNvPr id="10" name="Picture 5" descr="ppo04-01_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285860"/>
            <a:ext cx="3240642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/>
              <a:t>З'явилися перші квіткові рослини, що зав'язали </a:t>
            </a:r>
            <a:r>
              <a:rPr lang="uk-UA" i="1" dirty="0" smtClean="0"/>
              <a:t>тісн</a:t>
            </a:r>
            <a:r>
              <a:rPr lang="uk-UA" i="1" dirty="0"/>
              <a:t>у</a:t>
            </a:r>
            <a:r>
              <a:rPr lang="uk-UA" i="1" dirty="0" smtClean="0"/>
              <a:t> </a:t>
            </a:r>
            <a:r>
              <a:rPr lang="uk-UA" i="1" dirty="0" smtClean="0"/>
              <a:t>"</a:t>
            </a:r>
            <a:r>
              <a:rPr lang="uk-UA" i="1" dirty="0" smtClean="0"/>
              <a:t>співпрацю" </a:t>
            </a:r>
            <a:r>
              <a:rPr lang="uk-UA" i="1" dirty="0" smtClean="0"/>
              <a:t>з комахами, що переносили їх пилок. Вони стали швидко розповсюджуватися по всій суші.</a:t>
            </a:r>
          </a:p>
          <a:p>
            <a:endParaRPr lang="uk-UA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-142908" y="142852"/>
            <a:ext cx="3062714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14600" algn="l"/>
              </a:tabLst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>
                    <a:prstClr val="black"/>
                  </a:inn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Крейдовий період</a:t>
            </a:r>
            <a:endParaRPr kumimoji="0" lang="ru-RU" sz="3000" b="1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innerShdw blurRad="63500" dist="50800">
                  <a:prstClr val="black"/>
                </a:inn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19" descr="Cretaceous-Crunch-o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54885">
            <a:off x="5429256" y="3071810"/>
            <a:ext cx="3143272" cy="3021902"/>
          </a:xfrm>
          <a:prstGeom prst="rect">
            <a:avLst/>
          </a:prstGeom>
          <a:noFill/>
        </p:spPr>
      </p:pic>
      <p:pic>
        <p:nvPicPr>
          <p:cNvPr id="9" name="Picture 7" descr="Cretaceo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902930"/>
            <a:ext cx="4572032" cy="3740779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786050" y="142852"/>
            <a:ext cx="4016762" cy="7143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solidFill>
                  <a:srgbClr val="002060"/>
                </a:solidFill>
              </a:rPr>
              <a:t>Рослинний світ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/>
              <a:t>Кожен з періодів Мезозою  відзначається своїми, властивими тільки йому фізико-географічними умовами, певним розподілом моря і суші, а в межах останньої — гірських хребтів і рівнин, специфічними краєвидами, складом органічного життя, проте зберігає загальні риси, характерні для мезозою в цілому. Наприкінці палеозойської ери завершуються великі горотворні рухи в земній корі, об'єднані під назвою </a:t>
            </a:r>
            <a:r>
              <a:rPr lang="uk-UA" i="1" dirty="0" err="1" smtClean="0"/>
              <a:t>герцинських</a:t>
            </a:r>
            <a:r>
              <a:rPr lang="uk-UA" i="1" dirty="0" smtClean="0"/>
              <a:t>. Вони зумовили різкі зміни фізико-географічних умов на Землі і, в зв'язку з цим, значні зміни в складі органічного світу.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1247432">
            <a:off x="714348" y="1428736"/>
            <a:ext cx="7929617" cy="33547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Дякуємо</a:t>
            </a:r>
            <a:r>
              <a:rPr lang="ru-RU" sz="10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 увагу!</a:t>
            </a:r>
            <a:endParaRPr lang="ru-RU" sz="10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Періоди мезозойської ери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044" y="908720"/>
            <a:ext cx="8401080" cy="2144280"/>
          </a:xfrm>
        </p:spPr>
        <p:txBody>
          <a:bodyPr/>
          <a:lstStyle/>
          <a:p>
            <a:pPr marL="0" indent="0">
              <a:buNone/>
            </a:pPr>
            <a:r>
              <a:rPr lang="es-VE" dirty="0" smtClean="0"/>
              <a:t> </a:t>
            </a:r>
            <a:r>
              <a:rPr lang="ru-RU" dirty="0" err="1"/>
              <a:t>Мезозо́йська</a:t>
            </a:r>
            <a:r>
              <a:rPr lang="ru-RU" dirty="0"/>
              <a:t> </a:t>
            </a:r>
            <a:r>
              <a:rPr lang="ru-RU" dirty="0" err="1"/>
              <a:t>е́ра</a:t>
            </a:r>
            <a:r>
              <a:rPr lang="ru-RU" dirty="0"/>
              <a:t>, мезозой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</a:t>
            </a:r>
            <a:r>
              <a:rPr lang="ru-RU" dirty="0"/>
              <a:t>. </a:t>
            </a:r>
            <a:r>
              <a:rPr lang="el-GR" dirty="0"/>
              <a:t>μεσο — </a:t>
            </a:r>
            <a:r>
              <a:rPr lang="ru-RU" dirty="0" err="1"/>
              <a:t>середній</a:t>
            </a:r>
            <a:r>
              <a:rPr lang="ru-RU" dirty="0"/>
              <a:t> і </a:t>
            </a:r>
            <a:r>
              <a:rPr lang="el-GR" dirty="0"/>
              <a:t>ζωον — </a:t>
            </a:r>
            <a:r>
              <a:rPr lang="ru-RU" dirty="0" err="1"/>
              <a:t>життя</a:t>
            </a:r>
            <a:r>
              <a:rPr lang="ru-RU" dirty="0"/>
              <a:t>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/>
              <a:t>друга з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геологічних</a:t>
            </a:r>
            <a:r>
              <a:rPr lang="ru-RU" dirty="0"/>
              <a:t> ер </a:t>
            </a:r>
            <a:r>
              <a:rPr lang="ru-RU" dirty="0" err="1"/>
              <a:t>фанерозойського</a:t>
            </a:r>
            <a:r>
              <a:rPr lang="ru-RU" dirty="0"/>
              <a:t> </a:t>
            </a:r>
            <a:r>
              <a:rPr lang="ru-RU" dirty="0" err="1"/>
              <a:t>еону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настала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палеозойської</a:t>
            </a:r>
            <a:r>
              <a:rPr lang="ru-RU" dirty="0"/>
              <a:t> і </a:t>
            </a:r>
            <a:r>
              <a:rPr lang="ru-RU" dirty="0" err="1"/>
              <a:t>змінилася</a:t>
            </a:r>
            <a:r>
              <a:rPr lang="ru-RU" dirty="0"/>
              <a:t> </a:t>
            </a:r>
            <a:r>
              <a:rPr lang="ru-RU" dirty="0" err="1"/>
              <a:t>кайнозойською</a:t>
            </a:r>
            <a:r>
              <a:rPr lang="ru-RU" dirty="0"/>
              <a:t> ерою.</a:t>
            </a:r>
            <a:endParaRPr lang="es-E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247364"/>
            <a:ext cx="5544616" cy="28250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779912" y="1412776"/>
            <a:ext cx="5364088" cy="504056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До </a:t>
            </a:r>
            <a:r>
              <a:rPr lang="ru-RU" i="1" dirty="0" err="1"/>
              <a:t>нього</a:t>
            </a:r>
            <a:r>
              <a:rPr lang="ru-RU" i="1" dirty="0"/>
              <a:t> </a:t>
            </a:r>
            <a:r>
              <a:rPr lang="ru-RU" i="1" dirty="0" err="1"/>
              <a:t>всі</a:t>
            </a:r>
            <a:r>
              <a:rPr lang="ru-RU" i="1" dirty="0"/>
              <a:t> материки </a:t>
            </a:r>
            <a:r>
              <a:rPr lang="ru-RU" i="1" dirty="0" err="1"/>
              <a:t>злилися</a:t>
            </a:r>
            <a:r>
              <a:rPr lang="ru-RU" i="1" dirty="0"/>
              <a:t> в </a:t>
            </a:r>
            <a:r>
              <a:rPr lang="ru-RU" i="1" dirty="0" err="1"/>
              <a:t>єдиний</a:t>
            </a:r>
            <a:r>
              <a:rPr lang="ru-RU" i="1" dirty="0"/>
              <a:t> </a:t>
            </a:r>
            <a:r>
              <a:rPr lang="ru-RU" i="1" dirty="0" err="1"/>
              <a:t>гігантський</a:t>
            </a:r>
            <a:r>
              <a:rPr lang="ru-RU" i="1" dirty="0"/>
              <a:t> </a:t>
            </a:r>
            <a:r>
              <a:rPr lang="ru-RU" i="1" dirty="0" err="1">
                <a:solidFill>
                  <a:srgbClr val="FF0000"/>
                </a:solidFill>
              </a:rPr>
              <a:t>надматерик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Панагею</a:t>
            </a:r>
            <a:r>
              <a:rPr lang="ru-RU" i="1" dirty="0"/>
              <a:t>. З </a:t>
            </a:r>
            <a:r>
              <a:rPr lang="ru-RU" i="1" dirty="0" err="1"/>
              <a:t>настанням</a:t>
            </a:r>
            <a:r>
              <a:rPr lang="ru-RU" i="1" dirty="0"/>
              <a:t> </a:t>
            </a:r>
            <a:r>
              <a:rPr lang="ru-RU" i="1" dirty="0" err="1"/>
              <a:t>Тріаса</a:t>
            </a:r>
            <a:r>
              <a:rPr lang="ru-RU" i="1" dirty="0"/>
              <a:t> </a:t>
            </a:r>
            <a:r>
              <a:rPr lang="ru-RU" i="1" dirty="0" err="1" smtClean="0"/>
              <a:t>Панагея</a:t>
            </a:r>
            <a:r>
              <a:rPr lang="ru-RU" i="1" dirty="0" smtClean="0"/>
              <a:t> </a:t>
            </a:r>
            <a:r>
              <a:rPr lang="ru-RU" i="1" dirty="0" err="1"/>
              <a:t>знов</a:t>
            </a:r>
            <a:r>
              <a:rPr lang="ru-RU" i="1" dirty="0"/>
              <a:t> почала </a:t>
            </a:r>
            <a:r>
              <a:rPr lang="ru-RU" i="1" dirty="0" err="1"/>
              <a:t>розколюватися</a:t>
            </a:r>
            <a:r>
              <a:rPr lang="ru-RU" i="1" dirty="0"/>
              <a:t> на </a:t>
            </a:r>
            <a:r>
              <a:rPr lang="ru-RU" i="1" dirty="0">
                <a:solidFill>
                  <a:srgbClr val="FF0000"/>
                </a:solidFill>
              </a:rPr>
              <a:t>Гондвану і </a:t>
            </a:r>
            <a:r>
              <a:rPr lang="ru-RU" i="1" dirty="0" err="1">
                <a:solidFill>
                  <a:srgbClr val="FF0000"/>
                </a:solidFill>
              </a:rPr>
              <a:t>Лавразію</a:t>
            </a:r>
            <a:r>
              <a:rPr lang="ru-RU" i="1" dirty="0"/>
              <a:t>, почав </a:t>
            </a:r>
            <a:r>
              <a:rPr lang="ru-RU" i="1" dirty="0" err="1"/>
              <a:t>утворюватися</a:t>
            </a:r>
            <a:r>
              <a:rPr lang="ru-RU" i="1" dirty="0"/>
              <a:t> </a:t>
            </a:r>
            <a:r>
              <a:rPr lang="ru-RU" i="1" dirty="0" err="1"/>
              <a:t>Атлантичний</a:t>
            </a:r>
            <a:r>
              <a:rPr lang="ru-RU" i="1" dirty="0"/>
              <a:t> океан. </a:t>
            </a:r>
            <a:endParaRPr lang="ru-RU" i="1" dirty="0" smtClean="0"/>
          </a:p>
          <a:p>
            <a:r>
              <a:rPr lang="ru-RU" i="1" dirty="0" err="1" smtClean="0"/>
              <a:t>Рівень</a:t>
            </a:r>
            <a:r>
              <a:rPr lang="ru-RU" i="1" dirty="0" smtClean="0"/>
              <a:t> </a:t>
            </a:r>
            <a:r>
              <a:rPr lang="ru-RU" i="1" dirty="0"/>
              <a:t>моря по </a:t>
            </a:r>
            <a:r>
              <a:rPr lang="ru-RU" i="1" dirty="0" err="1"/>
              <a:t>всьому</a:t>
            </a:r>
            <a:r>
              <a:rPr lang="ru-RU" i="1" dirty="0"/>
              <a:t> </a:t>
            </a:r>
            <a:r>
              <a:rPr lang="ru-RU" i="1" dirty="0" err="1"/>
              <a:t>світу</a:t>
            </a:r>
            <a:r>
              <a:rPr lang="ru-RU" i="1" dirty="0"/>
              <a:t> </a:t>
            </a:r>
            <a:r>
              <a:rPr lang="ru-RU" i="1" dirty="0" err="1"/>
              <a:t>був</a:t>
            </a:r>
            <a:r>
              <a:rPr lang="ru-RU" i="1" dirty="0"/>
              <a:t> </a:t>
            </a:r>
            <a:r>
              <a:rPr lang="ru-RU" i="1" dirty="0" err="1"/>
              <a:t>дуже</a:t>
            </a:r>
            <a:r>
              <a:rPr lang="ru-RU" i="1" dirty="0"/>
              <a:t> </a:t>
            </a:r>
            <a:r>
              <a:rPr lang="ru-RU" i="1" dirty="0" err="1" smtClean="0"/>
              <a:t>низький</a:t>
            </a:r>
            <a:r>
              <a:rPr lang="ru-RU" i="1" dirty="0" smtClean="0"/>
              <a:t>.</a:t>
            </a:r>
          </a:p>
          <a:p>
            <a:r>
              <a:rPr lang="ru-RU" i="1" dirty="0" err="1" smtClean="0"/>
              <a:t>Клімат</a:t>
            </a:r>
            <a:r>
              <a:rPr lang="ru-RU" i="1" dirty="0"/>
              <a:t>, </a:t>
            </a:r>
            <a:r>
              <a:rPr lang="ru-RU" i="1" dirty="0" err="1"/>
              <a:t>майже</a:t>
            </a:r>
            <a:r>
              <a:rPr lang="ru-RU" i="1" dirty="0"/>
              <a:t> </a:t>
            </a:r>
            <a:r>
              <a:rPr lang="ru-RU" i="1" dirty="0" smtClean="0"/>
              <a:t>повсюду </a:t>
            </a:r>
            <a:r>
              <a:rPr lang="ru-RU" i="1" dirty="0" err="1"/>
              <a:t>теплий</a:t>
            </a:r>
            <a:r>
              <a:rPr lang="ru-RU" i="1" dirty="0"/>
              <a:t>, </a:t>
            </a:r>
            <a:r>
              <a:rPr lang="ru-RU" i="1" dirty="0" err="1"/>
              <a:t>поступово</a:t>
            </a:r>
            <a:r>
              <a:rPr lang="ru-RU" i="1" dirty="0"/>
              <a:t> ставав </a:t>
            </a:r>
            <a:r>
              <a:rPr lang="ru-RU" i="1" dirty="0" err="1"/>
              <a:t>сухішим</a:t>
            </a:r>
            <a:r>
              <a:rPr lang="ru-RU" i="1" dirty="0"/>
              <a:t>, і у </a:t>
            </a:r>
            <a:r>
              <a:rPr lang="ru-RU" i="1" dirty="0" err="1"/>
              <a:t>внутрішньоматерикових</a:t>
            </a:r>
            <a:r>
              <a:rPr lang="ru-RU" i="1" dirty="0"/>
              <a:t> областях </a:t>
            </a:r>
            <a:r>
              <a:rPr lang="ru-RU" i="1" dirty="0" err="1"/>
              <a:t>сформувалися</a:t>
            </a:r>
            <a:r>
              <a:rPr lang="ru-RU" i="1" dirty="0"/>
              <a:t> </a:t>
            </a:r>
            <a:r>
              <a:rPr lang="ru-RU" i="1" dirty="0" err="1"/>
              <a:t>обширні</a:t>
            </a:r>
            <a:r>
              <a:rPr lang="ru-RU" i="1" dirty="0"/>
              <a:t> </a:t>
            </a:r>
            <a:r>
              <a:rPr lang="ru-RU" i="1" dirty="0" err="1"/>
              <a:t>пустелі</a:t>
            </a:r>
            <a:r>
              <a:rPr lang="ru-RU" i="1" dirty="0"/>
              <a:t>. </a:t>
            </a:r>
            <a:r>
              <a:rPr lang="ru-RU" i="1" dirty="0" err="1"/>
              <a:t>Дрібні</a:t>
            </a:r>
            <a:r>
              <a:rPr lang="ru-RU" i="1" dirty="0"/>
              <a:t> моря і озера </a:t>
            </a:r>
            <a:r>
              <a:rPr lang="ru-RU" i="1" dirty="0" err="1"/>
              <a:t>інтенсивно</a:t>
            </a:r>
            <a:r>
              <a:rPr lang="ru-RU" i="1" dirty="0"/>
              <a:t> </a:t>
            </a:r>
            <a:r>
              <a:rPr lang="ru-RU" i="1" dirty="0" err="1"/>
              <a:t>випаровувалися</a:t>
            </a:r>
            <a:r>
              <a:rPr lang="ru-RU" i="1" dirty="0"/>
              <a:t>, </a:t>
            </a:r>
            <a:r>
              <a:rPr lang="ru-RU" i="1" dirty="0" err="1"/>
              <a:t>із</a:t>
            </a:r>
            <a:r>
              <a:rPr lang="ru-RU" i="1" dirty="0"/>
              <a:t>-за </a:t>
            </a:r>
            <a:r>
              <a:rPr lang="ru-RU" i="1" dirty="0" err="1"/>
              <a:t>чого</a:t>
            </a:r>
            <a:r>
              <a:rPr lang="ru-RU" i="1" dirty="0"/>
              <a:t> вода в них стала </a:t>
            </a:r>
            <a:r>
              <a:rPr lang="ru-RU" i="1" dirty="0" err="1"/>
              <a:t>дуже</a:t>
            </a:r>
            <a:r>
              <a:rPr lang="ru-RU" i="1" dirty="0"/>
              <a:t> </a:t>
            </a:r>
            <a:r>
              <a:rPr lang="ru-RU" i="1" dirty="0" err="1"/>
              <a:t>солоною</a:t>
            </a:r>
            <a:r>
              <a:rPr lang="ru-RU" i="1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215" y="260648"/>
            <a:ext cx="2627784" cy="648072"/>
          </a:xfrm>
        </p:spPr>
        <p:txBody>
          <a:bodyPr/>
          <a:lstStyle/>
          <a:p>
            <a:r>
              <a:rPr lang="uk-UA" dirty="0" smtClean="0"/>
              <a:t>Тріасовий період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87" y="1484784"/>
            <a:ext cx="3553325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14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99992" y="1428736"/>
            <a:ext cx="4258246" cy="4808575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err="1"/>
              <a:t>Динозаври</a:t>
            </a:r>
            <a:r>
              <a:rPr lang="ru-RU" i="1" dirty="0"/>
              <a:t> </a:t>
            </a:r>
            <a:r>
              <a:rPr lang="ru-RU" i="1" dirty="0" smtClean="0"/>
              <a:t>й </a:t>
            </a:r>
            <a:r>
              <a:rPr lang="ru-RU" i="1" dirty="0" err="1"/>
              <a:t>інші</a:t>
            </a:r>
            <a:r>
              <a:rPr lang="ru-RU" i="1" dirty="0"/>
              <a:t> </a:t>
            </a:r>
            <a:r>
              <a:rPr lang="ru-RU" i="1" dirty="0" err="1"/>
              <a:t>рептилії</a:t>
            </a:r>
            <a:r>
              <a:rPr lang="ru-RU" i="1" dirty="0"/>
              <a:t> стали </a:t>
            </a:r>
            <a:r>
              <a:rPr lang="ru-RU" i="1" dirty="0" err="1"/>
              <a:t>домінуючою</a:t>
            </a:r>
            <a:r>
              <a:rPr lang="ru-RU" i="1" dirty="0"/>
              <a:t> </a:t>
            </a:r>
            <a:r>
              <a:rPr lang="ru-RU" i="1" dirty="0" err="1"/>
              <a:t>групою</a:t>
            </a:r>
            <a:r>
              <a:rPr lang="ru-RU" i="1" dirty="0"/>
              <a:t> </a:t>
            </a:r>
            <a:r>
              <a:rPr lang="ru-RU" i="1" dirty="0" err="1"/>
              <a:t>наземних</a:t>
            </a:r>
            <a:r>
              <a:rPr lang="ru-RU" i="1" dirty="0"/>
              <a:t> </a:t>
            </a:r>
            <a:r>
              <a:rPr lang="ru-RU" i="1" dirty="0" err="1"/>
              <a:t>тварин</a:t>
            </a:r>
            <a:r>
              <a:rPr lang="ru-RU" i="1" dirty="0"/>
              <a:t>. </a:t>
            </a:r>
            <a:endParaRPr lang="ru-RU" i="1" dirty="0" smtClean="0"/>
          </a:p>
          <a:p>
            <a:r>
              <a:rPr lang="ru-RU" i="1" dirty="0" err="1" smtClean="0"/>
              <a:t>З'явилися</a:t>
            </a:r>
            <a:r>
              <a:rPr lang="ru-RU" i="1" dirty="0" smtClean="0"/>
              <a:t> </a:t>
            </a:r>
            <a:r>
              <a:rPr lang="ru-RU" i="1" dirty="0" err="1"/>
              <a:t>перші</a:t>
            </a:r>
            <a:r>
              <a:rPr lang="ru-RU" i="1" dirty="0"/>
              <a:t> </a:t>
            </a:r>
            <a:r>
              <a:rPr lang="ru-RU" i="1" dirty="0" err="1"/>
              <a:t>жаби</a:t>
            </a:r>
            <a:r>
              <a:rPr lang="ru-RU" i="1" dirty="0"/>
              <a:t>, а </a:t>
            </a:r>
            <a:r>
              <a:rPr lang="ru-RU" i="1" dirty="0" err="1"/>
              <a:t>трохи</a:t>
            </a:r>
            <a:r>
              <a:rPr lang="ru-RU" i="1" dirty="0"/>
              <a:t> </a:t>
            </a:r>
            <a:r>
              <a:rPr lang="ru-RU" i="1" dirty="0" err="1"/>
              <a:t>пізніше</a:t>
            </a:r>
            <a:r>
              <a:rPr lang="ru-RU" i="1" dirty="0"/>
              <a:t> </a:t>
            </a:r>
            <a:r>
              <a:rPr lang="ru-RU" i="1" dirty="0" smtClean="0"/>
              <a:t>- </a:t>
            </a:r>
            <a:r>
              <a:rPr lang="ru-RU" i="1" dirty="0" err="1" smtClean="0"/>
              <a:t>сухопутні</a:t>
            </a:r>
            <a:r>
              <a:rPr lang="ru-RU" i="1" dirty="0" smtClean="0"/>
              <a:t> </a:t>
            </a:r>
            <a:r>
              <a:rPr lang="ru-RU" i="1" dirty="0"/>
              <a:t>і </a:t>
            </a:r>
            <a:r>
              <a:rPr lang="ru-RU" i="1" dirty="0" err="1"/>
              <a:t>морські</a:t>
            </a:r>
            <a:r>
              <a:rPr lang="ru-RU" i="1" dirty="0"/>
              <a:t> черепахи і </a:t>
            </a:r>
            <a:r>
              <a:rPr lang="ru-RU" i="1" dirty="0" err="1"/>
              <a:t>крокодили</a:t>
            </a:r>
            <a:r>
              <a:rPr lang="ru-RU" i="1" dirty="0" smtClean="0"/>
              <a:t>.</a:t>
            </a:r>
          </a:p>
          <a:p>
            <a:r>
              <a:rPr lang="ru-RU" i="1" dirty="0" smtClean="0"/>
              <a:t> </a:t>
            </a:r>
            <a:r>
              <a:rPr lang="ru-RU" i="1" dirty="0" err="1"/>
              <a:t>Виникли</a:t>
            </a:r>
            <a:r>
              <a:rPr lang="ru-RU" i="1" dirty="0"/>
              <a:t>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перші</a:t>
            </a:r>
            <a:r>
              <a:rPr lang="ru-RU" i="1" dirty="0"/>
              <a:t> </a:t>
            </a:r>
            <a:r>
              <a:rPr lang="ru-RU" i="1" dirty="0" err="1"/>
              <a:t>ссавці</a:t>
            </a:r>
            <a:r>
              <a:rPr lang="ru-RU" i="1" dirty="0"/>
              <a:t>, </a:t>
            </a:r>
            <a:r>
              <a:rPr lang="ru-RU" i="1" dirty="0" err="1"/>
              <a:t>зросла</a:t>
            </a:r>
            <a:r>
              <a:rPr lang="ru-RU" i="1" dirty="0"/>
              <a:t> </a:t>
            </a:r>
            <a:r>
              <a:rPr lang="ru-RU" i="1" dirty="0" err="1"/>
              <a:t>різноманітність</a:t>
            </a:r>
            <a:r>
              <a:rPr lang="ru-RU" i="1" dirty="0"/>
              <a:t> </a:t>
            </a:r>
            <a:r>
              <a:rPr lang="ru-RU" i="1" dirty="0" err="1"/>
              <a:t>молюсків</a:t>
            </a:r>
            <a:r>
              <a:rPr lang="ru-RU" i="1" dirty="0"/>
              <a:t>. </a:t>
            </a:r>
            <a:endParaRPr lang="ru-RU" i="1" dirty="0" smtClean="0"/>
          </a:p>
          <a:p>
            <a:r>
              <a:rPr lang="ru-RU" i="1" dirty="0" err="1" smtClean="0"/>
              <a:t>Утворився</a:t>
            </a:r>
            <a:r>
              <a:rPr lang="ru-RU" i="1" dirty="0" smtClean="0"/>
              <a:t> </a:t>
            </a:r>
            <a:r>
              <a:rPr lang="ru-RU" i="1" dirty="0" err="1"/>
              <a:t>новий</a:t>
            </a:r>
            <a:r>
              <a:rPr lang="ru-RU" i="1" dirty="0"/>
              <a:t> </a:t>
            </a:r>
            <a:r>
              <a:rPr lang="ru-RU" i="1" dirty="0" err="1"/>
              <a:t>вигляд</a:t>
            </a:r>
            <a:r>
              <a:rPr lang="ru-RU" i="1" dirty="0"/>
              <a:t> </a:t>
            </a:r>
            <a:r>
              <a:rPr lang="ru-RU" i="1" dirty="0" err="1"/>
              <a:t>коралів</a:t>
            </a:r>
            <a:r>
              <a:rPr lang="ru-RU" i="1" dirty="0"/>
              <a:t>, креветок і </a:t>
            </a:r>
            <a:r>
              <a:rPr lang="ru-RU" i="1" dirty="0" err="1" smtClean="0"/>
              <a:t>омарів</a:t>
            </a:r>
            <a:r>
              <a:rPr lang="ru-RU" i="1" dirty="0" smtClean="0"/>
              <a:t>.</a:t>
            </a:r>
          </a:p>
          <a:p>
            <a:r>
              <a:rPr lang="ru-RU" i="1" dirty="0" smtClean="0"/>
              <a:t>До </a:t>
            </a:r>
            <a:r>
              <a:rPr lang="ru-RU" i="1" dirty="0" err="1"/>
              <a:t>кінця</a:t>
            </a:r>
            <a:r>
              <a:rPr lang="ru-RU" i="1" dirty="0"/>
              <a:t> </a:t>
            </a:r>
            <a:r>
              <a:rPr lang="ru-RU" i="1" dirty="0" err="1"/>
              <a:t>періоду</a:t>
            </a:r>
            <a:r>
              <a:rPr lang="ru-RU" i="1" dirty="0"/>
              <a:t> </a:t>
            </a:r>
            <a:r>
              <a:rPr lang="ru-RU" i="1" dirty="0" err="1"/>
              <a:t>вимерли</a:t>
            </a:r>
            <a:r>
              <a:rPr lang="ru-RU" i="1" dirty="0"/>
              <a:t> </a:t>
            </a:r>
            <a:r>
              <a:rPr lang="ru-RU" i="1" dirty="0" err="1"/>
              <a:t>майже</a:t>
            </a:r>
            <a:r>
              <a:rPr lang="ru-RU" i="1" dirty="0"/>
              <a:t> </a:t>
            </a:r>
            <a:r>
              <a:rPr lang="ru-RU" i="1" dirty="0" err="1"/>
              <a:t>всі</a:t>
            </a:r>
            <a:r>
              <a:rPr lang="ru-RU" i="1" dirty="0"/>
              <a:t> </a:t>
            </a:r>
            <a:r>
              <a:rPr lang="ru-RU" i="1" dirty="0" err="1"/>
              <a:t>амоніти</a:t>
            </a:r>
            <a:r>
              <a:rPr lang="ru-RU" i="1" dirty="0"/>
              <a:t>. У океанах </a:t>
            </a:r>
            <a:r>
              <a:rPr lang="ru-RU" i="1" dirty="0" err="1"/>
              <a:t>затвердилися</a:t>
            </a:r>
            <a:r>
              <a:rPr lang="ru-RU" i="1" dirty="0"/>
              <a:t> </a:t>
            </a:r>
            <a:r>
              <a:rPr lang="ru-RU" i="1" dirty="0" err="1"/>
              <a:t>морські</a:t>
            </a:r>
            <a:r>
              <a:rPr lang="ru-RU" i="1" dirty="0"/>
              <a:t> </a:t>
            </a:r>
            <a:r>
              <a:rPr lang="ru-RU" i="1" dirty="0" err="1"/>
              <a:t>рептилії</a:t>
            </a:r>
            <a:r>
              <a:rPr lang="ru-RU" i="1" dirty="0"/>
              <a:t>, </a:t>
            </a:r>
            <a:r>
              <a:rPr lang="ru-RU" i="1" dirty="0" err="1"/>
              <a:t>такі</a:t>
            </a:r>
            <a:r>
              <a:rPr lang="ru-RU" i="1" dirty="0"/>
              <a:t>, як </a:t>
            </a:r>
            <a:r>
              <a:rPr lang="ru-RU" i="1" dirty="0" err="1"/>
              <a:t>іхтіозаври</a:t>
            </a:r>
            <a:r>
              <a:rPr lang="ru-RU" i="1" dirty="0"/>
              <a:t>, а </a:t>
            </a:r>
            <a:r>
              <a:rPr lang="ru-RU" i="1" dirty="0" err="1"/>
              <a:t>птерозаври</a:t>
            </a:r>
            <a:r>
              <a:rPr lang="ru-RU" i="1" dirty="0"/>
              <a:t> почали </a:t>
            </a:r>
            <a:r>
              <a:rPr lang="ru-RU" i="1" dirty="0" err="1"/>
              <a:t>освоювати</a:t>
            </a:r>
            <a:r>
              <a:rPr lang="ru-RU" i="1" dirty="0"/>
              <a:t> </a:t>
            </a:r>
            <a:r>
              <a:rPr lang="ru-RU" i="1" dirty="0" err="1"/>
              <a:t>повітряне</a:t>
            </a:r>
            <a:r>
              <a:rPr lang="ru-RU" i="1" dirty="0"/>
              <a:t> </a:t>
            </a:r>
            <a:r>
              <a:rPr lang="ru-RU" i="1" dirty="0" err="1"/>
              <a:t>середовище</a:t>
            </a:r>
            <a:r>
              <a:rPr lang="ru-RU" i="1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30604" y="0"/>
            <a:ext cx="1944216" cy="746560"/>
          </a:xfrm>
        </p:spPr>
        <p:txBody>
          <a:bodyPr/>
          <a:lstStyle/>
          <a:p>
            <a:r>
              <a:rPr lang="uk-UA" sz="2400" dirty="0">
                <a:solidFill>
                  <a:prstClr val="white"/>
                </a:solidFill>
              </a:rPr>
              <a:t>Тріасовий період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93502" y="7528"/>
            <a:ext cx="352839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002060"/>
                </a:solidFill>
              </a:rPr>
              <a:t>Тваринний світ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980729"/>
            <a:ext cx="3960440" cy="28912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1" y="3958088"/>
            <a:ext cx="3437517" cy="227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12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980728"/>
            <a:ext cx="7354590" cy="1728192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Зросла</a:t>
            </a:r>
            <a:r>
              <a:rPr lang="ru-RU" i="1" dirty="0" smtClean="0"/>
              <a:t> </a:t>
            </a:r>
            <a:r>
              <a:rPr lang="ru-RU" i="1" dirty="0" err="1"/>
              <a:t>різноманітність</a:t>
            </a:r>
            <a:r>
              <a:rPr lang="ru-RU" i="1" dirty="0"/>
              <a:t> </a:t>
            </a:r>
            <a:r>
              <a:rPr lang="ru-RU" i="1" dirty="0" err="1" smtClean="0"/>
              <a:t>голонасінних</a:t>
            </a:r>
            <a:r>
              <a:rPr lang="ru-RU" i="1" dirty="0" smtClean="0"/>
              <a:t> </a:t>
            </a:r>
            <a:r>
              <a:rPr lang="ru-RU" i="1" dirty="0" err="1"/>
              <a:t>рослин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утворили</a:t>
            </a:r>
            <a:r>
              <a:rPr lang="ru-RU" i="1" dirty="0"/>
              <a:t> </a:t>
            </a:r>
            <a:r>
              <a:rPr lang="ru-RU" i="1" dirty="0" err="1"/>
              <a:t>обширні</a:t>
            </a:r>
            <a:r>
              <a:rPr lang="ru-RU" i="1" dirty="0"/>
              <a:t> </a:t>
            </a:r>
            <a:r>
              <a:rPr lang="ru-RU" i="1" dirty="0" err="1"/>
              <a:t>ліси</a:t>
            </a:r>
            <a:r>
              <a:rPr lang="ru-RU" i="1" dirty="0"/>
              <a:t> </a:t>
            </a:r>
            <a:r>
              <a:rPr lang="ru-RU" i="1" dirty="0" err="1"/>
              <a:t>саговників</a:t>
            </a:r>
            <a:r>
              <a:rPr lang="ru-RU" i="1" dirty="0"/>
              <a:t>, </a:t>
            </a:r>
            <a:r>
              <a:rPr lang="ru-RU" i="1" dirty="0" err="1"/>
              <a:t>араукарій</a:t>
            </a:r>
            <a:r>
              <a:rPr lang="ru-RU" i="1" dirty="0"/>
              <a:t>, гинкго і </a:t>
            </a:r>
            <a:r>
              <a:rPr lang="ru-RU" i="1" dirty="0" err="1"/>
              <a:t>хвойних</a:t>
            </a:r>
            <a:r>
              <a:rPr lang="ru-RU" i="1" dirty="0"/>
              <a:t> дерев. </a:t>
            </a:r>
            <a:endParaRPr lang="ru-RU" i="1" dirty="0" smtClean="0"/>
          </a:p>
          <a:p>
            <a:r>
              <a:rPr lang="ru-RU" i="1" dirty="0" err="1" smtClean="0"/>
              <a:t>Нижче</a:t>
            </a:r>
            <a:r>
              <a:rPr lang="ru-RU" i="1" dirty="0" smtClean="0"/>
              <a:t> </a:t>
            </a:r>
            <a:r>
              <a:rPr lang="ru-RU" i="1" dirty="0" err="1"/>
              <a:t>розстилався</a:t>
            </a:r>
            <a:r>
              <a:rPr lang="ru-RU" i="1" dirty="0"/>
              <a:t> килим з </a:t>
            </a:r>
            <a:r>
              <a:rPr lang="ru-RU" i="1" dirty="0" err="1" smtClean="0"/>
              <a:t>плаунів</a:t>
            </a:r>
            <a:r>
              <a:rPr lang="ru-RU" i="1" dirty="0" smtClean="0"/>
              <a:t> </a:t>
            </a:r>
            <a:r>
              <a:rPr lang="ru-RU" i="1" dirty="0"/>
              <a:t>і </a:t>
            </a:r>
            <a:r>
              <a:rPr lang="ru-RU" i="1" dirty="0" err="1"/>
              <a:t>хвощів</a:t>
            </a:r>
            <a:r>
              <a:rPr lang="ru-RU" i="1" dirty="0"/>
              <a:t>, а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пальмоподібних</a:t>
            </a:r>
            <a:r>
              <a:rPr lang="ru-RU" i="1" dirty="0"/>
              <a:t> </a:t>
            </a:r>
            <a:r>
              <a:rPr lang="ru-RU" i="1" dirty="0" err="1"/>
              <a:t>беннеттітів</a:t>
            </a:r>
            <a:r>
              <a:rPr lang="ru-RU" i="1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2879"/>
            <a:ext cx="2051720" cy="764704"/>
          </a:xfrm>
        </p:spPr>
        <p:txBody>
          <a:bodyPr/>
          <a:lstStyle/>
          <a:p>
            <a:r>
              <a:rPr lang="uk-UA" sz="2400" dirty="0" smtClean="0"/>
              <a:t>Тріасовий період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29506" y="13601"/>
            <a:ext cx="3456384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002060"/>
                </a:solidFill>
              </a:rPr>
              <a:t>Рослинний світ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83959"/>
            <a:ext cx="2649994" cy="2649994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26820" y="5702399"/>
            <a:ext cx="2672972" cy="462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Саговники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708920"/>
            <a:ext cx="3024336" cy="2103094"/>
          </a:xfrm>
          <a:prstGeom prst="rect">
            <a:avLst/>
          </a:prstGeom>
        </p:spPr>
      </p:pic>
      <p:sp>
        <p:nvSpPr>
          <p:cNvPr id="8" name="Овал 7"/>
          <p:cNvSpPr/>
          <p:nvPr/>
        </p:nvSpPr>
        <p:spPr>
          <a:xfrm>
            <a:off x="3203848" y="5013175"/>
            <a:ext cx="2808312" cy="520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Араукарій</a:t>
            </a:r>
            <a:endParaRPr lang="uk-UA" dirty="0" smtClean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322" y="2513506"/>
            <a:ext cx="2695575" cy="1695450"/>
          </a:xfrm>
          <a:prstGeom prst="rect">
            <a:avLst/>
          </a:prstGeom>
        </p:spPr>
      </p:pic>
      <p:sp>
        <p:nvSpPr>
          <p:cNvPr id="10" name="Овал 9"/>
          <p:cNvSpPr/>
          <p:nvPr/>
        </p:nvSpPr>
        <p:spPr>
          <a:xfrm>
            <a:off x="6408973" y="4307959"/>
            <a:ext cx="2448272" cy="5040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/>
              <a:t>Г</a:t>
            </a:r>
            <a:r>
              <a:rPr lang="uk-UA" dirty="0" err="1" smtClean="0"/>
              <a:t>инко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37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872376"/>
            <a:ext cx="8401080" cy="270064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За </a:t>
            </a:r>
            <a:r>
              <a:rPr lang="ru-RU" dirty="0" err="1"/>
              <a:t>юрського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простори</a:t>
            </a:r>
            <a:r>
              <a:rPr lang="ru-RU" dirty="0"/>
              <a:t> </a:t>
            </a:r>
            <a:r>
              <a:rPr lang="ru-RU" dirty="0" err="1"/>
              <a:t>материків</a:t>
            </a:r>
            <a:r>
              <a:rPr lang="ru-RU" dirty="0"/>
              <a:t> </a:t>
            </a:r>
            <a:r>
              <a:rPr lang="ru-RU" dirty="0" err="1"/>
              <a:t>зазнали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і </a:t>
            </a:r>
            <a:r>
              <a:rPr lang="ru-RU" dirty="0" err="1"/>
              <a:t>трансгресії</a:t>
            </a:r>
            <a:r>
              <a:rPr lang="ru-RU" dirty="0"/>
              <a:t> в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моря.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море </a:t>
            </a:r>
            <a:r>
              <a:rPr lang="ru-RU" dirty="0" err="1"/>
              <a:t>вкрило</a:t>
            </a:r>
            <a:r>
              <a:rPr lang="ru-RU" dirty="0"/>
              <a:t> </a:t>
            </a:r>
            <a:r>
              <a:rPr lang="ru-RU" dirty="0" err="1"/>
              <a:t>величезні</a:t>
            </a:r>
            <a:r>
              <a:rPr lang="ru-RU" dirty="0"/>
              <a:t> </a:t>
            </a:r>
            <a:r>
              <a:rPr lang="ru-RU" dirty="0" err="1"/>
              <a:t>простори</a:t>
            </a:r>
            <a:r>
              <a:rPr lang="ru-RU" dirty="0"/>
              <a:t> суходолу як у </a:t>
            </a:r>
            <a:r>
              <a:rPr lang="ru-RU" dirty="0" err="1"/>
              <a:t>північній</a:t>
            </a:r>
            <a:r>
              <a:rPr lang="ru-RU" dirty="0"/>
              <a:t>, так і у </a:t>
            </a:r>
            <a:r>
              <a:rPr lang="ru-RU" dirty="0" err="1"/>
              <a:t>південній</a:t>
            </a:r>
            <a:r>
              <a:rPr lang="ru-RU" dirty="0"/>
              <a:t> </a:t>
            </a:r>
            <a:r>
              <a:rPr lang="ru-RU" dirty="0" err="1" smtClean="0"/>
              <a:t>півкулях</a:t>
            </a:r>
            <a:r>
              <a:rPr lang="ru-RU" dirty="0" smtClean="0"/>
              <a:t>. 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відбувались</a:t>
            </a:r>
            <a:r>
              <a:rPr lang="ru-RU" dirty="0"/>
              <a:t> </a:t>
            </a:r>
            <a:r>
              <a:rPr lang="ru-RU" dirty="0" err="1"/>
              <a:t>інтенсивні</a:t>
            </a:r>
            <a:r>
              <a:rPr lang="ru-RU" dirty="0"/>
              <a:t> </a:t>
            </a:r>
            <a:r>
              <a:rPr lang="ru-RU" dirty="0" err="1"/>
              <a:t>горотворні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супроводились</a:t>
            </a:r>
            <a:r>
              <a:rPr lang="ru-RU" dirty="0"/>
              <a:t> </a:t>
            </a:r>
            <a:r>
              <a:rPr lang="ru-RU" dirty="0" err="1"/>
              <a:t>виходом</a:t>
            </a:r>
            <a:r>
              <a:rPr lang="ru-RU" dirty="0"/>
              <a:t> з-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моря </a:t>
            </a:r>
            <a:r>
              <a:rPr lang="ru-RU" dirty="0" err="1"/>
              <a:t>значної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 smtClean="0"/>
              <a:t>континентів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 </a:t>
            </a:r>
            <a:r>
              <a:rPr lang="ru-RU" dirty="0"/>
              <a:t>початку </a:t>
            </a:r>
            <a:r>
              <a:rPr lang="ru-RU" dirty="0" err="1"/>
              <a:t>юрського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гігантський</a:t>
            </a:r>
            <a:r>
              <a:rPr lang="ru-RU" dirty="0"/>
              <a:t> </a:t>
            </a:r>
            <a:r>
              <a:rPr lang="ru-RU" dirty="0" err="1"/>
              <a:t>надматерик</a:t>
            </a:r>
            <a:r>
              <a:rPr lang="ru-RU" dirty="0"/>
              <a:t> </a:t>
            </a:r>
            <a:r>
              <a:rPr lang="ru-RU" dirty="0" err="1"/>
              <a:t>Пангея</a:t>
            </a:r>
            <a:r>
              <a:rPr lang="ru-RU" dirty="0"/>
              <a:t> </a:t>
            </a:r>
            <a:r>
              <a:rPr lang="ru-RU" dirty="0" err="1"/>
              <a:t>знаходився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активного </a:t>
            </a:r>
            <a:r>
              <a:rPr lang="ru-RU" dirty="0" err="1"/>
              <a:t>розпаду</a:t>
            </a:r>
            <a:r>
              <a:rPr lang="ru-RU" dirty="0"/>
              <a:t>. До </a:t>
            </a:r>
            <a:r>
              <a:rPr lang="ru-RU" dirty="0" err="1"/>
              <a:t>півдня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екватора</a:t>
            </a:r>
            <a:r>
              <a:rPr lang="ru-RU" dirty="0"/>
              <a:t> все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існував</a:t>
            </a:r>
            <a:r>
              <a:rPr lang="ru-RU" dirty="0"/>
              <a:t> </a:t>
            </a:r>
            <a:r>
              <a:rPr lang="ru-RU" dirty="0" err="1"/>
              <a:t>єдиний</a:t>
            </a:r>
            <a:r>
              <a:rPr lang="ru-RU" dirty="0"/>
              <a:t> великий материк,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назвали </a:t>
            </a:r>
            <a:r>
              <a:rPr lang="ru-RU" dirty="0" err="1"/>
              <a:t>Гондваною</a:t>
            </a:r>
            <a:r>
              <a:rPr lang="ru-RU" dirty="0"/>
              <a:t>. </a:t>
            </a:r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розколовся</a:t>
            </a:r>
            <a:r>
              <a:rPr lang="ru-RU" dirty="0"/>
              <a:t> на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утворили</a:t>
            </a:r>
            <a:r>
              <a:rPr lang="ru-RU" dirty="0"/>
              <a:t> </a:t>
            </a:r>
            <a:r>
              <a:rPr lang="ru-RU" dirty="0" err="1"/>
              <a:t>сьогоднішні</a:t>
            </a:r>
            <a:r>
              <a:rPr lang="ru-RU" dirty="0"/>
              <a:t> </a:t>
            </a:r>
            <a:r>
              <a:rPr lang="ru-RU" dirty="0" err="1"/>
              <a:t>Австралію</a:t>
            </a:r>
            <a:r>
              <a:rPr lang="ru-RU" dirty="0"/>
              <a:t>, </a:t>
            </a:r>
            <a:r>
              <a:rPr lang="ru-RU" dirty="0" err="1"/>
              <a:t>Індію</a:t>
            </a:r>
            <a:r>
              <a:rPr lang="ru-RU" dirty="0"/>
              <a:t>, Африку і </a:t>
            </a:r>
            <a:r>
              <a:rPr lang="ru-RU" dirty="0" err="1"/>
              <a:t>Південну</a:t>
            </a:r>
            <a:r>
              <a:rPr lang="ru-RU" dirty="0"/>
              <a:t> Америку. </a:t>
            </a:r>
            <a:r>
              <a:rPr lang="ru-RU" dirty="0" err="1"/>
              <a:t>Наземні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північної</a:t>
            </a:r>
            <a:r>
              <a:rPr lang="ru-RU" dirty="0"/>
              <a:t> </a:t>
            </a:r>
            <a:r>
              <a:rPr lang="ru-RU" dirty="0" err="1"/>
              <a:t>півкулі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не могли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переміщатися</a:t>
            </a:r>
            <a:r>
              <a:rPr lang="ru-RU" dirty="0"/>
              <a:t> з одного материка на </a:t>
            </a:r>
            <a:r>
              <a:rPr lang="ru-RU" dirty="0" err="1"/>
              <a:t>інший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вони як і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безперешкодно</a:t>
            </a:r>
            <a:r>
              <a:rPr lang="ru-RU" dirty="0"/>
              <a:t> </a:t>
            </a:r>
            <a:r>
              <a:rPr lang="ru-RU" dirty="0" err="1"/>
              <a:t>поширювалися</a:t>
            </a:r>
            <a:r>
              <a:rPr lang="ru-RU" dirty="0"/>
              <a:t> по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південному</a:t>
            </a:r>
            <a:r>
              <a:rPr lang="ru-RU" dirty="0"/>
              <a:t> </a:t>
            </a:r>
            <a:r>
              <a:rPr lang="ru-RU" dirty="0" err="1"/>
              <a:t>надматерику</a:t>
            </a:r>
            <a:r>
              <a:rPr lang="ru-RU" dirty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91680" y="16605"/>
            <a:ext cx="5004048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Юрський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період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         (193-136 млн.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років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тому)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73016"/>
            <a:ext cx="7632848" cy="311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3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96752"/>
            <a:ext cx="4536504" cy="511256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Збільшилися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і </a:t>
            </a:r>
            <a:r>
              <a:rPr lang="ru-RU" dirty="0" err="1"/>
              <a:t>різноманітність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черепах і </a:t>
            </a:r>
            <a:r>
              <a:rPr lang="ru-RU" dirty="0" err="1" smtClean="0"/>
              <a:t>крокодилів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з'явився</a:t>
            </a:r>
            <a:r>
              <a:rPr lang="ru-RU" dirty="0" smtClean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плезіозаврів</a:t>
            </a:r>
            <a:r>
              <a:rPr lang="ru-RU" dirty="0"/>
              <a:t> і </a:t>
            </a:r>
            <a:r>
              <a:rPr lang="ru-RU" dirty="0" err="1"/>
              <a:t>іхтіозаврів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суші</a:t>
            </a:r>
            <a:r>
              <a:rPr lang="ru-RU" dirty="0"/>
              <a:t> </a:t>
            </a:r>
            <a:r>
              <a:rPr lang="ru-RU" dirty="0" err="1"/>
              <a:t>панували</a:t>
            </a:r>
            <a:r>
              <a:rPr lang="ru-RU" dirty="0"/>
              <a:t> </a:t>
            </a:r>
            <a:r>
              <a:rPr lang="ru-RU" dirty="0" err="1"/>
              <a:t>комахи</a:t>
            </a:r>
            <a:r>
              <a:rPr lang="ru-RU" dirty="0"/>
              <a:t>, </a:t>
            </a:r>
            <a:r>
              <a:rPr lang="ru-RU" dirty="0" err="1"/>
              <a:t>попередники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мух, ос, </a:t>
            </a:r>
            <a:r>
              <a:rPr lang="ru-RU" dirty="0" err="1"/>
              <a:t>щипавок</a:t>
            </a:r>
            <a:r>
              <a:rPr lang="ru-RU" dirty="0"/>
              <a:t>, </a:t>
            </a:r>
            <a:r>
              <a:rPr lang="ru-RU" dirty="0" err="1"/>
              <a:t>мурашок</a:t>
            </a:r>
            <a:r>
              <a:rPr lang="ru-RU" dirty="0"/>
              <a:t> і </a:t>
            </a:r>
            <a:r>
              <a:rPr lang="ru-RU" dirty="0" err="1"/>
              <a:t>бджіл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З'явився</a:t>
            </a:r>
            <a:r>
              <a:rPr lang="ru-RU" dirty="0" smtClean="0"/>
              <a:t> </a:t>
            </a:r>
            <a:r>
              <a:rPr lang="ru-RU" dirty="0"/>
              <a:t>і перший птах-археоптерикс. </a:t>
            </a:r>
            <a:endParaRPr lang="ru-RU" dirty="0" smtClean="0"/>
          </a:p>
          <a:p>
            <a:r>
              <a:rPr lang="ru-RU" dirty="0" err="1" smtClean="0"/>
              <a:t>Панували</a:t>
            </a:r>
            <a:r>
              <a:rPr lang="ru-RU" dirty="0" smtClean="0"/>
              <a:t> </a:t>
            </a:r>
            <a:r>
              <a:rPr lang="ru-RU" dirty="0" err="1"/>
              <a:t>динозаври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еволюціонували</a:t>
            </a:r>
            <a:r>
              <a:rPr lang="ru-RU" dirty="0"/>
              <a:t> в </a:t>
            </a:r>
            <a:r>
              <a:rPr lang="ru-RU" dirty="0" err="1"/>
              <a:t>безліч</a:t>
            </a:r>
            <a:r>
              <a:rPr lang="ru-RU" dirty="0"/>
              <a:t> форм: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гігантських</a:t>
            </a:r>
            <a:r>
              <a:rPr lang="ru-RU" dirty="0"/>
              <a:t> </a:t>
            </a:r>
            <a:r>
              <a:rPr lang="ru-RU" dirty="0" err="1"/>
              <a:t>зауроподів</a:t>
            </a:r>
            <a:r>
              <a:rPr lang="ru-RU" dirty="0"/>
              <a:t> до </a:t>
            </a:r>
            <a:r>
              <a:rPr lang="ru-RU" dirty="0" err="1" smtClean="0"/>
              <a:t>дрібніших</a:t>
            </a:r>
            <a:r>
              <a:rPr lang="ru-RU" dirty="0" smtClean="0"/>
              <a:t> і </a:t>
            </a:r>
            <a:r>
              <a:rPr lang="ru-RU" dirty="0" err="1"/>
              <a:t>швидконогих</a:t>
            </a:r>
            <a:r>
              <a:rPr lang="ru-RU" dirty="0"/>
              <a:t> </a:t>
            </a:r>
            <a:r>
              <a:rPr lang="ru-RU" dirty="0" err="1"/>
              <a:t>хижаків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2558658" cy="836712"/>
          </a:xfrm>
        </p:spPr>
        <p:txBody>
          <a:bodyPr/>
          <a:lstStyle/>
          <a:p>
            <a:r>
              <a:rPr lang="uk-UA" dirty="0" smtClean="0"/>
              <a:t>Юрський період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28772" y="94320"/>
            <a:ext cx="42484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002060"/>
                </a:solidFill>
              </a:rPr>
              <a:t>Тваринний світ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5" name="Picture 6" descr="diplodocus_naturalist_if_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071942"/>
            <a:ext cx="4171956" cy="2486025"/>
          </a:xfrm>
          <a:prstGeom prst="rect">
            <a:avLst/>
          </a:prstGeom>
          <a:noFill/>
        </p:spPr>
      </p:pic>
      <p:pic>
        <p:nvPicPr>
          <p:cNvPr id="6" name="Picture 10" descr="78b582417a0e"/>
          <p:cNvPicPr>
            <a:picLocks noChangeAspect="1" noChangeArrowheads="1"/>
          </p:cNvPicPr>
          <p:nvPr/>
        </p:nvPicPr>
        <p:blipFill>
          <a:blip r:embed="rId3"/>
          <a:srcRect l="1392" t="1830" r="1392" b="1830"/>
          <a:stretch>
            <a:fillRect/>
          </a:stretch>
        </p:blipFill>
        <p:spPr bwMode="auto">
          <a:xfrm>
            <a:off x="4714876" y="1571612"/>
            <a:ext cx="4220642" cy="24288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9640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96752"/>
            <a:ext cx="8401080" cy="2576327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Теплий</a:t>
            </a:r>
            <a:r>
              <a:rPr lang="ru-RU" dirty="0"/>
              <a:t> і </a:t>
            </a:r>
            <a:r>
              <a:rPr lang="ru-RU" dirty="0" err="1"/>
              <a:t>вологий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 </a:t>
            </a:r>
            <a:r>
              <a:rPr lang="ru-RU" dirty="0" err="1"/>
              <a:t>сприяв</a:t>
            </a:r>
            <a:r>
              <a:rPr lang="ru-RU" dirty="0"/>
              <a:t> </a:t>
            </a:r>
            <a:r>
              <a:rPr lang="ru-RU" dirty="0" err="1"/>
              <a:t>розквіту</a:t>
            </a:r>
            <a:r>
              <a:rPr lang="ru-RU" dirty="0"/>
              <a:t> </a:t>
            </a:r>
            <a:r>
              <a:rPr lang="ru-RU" dirty="0" err="1"/>
              <a:t>рослинного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Папоротеподібні</a:t>
            </a:r>
            <a:r>
              <a:rPr lang="ru-RU" dirty="0"/>
              <a:t>, </a:t>
            </a:r>
            <a:r>
              <a:rPr lang="ru-RU" dirty="0" err="1"/>
              <a:t>цикадові</a:t>
            </a:r>
            <a:r>
              <a:rPr lang="ru-RU" dirty="0"/>
              <a:t>, </a:t>
            </a:r>
            <a:r>
              <a:rPr lang="ru-RU" dirty="0" err="1"/>
              <a:t>хвойні</a:t>
            </a:r>
            <a:r>
              <a:rPr lang="ru-RU" dirty="0"/>
              <a:t> </a:t>
            </a:r>
            <a:r>
              <a:rPr lang="ru-RU" dirty="0" err="1"/>
              <a:t>утворювали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болотисті</a:t>
            </a:r>
            <a:r>
              <a:rPr lang="ru-RU" dirty="0"/>
              <a:t> </a:t>
            </a:r>
            <a:r>
              <a:rPr lang="ru-RU" dirty="0" err="1"/>
              <a:t>ліси</a:t>
            </a:r>
            <a:r>
              <a:rPr lang="ru-RU" dirty="0"/>
              <a:t>. На </a:t>
            </a:r>
            <a:r>
              <a:rPr lang="ru-RU" dirty="0" err="1"/>
              <a:t>узбережжі</a:t>
            </a:r>
            <a:r>
              <a:rPr lang="ru-RU" dirty="0"/>
              <a:t> </a:t>
            </a:r>
            <a:r>
              <a:rPr lang="ru-RU" dirty="0" err="1"/>
              <a:t>зростали</a:t>
            </a:r>
            <a:r>
              <a:rPr lang="ru-RU" dirty="0"/>
              <a:t> </a:t>
            </a:r>
            <a:r>
              <a:rPr lang="ru-RU" dirty="0" err="1"/>
              <a:t>араукарії</a:t>
            </a:r>
            <a:r>
              <a:rPr lang="ru-RU" dirty="0"/>
              <a:t>, </a:t>
            </a:r>
            <a:r>
              <a:rPr lang="ru-RU" dirty="0" err="1"/>
              <a:t>туї</a:t>
            </a:r>
            <a:r>
              <a:rPr lang="ru-RU" dirty="0"/>
              <a:t>, </a:t>
            </a:r>
            <a:r>
              <a:rPr lang="ru-RU" dirty="0" err="1"/>
              <a:t>цикадові</a:t>
            </a:r>
            <a:r>
              <a:rPr lang="ru-RU" dirty="0"/>
              <a:t>. </a:t>
            </a:r>
            <a:r>
              <a:rPr lang="ru-RU" dirty="0" err="1"/>
              <a:t>Папороті</a:t>
            </a:r>
            <a:r>
              <a:rPr lang="ru-RU" dirty="0"/>
              <a:t> і </a:t>
            </a:r>
            <a:r>
              <a:rPr lang="ru-RU" dirty="0" err="1"/>
              <a:t>хвощі</a:t>
            </a:r>
            <a:r>
              <a:rPr lang="ru-RU" dirty="0"/>
              <a:t> </a:t>
            </a:r>
            <a:r>
              <a:rPr lang="ru-RU" dirty="0" err="1"/>
              <a:t>утворювали</a:t>
            </a:r>
            <a:r>
              <a:rPr lang="ru-RU" dirty="0"/>
              <a:t> </a:t>
            </a:r>
            <a:r>
              <a:rPr lang="ru-RU" dirty="0" err="1"/>
              <a:t>підлісок</a:t>
            </a:r>
            <a:r>
              <a:rPr lang="ru-RU" dirty="0"/>
              <a:t>. У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юрі</a:t>
            </a:r>
            <a:r>
              <a:rPr lang="ru-RU" dirty="0"/>
              <a:t> на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північної</a:t>
            </a:r>
            <a:r>
              <a:rPr lang="ru-RU" dirty="0"/>
              <a:t> </a:t>
            </a:r>
            <a:r>
              <a:rPr lang="ru-RU" dirty="0" err="1"/>
              <a:t>півкулі</a:t>
            </a:r>
            <a:r>
              <a:rPr lang="ru-RU" dirty="0"/>
              <a:t> </a:t>
            </a:r>
            <a:r>
              <a:rPr lang="ru-RU" dirty="0" err="1"/>
              <a:t>рослинність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одноманітною</a:t>
            </a:r>
            <a:r>
              <a:rPr lang="ru-RU" dirty="0"/>
              <a:t>. Але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юри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два </a:t>
            </a:r>
            <a:r>
              <a:rPr lang="ru-RU" dirty="0" err="1"/>
              <a:t>рослинних</a:t>
            </a:r>
            <a:r>
              <a:rPr lang="ru-RU" dirty="0"/>
              <a:t> </a:t>
            </a:r>
            <a:r>
              <a:rPr lang="ru-RU" dirty="0" err="1"/>
              <a:t>пояси</a:t>
            </a:r>
            <a:r>
              <a:rPr lang="ru-RU" dirty="0"/>
              <a:t>: </a:t>
            </a:r>
            <a:r>
              <a:rPr lang="ru-RU" dirty="0" err="1"/>
              <a:t>північний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переважали</a:t>
            </a:r>
            <a:r>
              <a:rPr lang="ru-RU" dirty="0"/>
              <a:t> </a:t>
            </a:r>
            <a:r>
              <a:rPr lang="ru-RU" dirty="0" err="1"/>
              <a:t>гінкго</a:t>
            </a:r>
            <a:r>
              <a:rPr lang="ru-RU" dirty="0"/>
              <a:t> і </a:t>
            </a:r>
            <a:r>
              <a:rPr lang="ru-RU" dirty="0" err="1"/>
              <a:t>трав'янисті</a:t>
            </a:r>
            <a:r>
              <a:rPr lang="ru-RU" dirty="0"/>
              <a:t> </a:t>
            </a:r>
            <a:r>
              <a:rPr lang="ru-RU" dirty="0" err="1"/>
              <a:t>папороті</a:t>
            </a:r>
            <a:r>
              <a:rPr lang="ru-RU" dirty="0"/>
              <a:t>, і </a:t>
            </a:r>
            <a:r>
              <a:rPr lang="ru-RU" dirty="0" err="1"/>
              <a:t>південний</a:t>
            </a:r>
            <a:r>
              <a:rPr lang="ru-RU" dirty="0"/>
              <a:t> з </a:t>
            </a:r>
            <a:r>
              <a:rPr lang="ru-RU" dirty="0" err="1"/>
              <a:t>бенетитами</a:t>
            </a:r>
            <a:r>
              <a:rPr lang="ru-RU" dirty="0"/>
              <a:t>, </a:t>
            </a:r>
            <a:r>
              <a:rPr lang="ru-RU" dirty="0" err="1"/>
              <a:t>цикадовими</a:t>
            </a:r>
            <a:r>
              <a:rPr lang="ru-RU" dirty="0"/>
              <a:t>, </a:t>
            </a:r>
            <a:r>
              <a:rPr lang="ru-RU" dirty="0" err="1"/>
              <a:t>араукаріями</a:t>
            </a:r>
            <a:r>
              <a:rPr lang="ru-RU" dirty="0"/>
              <a:t>, </a:t>
            </a:r>
            <a:r>
              <a:rPr lang="ru-RU" dirty="0" err="1"/>
              <a:t>деревовидними</a:t>
            </a:r>
            <a:r>
              <a:rPr lang="ru-RU" dirty="0"/>
              <a:t> </a:t>
            </a:r>
            <a:r>
              <a:rPr lang="ru-RU" dirty="0" err="1"/>
              <a:t>папоротями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804" y="116632"/>
            <a:ext cx="2182932" cy="576064"/>
          </a:xfrm>
        </p:spPr>
        <p:txBody>
          <a:bodyPr/>
          <a:lstStyle/>
          <a:p>
            <a:r>
              <a:rPr lang="uk-UA" dirty="0" smtClean="0"/>
              <a:t>Юрський період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116632"/>
            <a:ext cx="4016762" cy="7143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solidFill>
                  <a:srgbClr val="002060"/>
                </a:solidFill>
              </a:rPr>
              <a:t>Рослинний світ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5" name="Picture 5" descr="I10-68-Jurass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857628"/>
            <a:ext cx="2586037" cy="2638424"/>
          </a:xfrm>
          <a:prstGeom prst="rect">
            <a:avLst/>
          </a:prstGeom>
          <a:noFill/>
        </p:spPr>
      </p:pic>
      <p:pic>
        <p:nvPicPr>
          <p:cNvPr id="7" name="Picture 8" descr="I10-68-Jurassic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786190"/>
            <a:ext cx="3200398" cy="27146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076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7158" y="1142984"/>
            <a:ext cx="8401080" cy="478922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i="1" dirty="0" err="1" smtClean="0"/>
              <a:t>Протягом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крейдяного</a:t>
            </a:r>
            <a:r>
              <a:rPr lang="ru-RU" sz="2000" i="1" dirty="0" smtClean="0"/>
              <a:t> періоду на </a:t>
            </a:r>
            <a:r>
              <a:rPr lang="ru-RU" sz="2000" i="1" dirty="0" err="1" smtClean="0"/>
              <a:t>нашій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планеті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продовжувався</a:t>
            </a:r>
            <a:r>
              <a:rPr lang="ru-RU" sz="2000" i="1" dirty="0" smtClean="0"/>
              <a:t> "великий </a:t>
            </a:r>
            <a:r>
              <a:rPr lang="ru-RU" sz="2000" i="1" dirty="0" err="1" smtClean="0"/>
              <a:t>розкол</a:t>
            </a:r>
            <a:r>
              <a:rPr lang="ru-RU" sz="2000" i="1" dirty="0" smtClean="0"/>
              <a:t>" </a:t>
            </a:r>
            <a:r>
              <a:rPr lang="ru-RU" sz="2000" i="1" dirty="0" err="1" smtClean="0"/>
              <a:t>материків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Величезні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масиви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суші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Лавразію</a:t>
            </a:r>
            <a:r>
              <a:rPr lang="ru-RU" sz="2000" i="1" dirty="0" smtClean="0"/>
              <a:t>, що </a:t>
            </a:r>
            <a:r>
              <a:rPr lang="ru-RU" sz="2000" i="1" dirty="0" err="1" smtClean="0"/>
              <a:t>утворили</a:t>
            </a:r>
            <a:r>
              <a:rPr lang="ru-RU" sz="2000" i="1" dirty="0" smtClean="0"/>
              <a:t>, і Гондвану, </a:t>
            </a:r>
            <a:r>
              <a:rPr lang="ru-RU" sz="2000" i="1" dirty="0" err="1" smtClean="0"/>
              <a:t>поступово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розпадалися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частини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Південна</a:t>
            </a:r>
            <a:r>
              <a:rPr lang="ru-RU" sz="2000" i="1" dirty="0" smtClean="0"/>
              <a:t> Америка і Африка </a:t>
            </a:r>
            <a:r>
              <a:rPr lang="ru-RU" sz="2000" i="1" dirty="0" err="1" smtClean="0"/>
              <a:t>віддалялися</a:t>
            </a:r>
            <a:r>
              <a:rPr lang="ru-RU" sz="2000" i="1" dirty="0" smtClean="0"/>
              <a:t> один </a:t>
            </a:r>
            <a:r>
              <a:rPr lang="ru-RU" sz="2000" i="1" dirty="0" err="1" smtClean="0"/>
              <a:t>від</a:t>
            </a:r>
            <a:r>
              <a:rPr lang="ru-RU" sz="2000" i="1" dirty="0" smtClean="0"/>
              <a:t> одного, і </a:t>
            </a:r>
            <a:r>
              <a:rPr lang="ru-RU" sz="2000" i="1" dirty="0" err="1" smtClean="0"/>
              <a:t>Атлантичний</a:t>
            </a:r>
            <a:r>
              <a:rPr lang="ru-RU" sz="2000" i="1" dirty="0" smtClean="0"/>
              <a:t> океан ставав все </a:t>
            </a:r>
            <a:r>
              <a:rPr lang="ru-RU" sz="2000" i="1" dirty="0" err="1" smtClean="0"/>
              <a:t>ширшим</a:t>
            </a:r>
            <a:r>
              <a:rPr lang="ru-RU" sz="2000" i="1" dirty="0" smtClean="0"/>
              <a:t> і </a:t>
            </a:r>
            <a:r>
              <a:rPr lang="ru-RU" sz="2000" i="1" dirty="0" err="1" smtClean="0"/>
              <a:t>ширшим</a:t>
            </a:r>
            <a:r>
              <a:rPr lang="ru-RU" sz="2000" i="1" dirty="0" smtClean="0"/>
              <a:t>. Африка, </a:t>
            </a:r>
            <a:r>
              <a:rPr lang="ru-RU" sz="2000" i="1" dirty="0" err="1" smtClean="0"/>
              <a:t>Індія</a:t>
            </a:r>
            <a:r>
              <a:rPr lang="ru-RU" sz="2000" i="1" dirty="0" smtClean="0"/>
              <a:t> і </a:t>
            </a:r>
            <a:r>
              <a:rPr lang="ru-RU" sz="2000" i="1" dirty="0" err="1" smtClean="0"/>
              <a:t>Австралія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також</a:t>
            </a:r>
            <a:r>
              <a:rPr lang="ru-RU" sz="2000" i="1" dirty="0" smtClean="0"/>
              <a:t> почали </a:t>
            </a:r>
            <a:r>
              <a:rPr lang="ru-RU" sz="2000" i="1" dirty="0" err="1" smtClean="0"/>
              <a:t>розходитися</a:t>
            </a:r>
            <a:r>
              <a:rPr lang="ru-RU" sz="2000" i="1" dirty="0" smtClean="0"/>
              <a:t> в </a:t>
            </a:r>
            <a:r>
              <a:rPr lang="ru-RU" sz="2000" i="1" dirty="0" err="1" smtClean="0"/>
              <a:t>різні</a:t>
            </a:r>
            <a:r>
              <a:rPr lang="ru-RU" sz="2000" i="1" dirty="0" smtClean="0"/>
              <a:t> боки, і на </a:t>
            </a:r>
            <a:r>
              <a:rPr lang="ru-RU" sz="2000" i="1" dirty="0" err="1" smtClean="0"/>
              <a:t>південь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екватора</a:t>
            </a:r>
            <a:r>
              <a:rPr lang="ru-RU" sz="2000" i="1" dirty="0" smtClean="0"/>
              <a:t> у </a:t>
            </a:r>
            <a:r>
              <a:rPr lang="ru-RU" sz="2000" i="1" dirty="0" err="1" smtClean="0"/>
              <a:t>результаті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утворилися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гігантські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острови</a:t>
            </a:r>
            <a:r>
              <a:rPr lang="ru-RU" sz="2000" i="1" dirty="0" smtClean="0"/>
              <a:t>. Велика </a:t>
            </a:r>
            <a:r>
              <a:rPr lang="ru-RU" sz="2000" i="1" dirty="0" err="1" smtClean="0"/>
              <a:t>частина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території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сучасної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Європи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знаходилася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тоді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під</a:t>
            </a:r>
            <a:r>
              <a:rPr lang="ru-RU" sz="2000" i="1" dirty="0" smtClean="0"/>
              <a:t> водою.</a:t>
            </a:r>
          </a:p>
          <a:p>
            <a:pPr>
              <a:lnSpc>
                <a:spcPct val="80000"/>
              </a:lnSpc>
            </a:pPr>
            <a:r>
              <a:rPr lang="ru-RU" sz="2000" i="1" dirty="0" smtClean="0"/>
              <a:t>Море затопило </a:t>
            </a:r>
            <a:r>
              <a:rPr lang="ru-RU" sz="2000" i="1" dirty="0" err="1" smtClean="0"/>
              <a:t>обширні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ділянки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суші</a:t>
            </a:r>
            <a:r>
              <a:rPr lang="ru-RU" sz="2000" i="1" dirty="0" smtClean="0"/>
              <a:t>. Останки </a:t>
            </a:r>
            <a:r>
              <a:rPr lang="ru-RU" sz="2000" i="1" dirty="0" err="1" smtClean="0"/>
              <a:t>твердопокровних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планктонних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організмів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утворили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океанському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величезні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товщі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крейдяних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відкладень</a:t>
            </a:r>
            <a:r>
              <a:rPr lang="ru-RU" sz="2000" i="1" dirty="0" smtClean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05" y="188640"/>
            <a:ext cx="3062714" cy="764704"/>
          </a:xfrm>
        </p:spPr>
        <p:txBody>
          <a:bodyPr/>
          <a:lstStyle/>
          <a:p>
            <a:r>
              <a:rPr lang="uk-UA" dirty="0" smtClean="0"/>
              <a:t>Крейдовий період</a:t>
            </a:r>
            <a:endParaRPr lang="ru-RU" dirty="0"/>
          </a:p>
        </p:txBody>
      </p:sp>
      <p:pic>
        <p:nvPicPr>
          <p:cNvPr id="4" name="Picture 4" descr="posled-d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256"/>
            <a:ext cx="864399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4595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FF195F0-4221-4767-8D2D-483D8926A0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Глобус на оранжевом фоне</Template>
  <TotalTime>201</TotalTime>
  <Words>773</Words>
  <Application>Microsoft Office PowerPoint</Application>
  <PresentationFormat>Экран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Tema de Office</vt:lpstr>
      <vt:lpstr>Мезозойська ера</vt:lpstr>
      <vt:lpstr>Періоди мезозойської ери</vt:lpstr>
      <vt:lpstr>Тріасовий період</vt:lpstr>
      <vt:lpstr>Тріасовий період</vt:lpstr>
      <vt:lpstr>Тріасовий період</vt:lpstr>
      <vt:lpstr>                 Юрський період            (193-136 млн. років тому) </vt:lpstr>
      <vt:lpstr>Юрський період</vt:lpstr>
      <vt:lpstr>Юрський період </vt:lpstr>
      <vt:lpstr>Крейдовий період</vt:lpstr>
      <vt:lpstr>Презентация PowerPoint</vt:lpstr>
      <vt:lpstr>Презентация PowerPoint</vt:lpstr>
      <vt:lpstr>Презентация PowerPoint</vt:lpstr>
      <vt:lpstr>Висновок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Мезозойська ера</dc:title>
  <dc:creator>RePack by Diakov</dc:creator>
  <cp:keywords/>
  <cp:lastModifiedBy>RePack by Diakov</cp:lastModifiedBy>
  <cp:revision>20</cp:revision>
  <dcterms:created xsi:type="dcterms:W3CDTF">2015-03-24T15:36:52Z</dcterms:created>
  <dcterms:modified xsi:type="dcterms:W3CDTF">2015-03-24T20:19:14Z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TC023897359991</vt:lpwstr>
  </property>
</Properties>
</file>