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  <p:sldId id="273" r:id="rId19"/>
    <p:sldId id="274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66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0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-sofiyivka-i-prinadi-podilly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3789040"/>
            <a:ext cx="8676456" cy="1894362"/>
          </a:xfrm>
        </p:spPr>
        <p:txBody>
          <a:bodyPr>
            <a:normAutofit/>
          </a:bodyPr>
          <a:lstStyle/>
          <a:p>
            <a:pPr algn="ctr"/>
            <a:r>
              <a:rPr lang="uk-UA" sz="4800" dirty="0" smtClean="0">
                <a:solidFill>
                  <a:srgbClr val="FFFF00"/>
                </a:solidFill>
              </a:rPr>
              <a:t>Національні парки України</a:t>
            </a:r>
            <a:endParaRPr lang="ru-RU" sz="4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1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4421124"/>
            <a:ext cx="9505056" cy="4873752"/>
          </a:xfrm>
        </p:spPr>
        <p:txBody>
          <a:bodyPr/>
          <a:lstStyle/>
          <a:p>
            <a:pPr>
              <a:buNone/>
            </a:pPr>
            <a:r>
              <a:rPr lang="ru-RU" sz="3200" dirty="0" smtClean="0">
                <a:solidFill>
                  <a:srgbClr val="FFFF00"/>
                </a:solidFill>
                <a:latin typeface="Comic Sans MS" pitchFamily="66" charset="0"/>
              </a:rPr>
              <a:t>  </a:t>
            </a:r>
            <a:r>
              <a:rPr lang="ru-RU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27 </a:t>
            </a:r>
            <a:r>
              <a:rPr lang="ru-RU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серпня</a:t>
            </a:r>
            <a:r>
              <a:rPr lang="ru-RU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  2007 року </a:t>
            </a:r>
            <a:r>
              <a:rPr lang="ru-RU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було</a:t>
            </a:r>
            <a:r>
              <a:rPr lang="ru-RU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ru-RU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утворено</a:t>
            </a:r>
            <a:r>
              <a:rPr lang="ru-RU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 </a:t>
            </a:r>
            <a:r>
              <a:rPr lang="ru-RU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національний</a:t>
            </a:r>
            <a:r>
              <a:rPr lang="ru-RU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ru-RU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природний</a:t>
            </a:r>
            <a:r>
              <a:rPr lang="ru-RU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 парк </a:t>
            </a:r>
            <a:r>
              <a:rPr lang="ru-RU" sz="32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«</a:t>
            </a:r>
            <a:r>
              <a:rPr lang="ru-RU" sz="3200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Голосіївський</a:t>
            </a:r>
            <a:r>
              <a:rPr lang="ru-RU" sz="32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»</a:t>
            </a:r>
            <a:r>
              <a:rPr lang="ru-RU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ru-RU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площею</a:t>
            </a:r>
            <a:r>
              <a:rPr lang="ru-RU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 4521,29 гектара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5517232"/>
            <a:ext cx="83884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B0F0"/>
                </a:solidFill>
                <a:latin typeface="Comic Sans MS" pitchFamily="66" charset="0"/>
              </a:rPr>
              <a:t>У </a:t>
            </a:r>
            <a:r>
              <a:rPr lang="ru-RU" sz="3200" dirty="0" err="1" smtClean="0">
                <a:solidFill>
                  <a:srgbClr val="00B0F0"/>
                </a:solidFill>
                <a:latin typeface="Comic Sans MS" pitchFamily="66" charset="0"/>
              </a:rPr>
              <a:t>лісі</a:t>
            </a:r>
            <a:r>
              <a:rPr lang="ru-RU" sz="3200" dirty="0" smtClean="0">
                <a:solidFill>
                  <a:srgbClr val="00B0F0"/>
                </a:solidFill>
                <a:latin typeface="Comic Sans MS" pitchFamily="66" charset="0"/>
              </a:rPr>
              <a:t> </a:t>
            </a:r>
            <a:r>
              <a:rPr lang="ru-RU" sz="3200" dirty="0" err="1" smtClean="0">
                <a:solidFill>
                  <a:srgbClr val="00B0F0"/>
                </a:solidFill>
                <a:latin typeface="Comic Sans MS" pitchFamily="66" charset="0"/>
              </a:rPr>
              <a:t>протікає</a:t>
            </a:r>
            <a:r>
              <a:rPr lang="ru-RU" sz="3200" dirty="0" smtClean="0">
                <a:solidFill>
                  <a:srgbClr val="00B0F0"/>
                </a:solidFill>
                <a:latin typeface="Comic Sans MS" pitchFamily="66" charset="0"/>
              </a:rPr>
              <a:t> </a:t>
            </a:r>
            <a:r>
              <a:rPr lang="ru-RU" sz="3200" dirty="0" err="1" smtClean="0">
                <a:solidFill>
                  <a:srgbClr val="00B0F0"/>
                </a:solidFill>
                <a:latin typeface="Comic Sans MS" pitchFamily="66" charset="0"/>
              </a:rPr>
              <a:t>Голосіївські</a:t>
            </a:r>
            <a:r>
              <a:rPr lang="ru-RU" sz="3200" dirty="0" smtClean="0">
                <a:solidFill>
                  <a:srgbClr val="00B0F0"/>
                </a:solidFill>
                <a:latin typeface="Comic Sans MS" pitchFamily="66" charset="0"/>
              </a:rPr>
              <a:t> (</a:t>
            </a:r>
            <a:r>
              <a:rPr lang="ru-RU" sz="3200" dirty="0" err="1" smtClean="0">
                <a:solidFill>
                  <a:srgbClr val="00B0F0"/>
                </a:solidFill>
                <a:latin typeface="Comic Sans MS" pitchFamily="66" charset="0"/>
              </a:rPr>
              <a:t>Дідорівські</a:t>
            </a:r>
            <a:r>
              <a:rPr lang="ru-RU" sz="3200" dirty="0" smtClean="0">
                <a:solidFill>
                  <a:srgbClr val="00B0F0"/>
                </a:solidFill>
                <a:latin typeface="Comic Sans MS" pitchFamily="66" charset="0"/>
              </a:rPr>
              <a:t>) ставки.</a:t>
            </a:r>
            <a:endParaRPr lang="ru-RU" sz="3200" dirty="0">
              <a:solidFill>
                <a:srgbClr val="00B0F0"/>
              </a:solidFill>
              <a:latin typeface="Comic Sans MS" pitchFamily="66" charset="0"/>
            </a:endParaRPr>
          </a:p>
        </p:txBody>
      </p:sp>
      <p:pic>
        <p:nvPicPr>
          <p:cNvPr id="7" name="Содержимое 6" descr="47405168_6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548680"/>
            <a:ext cx="6498167" cy="4873625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5048" y="4941168"/>
            <a:ext cx="8568952" cy="4873752"/>
          </a:xfrm>
        </p:spPr>
        <p:txBody>
          <a:bodyPr>
            <a:normAutofit/>
          </a:bodyPr>
          <a:lstStyle/>
          <a:p>
            <a:r>
              <a:rPr lang="ru-RU" sz="3200" dirty="0" err="1" smtClean="0">
                <a:solidFill>
                  <a:srgbClr val="00B050"/>
                </a:solidFill>
                <a:latin typeface="Comic Sans MS" pitchFamily="66" charset="0"/>
              </a:rPr>
              <a:t>Рослинність</a:t>
            </a:r>
            <a:r>
              <a:rPr lang="ru-RU" sz="3200" dirty="0" smtClean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ru-RU" sz="3200" dirty="0" err="1" smtClean="0">
                <a:solidFill>
                  <a:srgbClr val="00B050"/>
                </a:solidFill>
                <a:latin typeface="Comic Sans MS" pitchFamily="66" charset="0"/>
              </a:rPr>
              <a:t>Голосіївського</a:t>
            </a:r>
            <a:r>
              <a:rPr lang="ru-RU" sz="3200" dirty="0" smtClean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ru-RU" sz="3200" dirty="0" err="1" smtClean="0">
                <a:solidFill>
                  <a:srgbClr val="00B050"/>
                </a:solidFill>
                <a:latin typeface="Comic Sans MS" pitchFamily="66" charset="0"/>
              </a:rPr>
              <a:t>лісу</a:t>
            </a:r>
            <a:r>
              <a:rPr lang="ru-RU" sz="3200" dirty="0" smtClean="0">
                <a:solidFill>
                  <a:srgbClr val="00B050"/>
                </a:solidFill>
                <a:latin typeface="Comic Sans MS" pitchFamily="66" charset="0"/>
              </a:rPr>
              <a:t> представлена </a:t>
            </a:r>
            <a:r>
              <a:rPr lang="ru-RU" sz="3200" dirty="0" err="1" smtClean="0">
                <a:solidFill>
                  <a:srgbClr val="00B050"/>
                </a:solidFill>
                <a:latin typeface="Comic Sans MS" pitchFamily="66" charset="0"/>
              </a:rPr>
              <a:t>переважно</a:t>
            </a:r>
            <a:r>
              <a:rPr lang="ru-RU" sz="3200" dirty="0" smtClean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ru-RU" sz="3200" dirty="0" err="1" smtClean="0">
                <a:solidFill>
                  <a:srgbClr val="00B050"/>
                </a:solidFill>
                <a:latin typeface="Comic Sans MS" pitchFamily="66" charset="0"/>
              </a:rPr>
              <a:t>широколистяними</a:t>
            </a:r>
            <a:r>
              <a:rPr lang="ru-RU" sz="3200" dirty="0" smtClean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ru-RU" sz="3200" dirty="0" err="1" smtClean="0">
                <a:solidFill>
                  <a:srgbClr val="00B050"/>
                </a:solidFill>
                <a:latin typeface="Comic Sans MS" pitchFamily="66" charset="0"/>
              </a:rPr>
              <a:t>лісами</a:t>
            </a:r>
            <a:r>
              <a:rPr lang="ru-RU" sz="3200" dirty="0" smtClean="0">
                <a:solidFill>
                  <a:srgbClr val="00B050"/>
                </a:solidFill>
                <a:latin typeface="Comic Sans MS" pitchFamily="66" charset="0"/>
              </a:rPr>
              <a:t>.</a:t>
            </a:r>
            <a:endParaRPr lang="ru-RU" sz="32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5" name="Рисунок 4" descr="13_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692696"/>
            <a:ext cx="5715000" cy="428625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5157192"/>
            <a:ext cx="8064896" cy="1468760"/>
          </a:xfrm>
        </p:spPr>
        <p:txBody>
          <a:bodyPr>
            <a:normAutofit fontScale="85000" lnSpcReduction="20000"/>
          </a:bodyPr>
          <a:lstStyle/>
          <a:p>
            <a:r>
              <a:rPr lang="ru-RU" sz="2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ru-RU" sz="2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Голосіївському</a:t>
            </a:r>
            <a:r>
              <a:rPr lang="ru-RU" sz="2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лісі</a:t>
            </a:r>
            <a:r>
              <a:rPr lang="ru-RU" sz="2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зустрічаються</a:t>
            </a:r>
            <a:r>
              <a:rPr lang="ru-RU" sz="2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2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рідкісні</a:t>
            </a:r>
            <a:r>
              <a:rPr lang="ru-RU" sz="2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2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малопоширені</a:t>
            </a:r>
            <a:r>
              <a:rPr lang="ru-RU" sz="2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види</a:t>
            </a:r>
            <a:r>
              <a:rPr lang="ru-RU" sz="2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рослин</a:t>
            </a:r>
            <a:r>
              <a:rPr lang="ru-RU" sz="2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sz="2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занесені</a:t>
            </a:r>
            <a:r>
              <a:rPr lang="ru-RU" sz="2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 </a:t>
            </a:r>
            <a:r>
              <a:rPr lang="ru-RU" sz="2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Червоної</a:t>
            </a:r>
            <a:r>
              <a:rPr lang="ru-RU" sz="2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книги </a:t>
            </a:r>
            <a:r>
              <a:rPr lang="ru-RU" sz="2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України</a:t>
            </a:r>
            <a:r>
              <a:rPr lang="ru-RU" sz="2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2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булатка</a:t>
            </a:r>
            <a:r>
              <a:rPr lang="ru-RU" sz="2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довголиста</a:t>
            </a:r>
            <a:r>
              <a:rPr lang="ru-RU" sz="2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 </a:t>
            </a:r>
            <a:r>
              <a:rPr lang="ru-RU" sz="2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коручка</a:t>
            </a:r>
            <a:r>
              <a:rPr lang="ru-RU" sz="2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морозниковидна</a:t>
            </a:r>
            <a:r>
              <a:rPr lang="ru-RU" sz="2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 </a:t>
            </a:r>
            <a:r>
              <a:rPr lang="ru-RU" sz="2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лілія</a:t>
            </a:r>
            <a:r>
              <a:rPr lang="ru-RU" sz="2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лісова</a:t>
            </a:r>
            <a:r>
              <a:rPr lang="ru-RU" sz="2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любка</a:t>
            </a:r>
            <a:r>
              <a:rPr lang="ru-RU" sz="2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дволиста</a:t>
            </a:r>
            <a:r>
              <a:rPr lang="ru-RU" sz="2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 </a:t>
            </a:r>
            <a:r>
              <a:rPr lang="ru-RU" sz="2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підсніжник</a:t>
            </a:r>
            <a:r>
              <a:rPr lang="ru-RU" sz="2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звичайний</a:t>
            </a:r>
            <a:r>
              <a:rPr lang="ru-RU" sz="2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 descr="2957098-d93138dfb44e319f.jpg"/>
          <p:cNvPicPr>
            <a:picLocks noChangeAspect="1"/>
          </p:cNvPicPr>
          <p:nvPr/>
        </p:nvPicPr>
        <p:blipFill>
          <a:blip r:embed="rId2" cstate="print"/>
          <a:srcRect t="5152" r="37241" b="2835"/>
          <a:stretch>
            <a:fillRect/>
          </a:stretch>
        </p:blipFill>
        <p:spPr>
          <a:xfrm>
            <a:off x="323528" y="1780202"/>
            <a:ext cx="3096344" cy="3016949"/>
          </a:xfrm>
          <a:prstGeom prst="rect">
            <a:avLst/>
          </a:prstGeom>
        </p:spPr>
      </p:pic>
      <p:pic>
        <p:nvPicPr>
          <p:cNvPr id="5" name="Рисунок 4" descr="9693467524673aa2e90f89.jpg"/>
          <p:cNvPicPr>
            <a:picLocks noChangeAspect="1"/>
          </p:cNvPicPr>
          <p:nvPr/>
        </p:nvPicPr>
        <p:blipFill>
          <a:blip r:embed="rId3" cstate="print"/>
          <a:srcRect r="3219" b="14971"/>
          <a:stretch>
            <a:fillRect/>
          </a:stretch>
        </p:blipFill>
        <p:spPr>
          <a:xfrm>
            <a:off x="6084168" y="1772816"/>
            <a:ext cx="2520280" cy="2952328"/>
          </a:xfrm>
          <a:prstGeom prst="rect">
            <a:avLst/>
          </a:prstGeom>
        </p:spPr>
      </p:pic>
      <p:pic>
        <p:nvPicPr>
          <p:cNvPr id="6" name="Рисунок 5" descr="i.jpg"/>
          <p:cNvPicPr>
            <a:picLocks noChangeAspect="1"/>
          </p:cNvPicPr>
          <p:nvPr/>
        </p:nvPicPr>
        <p:blipFill>
          <a:blip r:embed="rId4" cstate="print"/>
          <a:srcRect r="-1728" b="7509"/>
          <a:stretch>
            <a:fillRect/>
          </a:stretch>
        </p:blipFill>
        <p:spPr>
          <a:xfrm>
            <a:off x="3563888" y="548680"/>
            <a:ext cx="2304256" cy="2780999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3568" y="4857800"/>
            <a:ext cx="7704856" cy="2000200"/>
          </a:xfrm>
        </p:spPr>
        <p:txBody>
          <a:bodyPr/>
          <a:lstStyle/>
          <a:p>
            <a:r>
              <a:rPr lang="uk-UA" dirty="0" smtClean="0">
                <a:latin typeface="Comic Sans MS" pitchFamily="66" charset="0"/>
              </a:rPr>
              <a:t>На території Голосіївського лісу мешкають близько 30 видів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uk-UA" dirty="0" smtClean="0">
                <a:latin typeface="Comic Sans MS" pitchFamily="66" charset="0"/>
              </a:rPr>
              <a:t>ссавців, в основному дрібних: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uk-UA" dirty="0" smtClean="0">
                <a:latin typeface="Comic Sans MS" pitchFamily="66" charset="0"/>
              </a:rPr>
              <a:t>кріт європейський,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uk-UA" dirty="0" err="1" smtClean="0">
                <a:latin typeface="Comic Sans MS" pitchFamily="66" charset="0"/>
              </a:rPr>
              <a:t>мідиця</a:t>
            </a:r>
            <a:r>
              <a:rPr lang="uk-UA" dirty="0" smtClean="0">
                <a:latin typeface="Comic Sans MS" pitchFamily="66" charset="0"/>
              </a:rPr>
              <a:t> звичайна,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uk-UA" u="sng" dirty="0" smtClean="0">
                <a:latin typeface="Comic Sans MS" pitchFamily="66" charset="0"/>
              </a:rPr>
              <a:t>полівка європейська,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uk-UA" dirty="0" smtClean="0">
                <a:latin typeface="Comic Sans MS" pitchFamily="66" charset="0"/>
              </a:rPr>
              <a:t>вивірка лісова.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4" name="Рисунок 3" descr="polevka2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2420888"/>
            <a:ext cx="2851516" cy="2376264"/>
          </a:xfrm>
          <a:prstGeom prst="rect">
            <a:avLst/>
          </a:prstGeom>
        </p:spPr>
      </p:pic>
      <p:pic>
        <p:nvPicPr>
          <p:cNvPr id="5" name="Рисунок 4" descr="14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620688"/>
            <a:ext cx="3433492" cy="2592288"/>
          </a:xfrm>
          <a:prstGeom prst="rect">
            <a:avLst/>
          </a:prstGeom>
        </p:spPr>
      </p:pic>
      <p:pic>
        <p:nvPicPr>
          <p:cNvPr id="6" name="Рисунок 5" descr="0_8dfb0_f563041c_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1772816"/>
            <a:ext cx="2736304" cy="2758371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704629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29400"/>
          </a:xfrm>
        </p:spPr>
      </p:pic>
      <p:sp>
        <p:nvSpPr>
          <p:cNvPr id="5" name="TextBox 4"/>
          <p:cNvSpPr txBox="1"/>
          <p:nvPr/>
        </p:nvSpPr>
        <p:spPr>
          <a:xfrm>
            <a:off x="323528" y="4180344"/>
            <a:ext cx="84969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err="1" smtClean="0">
                <a:solidFill>
                  <a:srgbClr val="FFFF00"/>
                </a:solidFill>
                <a:latin typeface="Comic Sans MS" pitchFamily="66" charset="0"/>
              </a:rPr>
              <a:t>Націона́льний</a:t>
            </a:r>
            <a:r>
              <a:rPr lang="uk-UA" sz="2800" b="1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uk-UA" sz="2800" b="1" dirty="0" err="1" smtClean="0">
                <a:solidFill>
                  <a:srgbClr val="FFFF00"/>
                </a:solidFill>
                <a:latin typeface="Comic Sans MS" pitchFamily="66" charset="0"/>
              </a:rPr>
              <a:t>приро́дний</a:t>
            </a:r>
            <a:r>
              <a:rPr lang="uk-UA" sz="2800" b="1" dirty="0" smtClean="0">
                <a:solidFill>
                  <a:srgbClr val="FFFF00"/>
                </a:solidFill>
                <a:latin typeface="Comic Sans MS" pitchFamily="66" charset="0"/>
              </a:rPr>
              <a:t> парк «</a:t>
            </a:r>
            <a:r>
              <a:rPr lang="uk-UA" sz="2800" b="1" dirty="0" err="1" smtClean="0">
                <a:solidFill>
                  <a:srgbClr val="FFFF00"/>
                </a:solidFill>
                <a:latin typeface="Comic Sans MS" pitchFamily="66" charset="0"/>
              </a:rPr>
              <a:t>Дністро́вський</a:t>
            </a:r>
            <a:r>
              <a:rPr lang="uk-UA" sz="2800" b="1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uk-UA" sz="2800" b="1" dirty="0" err="1" smtClean="0">
                <a:solidFill>
                  <a:srgbClr val="FFFF00"/>
                </a:solidFill>
                <a:latin typeface="Comic Sans MS" pitchFamily="66" charset="0"/>
              </a:rPr>
              <a:t>каньйо́н</a:t>
            </a:r>
            <a:r>
              <a:rPr lang="uk-UA" sz="2800" b="1" dirty="0" smtClean="0">
                <a:solidFill>
                  <a:srgbClr val="FFFF00"/>
                </a:solidFill>
                <a:latin typeface="Comic Sans MS" pitchFamily="66" charset="0"/>
              </a:rPr>
              <a:t>»</a:t>
            </a:r>
            <a:r>
              <a:rPr lang="ru-RU" sz="2800" dirty="0" smtClean="0">
                <a:solidFill>
                  <a:srgbClr val="FFFF00"/>
                </a:solidFill>
                <a:latin typeface="Comic Sans MS" pitchFamily="66" charset="0"/>
              </a:rPr>
              <a:t> </a:t>
            </a:r>
            <a:r>
              <a:rPr lang="uk-UA" sz="2800" dirty="0" smtClean="0">
                <a:solidFill>
                  <a:srgbClr val="FFFF00"/>
                </a:solidFill>
                <a:latin typeface="Comic Sans MS" pitchFamily="66" charset="0"/>
              </a:rPr>
              <a:t>— природоохоронна територія в</a:t>
            </a:r>
            <a:r>
              <a:rPr lang="ru-RU" sz="2800" dirty="0" smtClean="0">
                <a:solidFill>
                  <a:srgbClr val="FFFF00"/>
                </a:solidFill>
                <a:latin typeface="Comic Sans MS" pitchFamily="66" charset="0"/>
              </a:rPr>
              <a:t> </a:t>
            </a:r>
            <a:r>
              <a:rPr lang="uk-UA" sz="2800" dirty="0" smtClean="0">
                <a:solidFill>
                  <a:srgbClr val="FFFF00"/>
                </a:solidFill>
                <a:latin typeface="Comic Sans MS" pitchFamily="66" charset="0"/>
              </a:rPr>
              <a:t>Україні, в межах</a:t>
            </a:r>
            <a:r>
              <a:rPr lang="ru-RU" sz="2800" dirty="0" smtClean="0">
                <a:solidFill>
                  <a:srgbClr val="FFFF00"/>
                </a:solidFill>
                <a:latin typeface="Comic Sans MS" pitchFamily="66" charset="0"/>
              </a:rPr>
              <a:t> </a:t>
            </a:r>
            <a:r>
              <a:rPr lang="uk-UA" sz="2800" dirty="0" smtClean="0">
                <a:solidFill>
                  <a:srgbClr val="FFFF00"/>
                </a:solidFill>
                <a:latin typeface="Comic Sans MS" pitchFamily="66" charset="0"/>
              </a:rPr>
              <a:t>Борщівського,</a:t>
            </a:r>
            <a:r>
              <a:rPr lang="uk-UA" sz="2800" dirty="0" err="1" smtClean="0">
                <a:solidFill>
                  <a:srgbClr val="FFFF00"/>
                </a:solidFill>
                <a:latin typeface="Comic Sans MS" pitchFamily="66" charset="0"/>
              </a:rPr>
              <a:t>Заліщицько</a:t>
            </a:r>
            <a:r>
              <a:rPr lang="ru-RU" sz="2800" dirty="0" smtClean="0">
                <a:solidFill>
                  <a:srgbClr val="FFFF00"/>
                </a:solidFill>
                <a:latin typeface="Comic Sans MS" pitchFamily="66" charset="0"/>
              </a:rPr>
              <a:t>г</a:t>
            </a:r>
            <a:r>
              <a:rPr lang="uk-UA" sz="2800" dirty="0" smtClean="0">
                <a:solidFill>
                  <a:srgbClr val="FFFF00"/>
                </a:solidFill>
                <a:latin typeface="Comic Sans MS" pitchFamily="66" charset="0"/>
              </a:rPr>
              <a:t>о,</a:t>
            </a:r>
            <a:r>
              <a:rPr lang="ru-RU" sz="2800" dirty="0" smtClean="0">
                <a:solidFill>
                  <a:srgbClr val="FFFF00"/>
                </a:solidFill>
                <a:latin typeface="Comic Sans MS" pitchFamily="66" charset="0"/>
              </a:rPr>
              <a:t> </a:t>
            </a:r>
            <a:r>
              <a:rPr lang="uk-UA" sz="2800" dirty="0" smtClean="0">
                <a:solidFill>
                  <a:srgbClr val="FFFF00"/>
                </a:solidFill>
                <a:latin typeface="Comic Sans MS" pitchFamily="66" charset="0"/>
              </a:rPr>
              <a:t>Бучацького</a:t>
            </a:r>
            <a:r>
              <a:rPr lang="ru-RU" sz="2800" dirty="0" smtClean="0">
                <a:solidFill>
                  <a:srgbClr val="FFFF00"/>
                </a:solidFill>
                <a:latin typeface="Comic Sans MS" pitchFamily="66" charset="0"/>
              </a:rPr>
              <a:t> </a:t>
            </a:r>
            <a:r>
              <a:rPr lang="uk-UA" sz="2800" dirty="0" smtClean="0">
                <a:solidFill>
                  <a:srgbClr val="FFFF00"/>
                </a:solidFill>
                <a:latin typeface="Comic Sans MS" pitchFamily="66" charset="0"/>
              </a:rPr>
              <a:t>та</a:t>
            </a:r>
            <a:r>
              <a:rPr lang="ru-RU" sz="2800" dirty="0" smtClean="0">
                <a:solidFill>
                  <a:srgbClr val="FFFF00"/>
                </a:solidFill>
                <a:latin typeface="Comic Sans MS" pitchFamily="66" charset="0"/>
              </a:rPr>
              <a:t> </a:t>
            </a:r>
            <a:r>
              <a:rPr lang="uk-UA" sz="2800" dirty="0" err="1" smtClean="0">
                <a:solidFill>
                  <a:srgbClr val="FFFF00"/>
                </a:solidFill>
                <a:latin typeface="Comic Sans MS" pitchFamily="66" charset="0"/>
              </a:rPr>
              <a:t>Монастириського</a:t>
            </a:r>
            <a:r>
              <a:rPr lang="ru-RU" sz="2800" dirty="0" smtClean="0">
                <a:solidFill>
                  <a:srgbClr val="FFFF00"/>
                </a:solidFill>
                <a:latin typeface="Comic Sans MS" pitchFamily="66" charset="0"/>
              </a:rPr>
              <a:t> </a:t>
            </a:r>
            <a:r>
              <a:rPr lang="uk-UA" sz="2800" dirty="0" smtClean="0">
                <a:solidFill>
                  <a:srgbClr val="FFFF00"/>
                </a:solidFill>
                <a:latin typeface="Comic Sans MS" pitchFamily="66" charset="0"/>
              </a:rPr>
              <a:t>районів</a:t>
            </a:r>
            <a:r>
              <a:rPr lang="ru-RU" sz="2800" dirty="0" smtClean="0">
                <a:solidFill>
                  <a:srgbClr val="FFFF00"/>
                </a:solidFill>
                <a:latin typeface="Comic Sans MS" pitchFamily="66" charset="0"/>
              </a:rPr>
              <a:t> </a:t>
            </a:r>
            <a:r>
              <a:rPr lang="uk-UA" sz="2800" dirty="0" smtClean="0">
                <a:solidFill>
                  <a:srgbClr val="FFFF00"/>
                </a:solidFill>
                <a:latin typeface="Comic Sans MS" pitchFamily="66" charset="0"/>
              </a:rPr>
              <a:t>Тернопільської області</a:t>
            </a:r>
            <a:r>
              <a:rPr lang="ru-RU" sz="2800" dirty="0" smtClean="0">
                <a:solidFill>
                  <a:srgbClr val="FFFF00"/>
                </a:solidFill>
                <a:latin typeface="Comic Sans MS" pitchFamily="66" charset="0"/>
              </a:rPr>
              <a:t>.</a:t>
            </a:r>
            <a:endParaRPr lang="ru-RU" sz="2800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nc2s4fh8hp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1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467544" y="908720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ru-RU" sz="3600" dirty="0" err="1" smtClean="0">
                <a:solidFill>
                  <a:srgbClr val="FFFF00"/>
                </a:solidFill>
                <a:latin typeface="Comic Sans MS" pitchFamily="66" charset="0"/>
              </a:rPr>
              <a:t>Площа</a:t>
            </a:r>
            <a:r>
              <a:rPr lang="ru-RU" sz="3600" dirty="0" smtClean="0">
                <a:solidFill>
                  <a:srgbClr val="FFFF00"/>
                </a:solidFill>
                <a:latin typeface="Comic Sans MS" pitchFamily="66" charset="0"/>
              </a:rPr>
              <a:t> 10829,18 га.</a:t>
            </a:r>
            <a:endParaRPr lang="ru-RU" sz="36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03564" y="5589240"/>
            <a:ext cx="60404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err="1" smtClean="0">
                <a:solidFill>
                  <a:schemeClr val="bg2">
                    <a:lumMod val="90000"/>
                  </a:schemeClr>
                </a:solidFill>
                <a:latin typeface="Comic Sans MS" pitchFamily="66" charset="0"/>
              </a:rPr>
              <a:t>Створений</a:t>
            </a:r>
            <a:r>
              <a:rPr lang="ru-RU" sz="3600" dirty="0" smtClean="0">
                <a:solidFill>
                  <a:schemeClr val="bg2">
                    <a:lumMod val="90000"/>
                  </a:schemeClr>
                </a:solidFill>
                <a:latin typeface="Comic Sans MS" pitchFamily="66" charset="0"/>
              </a:rPr>
              <a:t> 3 лютого 2010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8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97152" y="764704"/>
            <a:ext cx="4546848" cy="5688632"/>
          </a:xfrm>
        </p:spPr>
        <p:txBody>
          <a:bodyPr>
            <a:normAutofit fontScale="92500"/>
          </a:bodyPr>
          <a:lstStyle/>
          <a:p>
            <a:r>
              <a:rPr lang="ru-RU" sz="2800" u="sng" dirty="0" err="1" smtClean="0">
                <a:latin typeface="Comic Sans MS" pitchFamily="66" charset="0"/>
              </a:rPr>
              <a:t>Дністровський</a:t>
            </a:r>
            <a:r>
              <a:rPr lang="ru-RU" sz="2800" u="sng" dirty="0" smtClean="0">
                <a:latin typeface="Comic Sans MS" pitchFamily="66" charset="0"/>
              </a:rPr>
              <a:t> </a:t>
            </a:r>
            <a:r>
              <a:rPr lang="ru-RU" sz="2800" u="sng" dirty="0" err="1" smtClean="0">
                <a:latin typeface="Comic Sans MS" pitchFamily="66" charset="0"/>
              </a:rPr>
              <a:t>каньйон</a:t>
            </a:r>
            <a:r>
              <a:rPr lang="ru-RU" sz="2800" dirty="0" smtClean="0">
                <a:latin typeface="Comic Sans MS" pitchFamily="66" charset="0"/>
              </a:rPr>
              <a:t>— </a:t>
            </a:r>
            <a:r>
              <a:rPr lang="ru-RU" sz="2800" dirty="0" err="1" smtClean="0">
                <a:latin typeface="Comic Sans MS" pitchFamily="66" charset="0"/>
              </a:rPr>
              <a:t>найбільший</a:t>
            </a:r>
            <a:r>
              <a:rPr lang="ru-RU" sz="2800" dirty="0" smtClean="0">
                <a:latin typeface="Comic Sans MS" pitchFamily="66" charset="0"/>
              </a:rPr>
              <a:t> </a:t>
            </a:r>
            <a:r>
              <a:rPr lang="ru-RU" sz="2800" u="sng" dirty="0" err="1" smtClean="0">
                <a:latin typeface="Comic Sans MS" pitchFamily="66" charset="0"/>
              </a:rPr>
              <a:t>каньйон</a:t>
            </a:r>
            <a:r>
              <a:rPr lang="ru-RU" sz="2800" dirty="0" smtClean="0">
                <a:latin typeface="Comic Sans MS" pitchFamily="66" charset="0"/>
              </a:rPr>
              <a:t> в </a:t>
            </a:r>
            <a:r>
              <a:rPr lang="ru-RU" sz="2800" dirty="0" err="1" smtClean="0">
                <a:latin typeface="Comic Sans MS" pitchFamily="66" charset="0"/>
              </a:rPr>
              <a:t>Україні</a:t>
            </a:r>
            <a:r>
              <a:rPr lang="ru-RU" sz="2800" dirty="0" smtClean="0">
                <a:latin typeface="Comic Sans MS" pitchFamily="66" charset="0"/>
              </a:rPr>
              <a:t> та один </a:t>
            </a:r>
            <a:r>
              <a:rPr lang="ru-RU" sz="2800" dirty="0" err="1" smtClean="0">
                <a:latin typeface="Comic Sans MS" pitchFamily="66" charset="0"/>
              </a:rPr>
              <a:t>з</a:t>
            </a:r>
            <a:r>
              <a:rPr lang="ru-RU" sz="2800" dirty="0" smtClean="0">
                <a:latin typeface="Comic Sans MS" pitchFamily="66" charset="0"/>
              </a:rPr>
              <a:t> </a:t>
            </a:r>
            <a:r>
              <a:rPr lang="ru-RU" sz="2800" dirty="0" err="1" smtClean="0">
                <a:latin typeface="Comic Sans MS" pitchFamily="66" charset="0"/>
              </a:rPr>
              <a:t>найбільших</a:t>
            </a:r>
            <a:r>
              <a:rPr lang="ru-RU" sz="2800" dirty="0" smtClean="0">
                <a:latin typeface="Comic Sans MS" pitchFamily="66" charset="0"/>
              </a:rPr>
              <a:t> у </a:t>
            </a:r>
            <a:r>
              <a:rPr lang="ru-RU" sz="2800" dirty="0" err="1" smtClean="0">
                <a:latin typeface="Comic Sans MS" pitchFamily="66" charset="0"/>
              </a:rPr>
              <a:t>Європі</a:t>
            </a:r>
            <a:r>
              <a:rPr lang="ru-RU" sz="2800" dirty="0" smtClean="0">
                <a:latin typeface="Comic Sans MS" pitchFamily="66" charset="0"/>
              </a:rPr>
              <a:t>. </a:t>
            </a:r>
            <a:r>
              <a:rPr lang="ru-RU" sz="2800" dirty="0" err="1" smtClean="0">
                <a:latin typeface="Comic Sans MS" pitchFamily="66" charset="0"/>
              </a:rPr>
              <a:t>Він</a:t>
            </a:r>
            <a:r>
              <a:rPr lang="ru-RU" sz="2800" dirty="0" smtClean="0">
                <a:latin typeface="Comic Sans MS" pitchFamily="66" charset="0"/>
              </a:rPr>
              <a:t> </a:t>
            </a:r>
            <a:r>
              <a:rPr lang="ru-RU" sz="2800" dirty="0" err="1" smtClean="0">
                <a:latin typeface="Comic Sans MS" pitchFamily="66" charset="0"/>
              </a:rPr>
              <a:t>простягнувся</a:t>
            </a:r>
            <a:r>
              <a:rPr lang="ru-RU" sz="2800" dirty="0" smtClean="0">
                <a:latin typeface="Comic Sans MS" pitchFamily="66" charset="0"/>
              </a:rPr>
              <a:t> на 250 км, </a:t>
            </a:r>
            <a:r>
              <a:rPr lang="ru-RU" sz="2800" dirty="0" err="1" smtClean="0">
                <a:latin typeface="Comic Sans MS" pitchFamily="66" charset="0"/>
              </a:rPr>
              <a:t>утворюючи</a:t>
            </a:r>
            <a:r>
              <a:rPr lang="ru-RU" sz="2800" dirty="0" smtClean="0">
                <a:latin typeface="Comic Sans MS" pitchFamily="66" charset="0"/>
              </a:rPr>
              <a:t> </a:t>
            </a:r>
            <a:r>
              <a:rPr lang="ru-RU" sz="2800" dirty="0" err="1" smtClean="0">
                <a:latin typeface="Comic Sans MS" pitchFamily="66" charset="0"/>
              </a:rPr>
              <a:t>кілька</a:t>
            </a:r>
            <a:r>
              <a:rPr lang="ru-RU" sz="2800" dirty="0" smtClean="0">
                <a:latin typeface="Comic Sans MS" pitchFamily="66" charset="0"/>
              </a:rPr>
              <a:t> </a:t>
            </a:r>
            <a:r>
              <a:rPr lang="ru-RU" sz="2800" dirty="0" err="1" smtClean="0">
                <a:latin typeface="Comic Sans MS" pitchFamily="66" charset="0"/>
              </a:rPr>
              <a:t>десятків</a:t>
            </a:r>
            <a:r>
              <a:rPr lang="ru-RU" sz="2800" dirty="0" smtClean="0">
                <a:latin typeface="Comic Sans MS" pitchFamily="66" charset="0"/>
              </a:rPr>
              <a:t> </a:t>
            </a:r>
            <a:r>
              <a:rPr lang="ru-RU" sz="2800" u="sng" dirty="0" err="1" smtClean="0">
                <a:latin typeface="Comic Sans MS" pitchFamily="66" charset="0"/>
              </a:rPr>
              <a:t>меандрів</a:t>
            </a:r>
            <a:r>
              <a:rPr lang="ru-RU" sz="2800" dirty="0" smtClean="0">
                <a:latin typeface="Comic Sans MS" pitchFamily="66" charset="0"/>
              </a:rPr>
              <a:t>. Тут </a:t>
            </a:r>
            <a:r>
              <a:rPr lang="ru-RU" sz="2800" dirty="0" err="1" smtClean="0">
                <a:latin typeface="Comic Sans MS" pitchFamily="66" charset="0"/>
              </a:rPr>
              <a:t>протікає</a:t>
            </a:r>
            <a:r>
              <a:rPr lang="ru-RU" sz="2800" dirty="0" smtClean="0">
                <a:latin typeface="Comic Sans MS" pitchFamily="66" charset="0"/>
              </a:rPr>
              <a:t> одна </a:t>
            </a:r>
            <a:r>
              <a:rPr lang="ru-RU" sz="2800" dirty="0" err="1" smtClean="0">
                <a:latin typeface="Comic Sans MS" pitchFamily="66" charset="0"/>
              </a:rPr>
              <a:t>з</a:t>
            </a:r>
            <a:r>
              <a:rPr lang="ru-RU" sz="2800" dirty="0" smtClean="0">
                <a:latin typeface="Comic Sans MS" pitchFamily="66" charset="0"/>
              </a:rPr>
              <a:t> </a:t>
            </a:r>
            <a:r>
              <a:rPr lang="ru-RU" sz="2800" dirty="0" err="1" smtClean="0">
                <a:latin typeface="Comic Sans MS" pitchFamily="66" charset="0"/>
              </a:rPr>
              <a:t>найкрасивіших</a:t>
            </a:r>
            <a:r>
              <a:rPr lang="ru-RU" sz="2800" dirty="0" smtClean="0">
                <a:latin typeface="Comic Sans MS" pitchFamily="66" charset="0"/>
              </a:rPr>
              <a:t> </a:t>
            </a:r>
            <a:r>
              <a:rPr lang="ru-RU" sz="2800" dirty="0" err="1" smtClean="0">
                <a:latin typeface="Comic Sans MS" pitchFamily="66" charset="0"/>
              </a:rPr>
              <a:t>річок</a:t>
            </a:r>
            <a:r>
              <a:rPr lang="ru-RU" sz="2800" dirty="0" smtClean="0">
                <a:latin typeface="Comic Sans MS" pitchFamily="66" charset="0"/>
              </a:rPr>
              <a:t> </a:t>
            </a:r>
            <a:r>
              <a:rPr lang="ru-RU" sz="2800" dirty="0" err="1" smtClean="0">
                <a:latin typeface="Comic Sans MS" pitchFamily="66" charset="0"/>
              </a:rPr>
              <a:t>Європи</a:t>
            </a:r>
            <a:r>
              <a:rPr lang="ru-RU" sz="2800" dirty="0" smtClean="0">
                <a:latin typeface="Comic Sans MS" pitchFamily="66" charset="0"/>
              </a:rPr>
              <a:t>, друга за величиною в </a:t>
            </a:r>
            <a:r>
              <a:rPr lang="ru-RU" sz="2800" dirty="0" err="1" smtClean="0">
                <a:latin typeface="Comic Sans MS" pitchFamily="66" charset="0"/>
              </a:rPr>
              <a:t>Україні</a:t>
            </a:r>
            <a:r>
              <a:rPr lang="ru-RU" sz="2800" dirty="0" smtClean="0">
                <a:latin typeface="Comic Sans MS" pitchFamily="66" charset="0"/>
              </a:rPr>
              <a:t> — </a:t>
            </a:r>
            <a:r>
              <a:rPr lang="ru-RU" sz="2800" dirty="0" err="1" smtClean="0">
                <a:latin typeface="Comic Sans MS" pitchFamily="66" charset="0"/>
              </a:rPr>
              <a:t>річка</a:t>
            </a:r>
            <a:r>
              <a:rPr lang="ru-RU" sz="2800" dirty="0" smtClean="0">
                <a:latin typeface="Comic Sans MS" pitchFamily="66" charset="0"/>
              </a:rPr>
              <a:t> </a:t>
            </a:r>
            <a:r>
              <a:rPr lang="ru-RU" sz="2800" dirty="0" err="1" smtClean="0">
                <a:latin typeface="Comic Sans MS" pitchFamily="66" charset="0"/>
              </a:rPr>
              <a:t>Дністер</a:t>
            </a:r>
            <a:r>
              <a:rPr lang="ru-RU" sz="2800" dirty="0" smtClean="0">
                <a:latin typeface="Comic Sans MS" pitchFamily="66" charset="0"/>
              </a:rPr>
              <a:t>. </a:t>
            </a:r>
            <a:r>
              <a:rPr lang="ru-RU" sz="2800" dirty="0" err="1" smtClean="0">
                <a:latin typeface="Comic Sans MS" pitchFamily="66" charset="0"/>
              </a:rPr>
              <a:t>Її</a:t>
            </a:r>
            <a:r>
              <a:rPr lang="ru-RU" sz="2800" dirty="0" smtClean="0">
                <a:latin typeface="Comic Sans MS" pitchFamily="66" charset="0"/>
              </a:rPr>
              <a:t> </a:t>
            </a:r>
            <a:r>
              <a:rPr lang="ru-RU" sz="2800" dirty="0" err="1" smtClean="0">
                <a:latin typeface="Comic Sans MS" pitchFamily="66" charset="0"/>
              </a:rPr>
              <a:t>загальна</a:t>
            </a:r>
            <a:r>
              <a:rPr lang="ru-RU" sz="2800" dirty="0" smtClean="0">
                <a:latin typeface="Comic Sans MS" pitchFamily="66" charset="0"/>
              </a:rPr>
              <a:t> </a:t>
            </a:r>
            <a:r>
              <a:rPr lang="ru-RU" sz="2800" dirty="0" err="1" smtClean="0">
                <a:latin typeface="Comic Sans MS" pitchFamily="66" charset="0"/>
              </a:rPr>
              <a:t>протяжність</a:t>
            </a:r>
            <a:r>
              <a:rPr lang="ru-RU" sz="2800" dirty="0" smtClean="0">
                <a:latin typeface="Comic Sans MS" pitchFamily="66" charset="0"/>
              </a:rPr>
              <a:t> 1362 км</a:t>
            </a:r>
            <a:endParaRPr lang="ru-RU" sz="2800" dirty="0">
              <a:latin typeface="Comic Sans MS" pitchFamily="66" charset="0"/>
            </a:endParaRPr>
          </a:p>
        </p:txBody>
      </p:sp>
      <p:pic>
        <p:nvPicPr>
          <p:cNvPr id="4" name="Рисунок 3" descr="IMG_8000copfy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80728"/>
            <a:ext cx="4945455" cy="46805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4741168"/>
            <a:ext cx="8363272" cy="2116832"/>
          </a:xfrm>
        </p:spPr>
        <p:txBody>
          <a:bodyPr/>
          <a:lstStyle/>
          <a:p>
            <a:r>
              <a:rPr lang="ru-RU" dirty="0" err="1" smtClean="0">
                <a:solidFill>
                  <a:schemeClr val="bg1">
                    <a:lumMod val="25000"/>
                  </a:schemeClr>
                </a:solidFill>
                <a:latin typeface="Comic Sans MS" pitchFamily="66" charset="0"/>
              </a:rPr>
              <a:t>Високі</a:t>
            </a:r>
            <a:r>
              <a:rPr lang="ru-RU" dirty="0" smtClean="0">
                <a:solidFill>
                  <a:schemeClr val="bg1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bg1">
                    <a:lumMod val="25000"/>
                  </a:schemeClr>
                </a:solidFill>
                <a:latin typeface="Comic Sans MS" pitchFamily="66" charset="0"/>
              </a:rPr>
              <a:t>ліві</a:t>
            </a:r>
            <a:r>
              <a:rPr lang="ru-RU" dirty="0" smtClean="0">
                <a:solidFill>
                  <a:schemeClr val="bg1">
                    <a:lumMod val="25000"/>
                  </a:schemeClr>
                </a:solidFill>
                <a:latin typeface="Comic Sans MS" pitchFamily="66" charset="0"/>
              </a:rPr>
              <a:t> береги </a:t>
            </a:r>
            <a:r>
              <a:rPr lang="ru-RU" dirty="0" err="1" smtClean="0">
                <a:solidFill>
                  <a:schemeClr val="bg1">
                    <a:lumMod val="25000"/>
                  </a:schemeClr>
                </a:solidFill>
                <a:latin typeface="Comic Sans MS" pitchFamily="66" charset="0"/>
              </a:rPr>
              <a:t>річки</a:t>
            </a:r>
            <a:r>
              <a:rPr lang="ru-RU" dirty="0" smtClean="0">
                <a:solidFill>
                  <a:schemeClr val="bg1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bg1">
                    <a:lumMod val="25000"/>
                  </a:schemeClr>
                </a:solidFill>
                <a:latin typeface="Comic Sans MS" pitchFamily="66" charset="0"/>
              </a:rPr>
              <a:t>вкриті</a:t>
            </a:r>
            <a:r>
              <a:rPr lang="ru-RU" dirty="0" smtClean="0">
                <a:solidFill>
                  <a:schemeClr val="bg1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bg1">
                    <a:lumMod val="25000"/>
                  </a:schemeClr>
                </a:solidFill>
                <a:latin typeface="Comic Sans MS" pitchFamily="66" charset="0"/>
              </a:rPr>
              <a:t>рідкісною</a:t>
            </a:r>
            <a:r>
              <a:rPr lang="ru-RU" dirty="0" smtClean="0">
                <a:solidFill>
                  <a:schemeClr val="bg1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bg1">
                    <a:lumMod val="25000"/>
                  </a:schemeClr>
                </a:solidFill>
                <a:latin typeface="Comic Sans MS" pitchFamily="66" charset="0"/>
              </a:rPr>
              <a:t>рослинністю</a:t>
            </a:r>
            <a:r>
              <a:rPr lang="ru-RU" dirty="0" smtClean="0">
                <a:solidFill>
                  <a:schemeClr val="bg1">
                    <a:lumMod val="25000"/>
                  </a:schemeClr>
                </a:solidFill>
                <a:latin typeface="Comic Sans MS" pitchFamily="66" charset="0"/>
              </a:rPr>
              <a:t>, </a:t>
            </a:r>
            <a:r>
              <a:rPr lang="ru-RU" dirty="0" err="1" smtClean="0">
                <a:solidFill>
                  <a:schemeClr val="bg1">
                    <a:lumMod val="25000"/>
                  </a:schemeClr>
                </a:solidFill>
                <a:latin typeface="Comic Sans MS" pitchFamily="66" charset="0"/>
              </a:rPr>
              <a:t>що</a:t>
            </a:r>
            <a:r>
              <a:rPr lang="ru-RU" dirty="0" smtClean="0">
                <a:solidFill>
                  <a:schemeClr val="bg1">
                    <a:lumMod val="25000"/>
                  </a:schemeClr>
                </a:solidFill>
                <a:latin typeface="Comic Sans MS" pitchFamily="66" charset="0"/>
              </a:rPr>
              <a:t> за </a:t>
            </a:r>
            <a:r>
              <a:rPr lang="ru-RU" dirty="0" err="1" smtClean="0">
                <a:solidFill>
                  <a:schemeClr val="bg1">
                    <a:lumMod val="25000"/>
                  </a:schemeClr>
                </a:solidFill>
                <a:latin typeface="Comic Sans MS" pitchFamily="66" charset="0"/>
              </a:rPr>
              <a:t>своєю</a:t>
            </a:r>
            <a:r>
              <a:rPr lang="ru-RU" dirty="0" smtClean="0">
                <a:solidFill>
                  <a:schemeClr val="bg1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bg1">
                    <a:lumMod val="25000"/>
                  </a:schemeClr>
                </a:solidFill>
                <a:latin typeface="Comic Sans MS" pitchFamily="66" charset="0"/>
              </a:rPr>
              <a:t>різноманітністю</a:t>
            </a:r>
            <a:r>
              <a:rPr lang="ru-RU" dirty="0" smtClean="0">
                <a:solidFill>
                  <a:schemeClr val="bg1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bg1">
                    <a:lumMod val="25000"/>
                  </a:schemeClr>
                </a:solidFill>
                <a:latin typeface="Comic Sans MS" pitchFamily="66" charset="0"/>
              </a:rPr>
              <a:t>перевершує</a:t>
            </a:r>
            <a:r>
              <a:rPr lang="ru-RU" dirty="0" smtClean="0">
                <a:solidFill>
                  <a:schemeClr val="bg1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bg1">
                    <a:lumMod val="25000"/>
                  </a:schemeClr>
                </a:solidFill>
                <a:latin typeface="Comic Sans MS" pitchFamily="66" charset="0"/>
              </a:rPr>
              <a:t>Кременецькі</a:t>
            </a:r>
            <a:r>
              <a:rPr lang="ru-RU" dirty="0" smtClean="0">
                <a:solidFill>
                  <a:schemeClr val="bg1">
                    <a:lumMod val="25000"/>
                  </a:schemeClr>
                </a:solidFill>
                <a:latin typeface="Comic Sans MS" pitchFamily="66" charset="0"/>
              </a:rPr>
              <a:t> гори </a:t>
            </a:r>
            <a:r>
              <a:rPr lang="ru-RU" dirty="0" err="1" smtClean="0">
                <a:solidFill>
                  <a:schemeClr val="bg1">
                    <a:lumMod val="25000"/>
                  </a:schemeClr>
                </a:solidFill>
                <a:latin typeface="Comic Sans MS" pitchFamily="66" charset="0"/>
              </a:rPr>
              <a:t>і</a:t>
            </a:r>
            <a:r>
              <a:rPr lang="ru-RU" dirty="0" smtClean="0">
                <a:solidFill>
                  <a:schemeClr val="bg1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bg1">
                    <a:lumMod val="25000"/>
                  </a:schemeClr>
                </a:solidFill>
                <a:latin typeface="Comic Sans MS" pitchFamily="66" charset="0"/>
              </a:rPr>
              <a:t>Подільські</a:t>
            </a:r>
            <a:r>
              <a:rPr lang="ru-RU" dirty="0" smtClean="0">
                <a:solidFill>
                  <a:schemeClr val="bg1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bg1">
                    <a:lumMod val="25000"/>
                  </a:schemeClr>
                </a:solidFill>
                <a:latin typeface="Comic Sans MS" pitchFamily="66" charset="0"/>
              </a:rPr>
              <a:t>Товтри</a:t>
            </a:r>
            <a:r>
              <a:rPr lang="ru-RU" dirty="0" smtClean="0">
                <a:solidFill>
                  <a:schemeClr val="bg1">
                    <a:lumMod val="25000"/>
                  </a:schemeClr>
                </a:solidFill>
                <a:latin typeface="Comic Sans MS" pitchFamily="66" charset="0"/>
              </a:rPr>
              <a:t>. </a:t>
            </a:r>
            <a:r>
              <a:rPr lang="ru-RU" dirty="0" err="1" smtClean="0">
                <a:solidFill>
                  <a:schemeClr val="bg1">
                    <a:lumMod val="25000"/>
                  </a:schemeClr>
                </a:solidFill>
                <a:latin typeface="Comic Sans MS" pitchFamily="66" charset="0"/>
              </a:rPr>
              <a:t>Багатими</a:t>
            </a:r>
            <a:r>
              <a:rPr lang="ru-RU" dirty="0" smtClean="0">
                <a:solidFill>
                  <a:schemeClr val="bg1">
                    <a:lumMod val="25000"/>
                  </a:schemeClr>
                </a:solidFill>
                <a:latin typeface="Comic Sans MS" pitchFamily="66" charset="0"/>
              </a:rPr>
              <a:t> на </a:t>
            </a:r>
            <a:r>
              <a:rPr lang="ru-RU" dirty="0" err="1" smtClean="0">
                <a:solidFill>
                  <a:schemeClr val="bg1">
                    <a:lumMod val="25000"/>
                  </a:schemeClr>
                </a:solidFill>
                <a:latin typeface="Comic Sans MS" pitchFamily="66" charset="0"/>
              </a:rPr>
              <a:t>рослинність</a:t>
            </a:r>
            <a:r>
              <a:rPr lang="ru-RU" dirty="0" smtClean="0">
                <a:solidFill>
                  <a:schemeClr val="bg1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bg1">
                    <a:lumMod val="25000"/>
                  </a:schemeClr>
                </a:solidFill>
                <a:latin typeface="Comic Sans MS" pitchFamily="66" charset="0"/>
              </a:rPr>
              <a:t>є</a:t>
            </a:r>
            <a:r>
              <a:rPr lang="ru-RU" dirty="0" smtClean="0">
                <a:solidFill>
                  <a:schemeClr val="bg1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bg1">
                    <a:lumMod val="25000"/>
                  </a:schemeClr>
                </a:solidFill>
                <a:latin typeface="Comic Sans MS" pitchFamily="66" charset="0"/>
              </a:rPr>
              <a:t>схили</a:t>
            </a:r>
            <a:r>
              <a:rPr lang="ru-RU" dirty="0" smtClean="0">
                <a:solidFill>
                  <a:schemeClr val="bg1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bg1">
                    <a:lumMod val="25000"/>
                  </a:schemeClr>
                </a:solidFill>
                <a:latin typeface="Comic Sans MS" pitchFamily="66" charset="0"/>
              </a:rPr>
              <a:t>каньйону</a:t>
            </a:r>
            <a:r>
              <a:rPr lang="ru-RU" dirty="0" smtClean="0">
                <a:solidFill>
                  <a:schemeClr val="bg1">
                    <a:lumMod val="25000"/>
                  </a:schemeClr>
                </a:solidFill>
                <a:latin typeface="Comic Sans MS" pitchFamily="66" charset="0"/>
              </a:rPr>
              <a:t>, </a:t>
            </a:r>
            <a:r>
              <a:rPr lang="ru-RU" dirty="0" err="1" smtClean="0">
                <a:solidFill>
                  <a:schemeClr val="bg1">
                    <a:lumMod val="25000"/>
                  </a:schemeClr>
                </a:solidFill>
                <a:latin typeface="Comic Sans MS" pitchFamily="66" charset="0"/>
              </a:rPr>
              <a:t>прибережні</a:t>
            </a:r>
            <a:r>
              <a:rPr lang="ru-RU" dirty="0" smtClean="0">
                <a:solidFill>
                  <a:schemeClr val="bg1">
                    <a:lumMod val="25000"/>
                  </a:schemeClr>
                </a:solidFill>
                <a:latin typeface="Comic Sans MS" pitchFamily="66" charset="0"/>
              </a:rPr>
              <a:t> луки та поля. </a:t>
            </a:r>
            <a:endParaRPr lang="ru-RU" dirty="0">
              <a:solidFill>
                <a:schemeClr val="bg1">
                  <a:lumMod val="2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Рисунок 3" descr="8e2bdac532fe7f73709b9f9953367d73_600x1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252990"/>
            <a:ext cx="5688632" cy="42664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4797152"/>
            <a:ext cx="8568952" cy="2276872"/>
          </a:xfrm>
        </p:spPr>
        <p:txBody>
          <a:bodyPr/>
          <a:lstStyle/>
          <a:p>
            <a:r>
              <a:rPr lang="ru-RU" dirty="0" err="1" smtClean="0">
                <a:latin typeface="Comic Sans MS" pitchFamily="66" charset="0"/>
              </a:rPr>
              <a:t>Різноманітним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є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тваринний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світ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каньйону</a:t>
            </a:r>
            <a:r>
              <a:rPr lang="ru-RU" dirty="0" smtClean="0">
                <a:latin typeface="Comic Sans MS" pitchFamily="66" charset="0"/>
              </a:rPr>
              <a:t>. У </a:t>
            </a:r>
            <a:r>
              <a:rPr lang="ru-RU" dirty="0" err="1" smtClean="0">
                <a:latin typeface="Comic Sans MS" pitchFamily="66" charset="0"/>
              </a:rPr>
              <a:t>лісах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водяться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козулі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зайці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борсуки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лисиці</a:t>
            </a:r>
            <a:r>
              <a:rPr lang="ru-RU" dirty="0" smtClean="0">
                <a:latin typeface="Comic Sans MS" pitchFamily="66" charset="0"/>
              </a:rPr>
              <a:t>, вепри, </a:t>
            </a:r>
            <a:r>
              <a:rPr lang="ru-RU" dirty="0" err="1" smtClean="0">
                <a:latin typeface="Comic Sans MS" pitchFamily="66" charset="0"/>
              </a:rPr>
              <a:t>білки</a:t>
            </a:r>
            <a:r>
              <a:rPr lang="ru-RU" dirty="0" smtClean="0">
                <a:latin typeface="Comic Sans MS" pitchFamily="66" charset="0"/>
              </a:rPr>
              <a:t> та </a:t>
            </a:r>
            <a:r>
              <a:rPr lang="ru-RU" dirty="0" err="1" smtClean="0">
                <a:latin typeface="Comic Sans MS" pitchFamily="66" charset="0"/>
              </a:rPr>
              <a:t>інші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тварини</a:t>
            </a:r>
            <a:r>
              <a:rPr lang="ru-RU" dirty="0" smtClean="0">
                <a:latin typeface="Comic Sans MS" pitchFamily="66" charset="0"/>
              </a:rPr>
              <a:t>. На </a:t>
            </a:r>
            <a:r>
              <a:rPr lang="ru-RU" dirty="0" err="1" smtClean="0">
                <a:latin typeface="Comic Sans MS" pitchFamily="66" charset="0"/>
              </a:rPr>
              <a:t>кам'яних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схилах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і</a:t>
            </a:r>
            <a:r>
              <a:rPr lang="ru-RU" dirty="0" smtClean="0">
                <a:latin typeface="Comic Sans MS" pitchFamily="66" charset="0"/>
              </a:rPr>
              <a:t> в </a:t>
            </a:r>
            <a:r>
              <a:rPr lang="ru-RU" dirty="0" err="1" smtClean="0">
                <a:latin typeface="Comic Sans MS" pitchFamily="66" charset="0"/>
              </a:rPr>
              <a:t>чагарниках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живуть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ящірки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мідянки</a:t>
            </a:r>
            <a:r>
              <a:rPr lang="ru-RU" dirty="0" smtClean="0">
                <a:latin typeface="Comic Sans MS" pitchFamily="66" charset="0"/>
              </a:rPr>
              <a:t>, гадюки, </a:t>
            </a:r>
            <a:r>
              <a:rPr lang="ru-RU" dirty="0" err="1" smtClean="0">
                <a:latin typeface="Comic Sans MS" pitchFamily="66" charset="0"/>
              </a:rPr>
              <a:t>вужі</a:t>
            </a:r>
            <a:r>
              <a:rPr lang="ru-RU" dirty="0" smtClean="0">
                <a:latin typeface="Comic Sans MS" pitchFamily="66" charset="0"/>
              </a:rPr>
              <a:t>. 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4" name="Рисунок 3" descr="0a170630556fce224b39b833165ca4c7.jpg"/>
          <p:cNvPicPr>
            <a:picLocks noChangeAspect="1"/>
          </p:cNvPicPr>
          <p:nvPr/>
        </p:nvPicPr>
        <p:blipFill>
          <a:blip r:embed="rId2" cstate="print"/>
          <a:srcRect l="15167" t="14338" r="13821"/>
          <a:stretch>
            <a:fillRect/>
          </a:stretch>
        </p:blipFill>
        <p:spPr>
          <a:xfrm>
            <a:off x="251520" y="1556792"/>
            <a:ext cx="3456384" cy="31303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.jpg"/>
          <p:cNvPicPr>
            <a:picLocks noChangeAspect="1"/>
          </p:cNvPicPr>
          <p:nvPr/>
        </p:nvPicPr>
        <p:blipFill>
          <a:blip r:embed="rId3" cstate="print"/>
          <a:srcRect l="19662" t="9775" r="25354"/>
          <a:stretch>
            <a:fillRect/>
          </a:stretch>
        </p:blipFill>
        <p:spPr>
          <a:xfrm>
            <a:off x="2987649" y="332656"/>
            <a:ext cx="2808487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0331426_0picture922_1337598628.jpg"/>
          <p:cNvPicPr>
            <a:picLocks noChangeAspect="1"/>
          </p:cNvPicPr>
          <p:nvPr/>
        </p:nvPicPr>
        <p:blipFill>
          <a:blip r:embed="rId4" cstate="print"/>
          <a:srcRect l="3307" t="379" b="3298"/>
          <a:stretch>
            <a:fillRect/>
          </a:stretch>
        </p:blipFill>
        <p:spPr>
          <a:xfrm>
            <a:off x="5076056" y="1844824"/>
            <a:ext cx="3851076" cy="29223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lushta0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44343" cy="6933257"/>
          </a:xfrm>
        </p:spPr>
      </p:pic>
      <p:sp>
        <p:nvSpPr>
          <p:cNvPr id="5" name="TextBox 4"/>
          <p:cNvSpPr txBox="1"/>
          <p:nvPr/>
        </p:nvSpPr>
        <p:spPr>
          <a:xfrm>
            <a:off x="179512" y="5085184"/>
            <a:ext cx="93245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err="1" smtClean="0">
                <a:solidFill>
                  <a:srgbClr val="FFFF00"/>
                </a:solidFill>
                <a:latin typeface="Comic Sans MS" pitchFamily="66" charset="0"/>
              </a:rPr>
              <a:t>Чатир-Даг</a:t>
            </a:r>
            <a:r>
              <a:rPr lang="ru-RU" sz="4400" dirty="0" smtClean="0">
                <a:solidFill>
                  <a:srgbClr val="FFFF00"/>
                </a:solidFill>
                <a:latin typeface="Comic Sans MS" pitchFamily="66" charset="0"/>
              </a:rPr>
              <a:t> – одна </a:t>
            </a:r>
            <a:r>
              <a:rPr lang="ru-RU" sz="4400" dirty="0" err="1" smtClean="0">
                <a:solidFill>
                  <a:srgbClr val="FFFF00"/>
                </a:solidFill>
                <a:latin typeface="Comic Sans MS" pitchFamily="66" charset="0"/>
              </a:rPr>
              <a:t>з</a:t>
            </a:r>
            <a:r>
              <a:rPr lang="ru-RU" sz="44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ru-RU" sz="4400" dirty="0" err="1" smtClean="0">
                <a:solidFill>
                  <a:srgbClr val="FFFF00"/>
                </a:solidFill>
                <a:latin typeface="Comic Sans MS" pitchFamily="66" charset="0"/>
              </a:rPr>
              <a:t>найцікавіших</a:t>
            </a:r>
            <a:r>
              <a:rPr lang="ru-RU" sz="44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ru-RU" sz="4400" dirty="0" err="1" smtClean="0">
                <a:solidFill>
                  <a:srgbClr val="FFFF00"/>
                </a:solidFill>
                <a:latin typeface="Comic Sans MS" pitchFamily="66" charset="0"/>
              </a:rPr>
              <a:t>природних</a:t>
            </a:r>
            <a:r>
              <a:rPr lang="ru-RU" sz="44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ru-RU" sz="4400" dirty="0" err="1" smtClean="0">
                <a:solidFill>
                  <a:srgbClr val="FFFF00"/>
                </a:solidFill>
                <a:latin typeface="Comic Sans MS" pitchFamily="66" charset="0"/>
              </a:rPr>
              <a:t>пам’яток</a:t>
            </a:r>
            <a:r>
              <a:rPr lang="ru-RU" sz="44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ru-RU" sz="4400" dirty="0" err="1" smtClean="0">
                <a:solidFill>
                  <a:srgbClr val="FFFF00"/>
                </a:solidFill>
                <a:latin typeface="Comic Sans MS" pitchFamily="66" charset="0"/>
              </a:rPr>
              <a:t>Криму</a:t>
            </a:r>
            <a:r>
              <a:rPr lang="ru-RU" sz="4400" dirty="0" smtClean="0">
                <a:solidFill>
                  <a:srgbClr val="FFFF00"/>
                </a:solidFill>
                <a:latin typeface="Comic Sans MS" pitchFamily="66" charset="0"/>
              </a:rPr>
              <a:t>. </a:t>
            </a:r>
            <a:endParaRPr lang="ru-RU" sz="4400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uk-UA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Дякуемо</a:t>
            </a:r>
            <a:r>
              <a:rPr lang="uk-UA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Увагу!!!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143ab532451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484784"/>
            <a:ext cx="6096000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 descr="pohod_po_krimu_dolina_prividenij_vodopad_dzhur_dzhur_i_pescheri_chatirdaga_15_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836712"/>
            <a:ext cx="3018797" cy="39244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pohod_po_krimu_dolina_prividenij_vodopad_dzhur_dzhur_i_pescheri_chatirdaga_09_lar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836712"/>
            <a:ext cx="4337734" cy="3873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467544" y="4941168"/>
            <a:ext cx="7848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На </a:t>
            </a:r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верхньому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плато </a:t>
            </a:r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височіють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дві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вершини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– Ангар-Бурун </a:t>
            </a:r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і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Еклізі-Бурун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. 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5229200"/>
            <a:ext cx="8100392" cy="16288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3200" dirty="0" smtClean="0">
                <a:solidFill>
                  <a:srgbClr val="002060"/>
                </a:solidFill>
                <a:latin typeface="Comic Sans MS" pitchFamily="66" charset="0"/>
              </a:rPr>
              <a:t>   </a:t>
            </a:r>
            <a:r>
              <a:rPr lang="ru-RU" sz="3200" dirty="0" smtClean="0">
                <a:solidFill>
                  <a:srgbClr val="C00000"/>
                </a:solidFill>
                <a:latin typeface="Comic Sans MS" pitchFamily="66" charset="0"/>
              </a:rPr>
              <a:t>На </a:t>
            </a:r>
            <a:r>
              <a:rPr lang="ru-RU" sz="3200" dirty="0" err="1" smtClean="0">
                <a:solidFill>
                  <a:srgbClr val="C00000"/>
                </a:solidFill>
                <a:latin typeface="Comic Sans MS" pitchFamily="66" charset="0"/>
              </a:rPr>
              <a:t>нижньому</a:t>
            </a:r>
            <a:r>
              <a:rPr lang="ru-RU" sz="3200" dirty="0" smtClean="0">
                <a:solidFill>
                  <a:srgbClr val="C00000"/>
                </a:solidFill>
                <a:latin typeface="Comic Sans MS" pitchFamily="66" charset="0"/>
              </a:rPr>
              <a:t> плато </a:t>
            </a:r>
            <a:r>
              <a:rPr lang="ru-RU" sz="3200" dirty="0" err="1" smtClean="0">
                <a:solidFill>
                  <a:srgbClr val="C00000"/>
                </a:solidFill>
                <a:latin typeface="Comic Sans MS" pitchFamily="66" charset="0"/>
              </a:rPr>
              <a:t>є</a:t>
            </a:r>
            <a:r>
              <a:rPr lang="ru-RU" sz="32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  <a:latin typeface="Comic Sans MS" pitchFamily="66" charset="0"/>
              </a:rPr>
              <a:t>дві</a:t>
            </a:r>
            <a:r>
              <a:rPr lang="ru-RU" sz="32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  <a:latin typeface="Comic Sans MS" pitchFamily="66" charset="0"/>
              </a:rPr>
              <a:t>печери</a:t>
            </a:r>
            <a:r>
              <a:rPr lang="ru-RU" sz="3200" dirty="0" smtClean="0">
                <a:solidFill>
                  <a:srgbClr val="C00000"/>
                </a:solidFill>
                <a:latin typeface="Comic Sans MS" pitchFamily="66" charset="0"/>
              </a:rPr>
              <a:t>, </a:t>
            </a:r>
            <a:r>
              <a:rPr lang="ru-RU" sz="3200" dirty="0" err="1" smtClean="0">
                <a:solidFill>
                  <a:srgbClr val="C00000"/>
                </a:solidFill>
                <a:latin typeface="Comic Sans MS" pitchFamily="66" charset="0"/>
              </a:rPr>
              <a:t>обладнані</a:t>
            </a:r>
            <a:r>
              <a:rPr lang="ru-RU" sz="3200" dirty="0" smtClean="0">
                <a:solidFill>
                  <a:srgbClr val="C00000"/>
                </a:solidFill>
                <a:latin typeface="Comic Sans MS" pitchFamily="66" charset="0"/>
              </a:rPr>
              <a:t> для </a:t>
            </a:r>
            <a:r>
              <a:rPr lang="ru-RU" sz="3200" dirty="0" err="1" smtClean="0">
                <a:solidFill>
                  <a:srgbClr val="C00000"/>
                </a:solidFill>
                <a:latin typeface="Comic Sans MS" pitchFamily="66" charset="0"/>
              </a:rPr>
              <a:t>відвідувачів</a:t>
            </a:r>
            <a:r>
              <a:rPr lang="ru-RU" sz="3200" dirty="0" smtClean="0">
                <a:solidFill>
                  <a:srgbClr val="C00000"/>
                </a:solidFill>
                <a:latin typeface="Comic Sans MS" pitchFamily="66" charset="0"/>
              </a:rPr>
              <a:t> – </a:t>
            </a:r>
            <a:r>
              <a:rPr lang="ru-RU" sz="3200" dirty="0" err="1" smtClean="0">
                <a:solidFill>
                  <a:srgbClr val="C00000"/>
                </a:solidFill>
                <a:latin typeface="Comic Sans MS" pitchFamily="66" charset="0"/>
              </a:rPr>
              <a:t>це</a:t>
            </a:r>
            <a:r>
              <a:rPr lang="ru-RU" sz="3200" dirty="0" smtClean="0">
                <a:solidFill>
                  <a:srgbClr val="C00000"/>
                </a:solidFill>
                <a:latin typeface="Comic Sans MS" pitchFamily="66" charset="0"/>
              </a:rPr>
              <a:t> </a:t>
            </a:r>
            <a:r>
              <a:rPr lang="uk-UA" sz="3200" dirty="0" smtClean="0">
                <a:solidFill>
                  <a:srgbClr val="C00000"/>
                </a:solidFill>
                <a:latin typeface="Comic Sans MS" pitchFamily="66" charset="0"/>
              </a:rPr>
              <a:t>Мармурова печера </a:t>
            </a:r>
            <a:r>
              <a:rPr lang="ru-RU" sz="3200" dirty="0" err="1" smtClean="0">
                <a:solidFill>
                  <a:srgbClr val="C00000"/>
                </a:solidFill>
                <a:latin typeface="Comic Sans MS" pitchFamily="66" charset="0"/>
              </a:rPr>
              <a:t>і</a:t>
            </a:r>
            <a:r>
              <a:rPr lang="ru-RU" sz="3200" dirty="0" smtClean="0">
                <a:solidFill>
                  <a:srgbClr val="C00000"/>
                </a:solidFill>
                <a:latin typeface="Comic Sans MS" pitchFamily="66" charset="0"/>
              </a:rPr>
              <a:t> </a:t>
            </a:r>
            <a:r>
              <a:rPr lang="ru-RU" sz="3200" dirty="0" err="1" smtClean="0">
                <a:solidFill>
                  <a:srgbClr val="C00000"/>
                </a:solidFill>
                <a:latin typeface="Comic Sans MS" pitchFamily="66" charset="0"/>
              </a:rPr>
              <a:t>Еміне</a:t>
            </a:r>
            <a:r>
              <a:rPr lang="uk-UA" sz="3200" dirty="0" smtClean="0">
                <a:solidFill>
                  <a:srgbClr val="C00000"/>
                </a:solidFill>
                <a:latin typeface="Comic Sans MS" pitchFamily="66" charset="0"/>
              </a:rPr>
              <a:t>-</a:t>
            </a:r>
            <a:r>
              <a:rPr lang="ru-RU" sz="3200" dirty="0" err="1" smtClean="0">
                <a:solidFill>
                  <a:srgbClr val="C00000"/>
                </a:solidFill>
                <a:latin typeface="Comic Sans MS" pitchFamily="66" charset="0"/>
              </a:rPr>
              <a:t>Баїр-Хосар</a:t>
            </a:r>
            <a:r>
              <a:rPr lang="ru-RU" sz="3200" dirty="0" smtClean="0">
                <a:solidFill>
                  <a:srgbClr val="FFC000"/>
                </a:solidFill>
                <a:latin typeface="Comic Sans MS" pitchFamily="66" charset="0"/>
              </a:rPr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04_peshera_kry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332656"/>
            <a:ext cx="4896544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Kechkemet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988840"/>
            <a:ext cx="4416491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_20223_59a3752b_XL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432032" cy="6858000"/>
          </a:xfrm>
        </p:spPr>
      </p:pic>
      <p:sp>
        <p:nvSpPr>
          <p:cNvPr id="5" name="TextBox 4"/>
          <p:cNvSpPr txBox="1"/>
          <p:nvPr/>
        </p:nvSpPr>
        <p:spPr>
          <a:xfrm>
            <a:off x="1223120" y="5445224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err="1" smtClean="0">
                <a:solidFill>
                  <a:schemeClr val="bg2">
                    <a:lumMod val="90000"/>
                  </a:schemeClr>
                </a:solidFill>
                <a:latin typeface="Comic Sans MS" pitchFamily="66" charset="0"/>
              </a:rPr>
              <a:t>Ландшавт</a:t>
            </a:r>
            <a:r>
              <a:rPr lang="uk-UA" sz="4000" dirty="0" smtClean="0">
                <a:solidFill>
                  <a:schemeClr val="bg2">
                    <a:lumMod val="90000"/>
                  </a:schemeClr>
                </a:solidFill>
                <a:latin typeface="Comic Sans MS" pitchFamily="66" charset="0"/>
              </a:rPr>
              <a:t> дуже різноманітний</a:t>
            </a:r>
            <a:r>
              <a:rPr lang="uk-UA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hatirDag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r="-2564" b="15187"/>
          <a:stretch>
            <a:fillRect/>
          </a:stretch>
        </p:blipFill>
        <p:spPr>
          <a:xfrm>
            <a:off x="467544" y="764704"/>
            <a:ext cx="7770165" cy="4176464"/>
          </a:xfrm>
        </p:spPr>
      </p:pic>
      <p:sp>
        <p:nvSpPr>
          <p:cNvPr id="5" name="Прямоугольник 4"/>
          <p:cNvSpPr/>
          <p:nvPr/>
        </p:nvSpPr>
        <p:spPr>
          <a:xfrm>
            <a:off x="539552" y="5288340"/>
            <a:ext cx="75608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 smtClean="0">
                <a:solidFill>
                  <a:srgbClr val="0070C0"/>
                </a:solidFill>
                <a:latin typeface="Comic Sans MS" pitchFamily="66" charset="0"/>
              </a:rPr>
              <a:t>Масив обмежений двома глибокими проходами - </a:t>
            </a:r>
            <a:r>
              <a:rPr lang="uk-UA" sz="3200" dirty="0" err="1" smtClean="0">
                <a:solidFill>
                  <a:srgbClr val="0070C0"/>
                </a:solidFill>
                <a:latin typeface="Comic Sans MS" pitchFamily="66" charset="0"/>
              </a:rPr>
              <a:t>богазами</a:t>
            </a:r>
            <a:r>
              <a:rPr lang="uk-UA" sz="3200" dirty="0" smtClean="0">
                <a:solidFill>
                  <a:srgbClr val="0070C0"/>
                </a:solidFill>
                <a:latin typeface="Comic Sans MS" pitchFamily="66" charset="0"/>
              </a:rPr>
              <a:t> (перевалами).  </a:t>
            </a:r>
            <a:r>
              <a:rPr lang="uk-UA" sz="3200" dirty="0" smtClean="0">
                <a:latin typeface="Comic Sans MS" pitchFamily="66" charset="0"/>
              </a:rPr>
              <a:t>. </a:t>
            </a:r>
            <a:endParaRPr lang="ru-RU" sz="3200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052736"/>
            <a:ext cx="3707904" cy="4032448"/>
          </a:xfrm>
        </p:spPr>
        <p:txBody>
          <a:bodyPr>
            <a:noAutofit/>
          </a:bodyPr>
          <a:lstStyle/>
          <a:p>
            <a:r>
              <a:rPr lang="uk-UA" sz="3200" dirty="0" smtClean="0">
                <a:solidFill>
                  <a:srgbClr val="0070C0"/>
                </a:solidFill>
                <a:latin typeface="Comic Sans MS" pitchFamily="66" charset="0"/>
              </a:rPr>
              <a:t>Площа </a:t>
            </a:r>
            <a:r>
              <a:rPr lang="uk-UA" sz="3200" dirty="0" err="1" smtClean="0">
                <a:solidFill>
                  <a:srgbClr val="0070C0"/>
                </a:solidFill>
                <a:latin typeface="Comic Sans MS" pitchFamily="66" charset="0"/>
              </a:rPr>
              <a:t>Чатир</a:t>
            </a:r>
            <a:r>
              <a:rPr lang="uk-UA" sz="3200" dirty="0" smtClean="0">
                <a:solidFill>
                  <a:srgbClr val="0070C0"/>
                </a:solidFill>
                <a:latin typeface="Comic Sans MS" pitchFamily="66" charset="0"/>
              </a:rPr>
              <a:t> - </a:t>
            </a:r>
            <a:r>
              <a:rPr lang="uk-UA" sz="3200" dirty="0" err="1" smtClean="0">
                <a:solidFill>
                  <a:srgbClr val="0070C0"/>
                </a:solidFill>
                <a:latin typeface="Comic Sans MS" pitchFamily="66" charset="0"/>
              </a:rPr>
              <a:t>Дага</a:t>
            </a:r>
            <a:r>
              <a:rPr lang="uk-UA" sz="3200" dirty="0" smtClean="0">
                <a:solidFill>
                  <a:srgbClr val="0070C0"/>
                </a:solidFill>
                <a:latin typeface="Comic Sans MS" pitchFamily="66" charset="0"/>
              </a:rPr>
              <a:t> складає 900 га , перебувати в заповідному фонді з 1980 року , на даній території росте близько 500 видів рослин.</a:t>
            </a:r>
            <a:endParaRPr lang="ru-RU" sz="32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4" name="Рисунок 3" descr="img--i-183712-w-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1484784"/>
            <a:ext cx="4896544" cy="3672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hatyr-dag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-56321" y="0"/>
            <a:ext cx="9200321" cy="6930008"/>
          </a:xfrm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395536" y="476672"/>
            <a:ext cx="802838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На даний момент він доступний для відвідування при дотриманні наступних умов: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- Частина Нижнього плато відноситься до території Кримського Природного Заповідника 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- Стоянки ( ночівлі) на Нижньому плато дозволені тільки на т / с Мармурова і т / б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Онікс-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тур;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- Відвідування Верхнього плато і вершини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Ангар-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Бурун (територія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Алуштинського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Гло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) здійснюється в загальному порядку за маршрутами з Ангарського перевалу , т / с "Онікс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-тур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" і через Тисів ущелині 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- Стоянки "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Саурган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" і "Кленова Альтанка " знаходяться на території відтворювального ділянки та виключені зі списку дозволених 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Маршрути сплановані з порушенням зазначених пунктів реєстрації в КСС Криму не підлягають.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DSC_0195Kl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4581128"/>
            <a:ext cx="85324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Голосіївський</a:t>
            </a:r>
            <a:r>
              <a:rPr lang="ru-RU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4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ліс</a:t>
            </a:r>
            <a:r>
              <a:rPr lang="ru-RU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— </a:t>
            </a:r>
            <a:r>
              <a:rPr lang="ru-RU" sz="4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це</a:t>
            </a:r>
            <a:r>
              <a:rPr lang="ru-RU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4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лісовий</a:t>
            </a:r>
            <a:r>
              <a:rPr lang="ru-RU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4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масив</a:t>
            </a:r>
            <a:r>
              <a:rPr lang="ru-RU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4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переважно</a:t>
            </a:r>
            <a:r>
              <a:rPr lang="ru-RU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природного </a:t>
            </a:r>
            <a:r>
              <a:rPr lang="ru-RU" sz="4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походження</a:t>
            </a:r>
            <a:r>
              <a:rPr lang="ru-RU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 </a:t>
            </a:r>
            <a:endParaRPr lang="ru-RU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Другая 8">
      <a:dk1>
        <a:sysClr val="windowText" lastClr="000000"/>
      </a:dk1>
      <a:lt1>
        <a:srgbClr val="F0FEE6"/>
      </a:lt1>
      <a:dk2>
        <a:srgbClr val="575F6D"/>
      </a:dk2>
      <a:lt2>
        <a:srgbClr val="FFF39D"/>
      </a:lt2>
      <a:accent1>
        <a:srgbClr val="00C400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152</TotalTime>
  <Words>332</Words>
  <Application>Microsoft Office PowerPoint</Application>
  <PresentationFormat>Экран (4:3)</PresentationFormat>
  <Paragraphs>26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Эркер</vt:lpstr>
      <vt:lpstr>Національні парки України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Дякуемо за Увагу!!!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Національні парки України</dc:title>
  <dc:creator>Анатолий</dc:creator>
  <cp:lastModifiedBy>Анатолий</cp:lastModifiedBy>
  <cp:revision>22</cp:revision>
  <dcterms:created xsi:type="dcterms:W3CDTF">2014-03-16T17:15:38Z</dcterms:created>
  <dcterms:modified xsi:type="dcterms:W3CDTF">2014-06-04T12:10:41Z</dcterms:modified>
</cp:coreProperties>
</file>