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3D314-69AC-46A4-A7F3-BE14A174CA53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9CADF-1E6A-43AD-9E31-545FAF93E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9CADF-1E6A-43AD-9E31-545FAF93EE0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5900-FA4E-4FFF-A196-8839D06DFAF7}" type="datetimeFigureOut">
              <a:rPr lang="ru-RU" smtClean="0"/>
              <a:pPr/>
              <a:t>07.05.2014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3BCB-7A9A-4F86-AD23-5B41C732E2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5900-FA4E-4FFF-A196-8839D06DFAF7}" type="datetimeFigureOut">
              <a:rPr lang="ru-RU" smtClean="0"/>
              <a:pPr/>
              <a:t>07.05.2014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3BCB-7A9A-4F86-AD23-5B41C732E2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5900-FA4E-4FFF-A196-8839D06DFAF7}" type="datetimeFigureOut">
              <a:rPr lang="ru-RU" smtClean="0"/>
              <a:pPr/>
              <a:t>07.05.2014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3BCB-7A9A-4F86-AD23-5B41C732E2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5900-FA4E-4FFF-A196-8839D06DFAF7}" type="datetimeFigureOut">
              <a:rPr lang="ru-RU" smtClean="0"/>
              <a:pPr/>
              <a:t>07.05.2014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3BCB-7A9A-4F86-AD23-5B41C732E2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5900-FA4E-4FFF-A196-8839D06DFAF7}" type="datetimeFigureOut">
              <a:rPr lang="ru-RU" smtClean="0"/>
              <a:pPr/>
              <a:t>07.05.2014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3BCB-7A9A-4F86-AD23-5B41C732E2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5900-FA4E-4FFF-A196-8839D06DFAF7}" type="datetimeFigureOut">
              <a:rPr lang="ru-RU" smtClean="0"/>
              <a:pPr/>
              <a:t>07.05.2014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3BCB-7A9A-4F86-AD23-5B41C732E2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5900-FA4E-4FFF-A196-8839D06DFAF7}" type="datetimeFigureOut">
              <a:rPr lang="ru-RU" smtClean="0"/>
              <a:pPr/>
              <a:t>07.05.2014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3BCB-7A9A-4F86-AD23-5B41C732E2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5900-FA4E-4FFF-A196-8839D06DFAF7}" type="datetimeFigureOut">
              <a:rPr lang="ru-RU" smtClean="0"/>
              <a:pPr/>
              <a:t>07.05.2014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3BCB-7A9A-4F86-AD23-5B41C732E2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5900-FA4E-4FFF-A196-8839D06DFAF7}" type="datetimeFigureOut">
              <a:rPr lang="ru-RU" smtClean="0"/>
              <a:pPr/>
              <a:t>07.05.2014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3BCB-7A9A-4F86-AD23-5B41C732E2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5900-FA4E-4FFF-A196-8839D06DFAF7}" type="datetimeFigureOut">
              <a:rPr lang="ru-RU" smtClean="0"/>
              <a:pPr/>
              <a:t>07.05.2014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3BCB-7A9A-4F86-AD23-5B41C732E2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5900-FA4E-4FFF-A196-8839D06DFAF7}" type="datetimeFigureOut">
              <a:rPr lang="ru-RU" smtClean="0"/>
              <a:pPr/>
              <a:t>07.05.2014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03BCB-7A9A-4F86-AD23-5B41C732E2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05900-FA4E-4FFF-A196-8839D06DFAF7}" type="datetimeFigureOut">
              <a:rPr lang="ru-RU" smtClean="0"/>
              <a:pPr/>
              <a:t>07.05.2014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03BCB-7A9A-4F86-AD23-5B41C732E22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1071546"/>
            <a:ext cx="652601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Презентація на тему:</a:t>
            </a:r>
          </a:p>
          <a:p>
            <a:pPr algn="ctr"/>
            <a:endParaRPr lang="uk-UA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Болгарія</a:t>
            </a:r>
            <a:endParaRPr lang="uk-UA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08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3214678" cy="2411008"/>
          </a:xfrm>
          <a:prstGeom prst="rect">
            <a:avLst/>
          </a:prstGeom>
        </p:spPr>
      </p:pic>
      <p:pic>
        <p:nvPicPr>
          <p:cNvPr id="5" name="Рисунок 4" descr="1406201149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0"/>
            <a:ext cx="3857652" cy="3000372"/>
          </a:xfrm>
          <a:prstGeom prst="rect">
            <a:avLst/>
          </a:prstGeom>
        </p:spPr>
      </p:pic>
      <p:pic>
        <p:nvPicPr>
          <p:cNvPr id="6" name="Рисунок 5" descr="DSC007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428868"/>
            <a:ext cx="3000346" cy="4429132"/>
          </a:xfrm>
          <a:prstGeom prst="rect">
            <a:avLst/>
          </a:prstGeom>
        </p:spPr>
      </p:pic>
      <p:pic>
        <p:nvPicPr>
          <p:cNvPr id="7" name="Рисунок 6" descr="DSC0076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3071810"/>
            <a:ext cx="2928958" cy="2000264"/>
          </a:xfrm>
          <a:prstGeom prst="rect">
            <a:avLst/>
          </a:prstGeom>
        </p:spPr>
      </p:pic>
      <p:pic>
        <p:nvPicPr>
          <p:cNvPr id="8" name="Рисунок 7" descr="DSC0115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05509" y="4429132"/>
            <a:ext cx="3238491" cy="2428868"/>
          </a:xfrm>
          <a:prstGeom prst="rect">
            <a:avLst/>
          </a:prstGeom>
        </p:spPr>
      </p:pic>
      <p:pic>
        <p:nvPicPr>
          <p:cNvPr id="9" name="Рисунок 8" descr="DSC0077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00364" y="5089910"/>
            <a:ext cx="2928958" cy="1768090"/>
          </a:xfrm>
          <a:prstGeom prst="rect">
            <a:avLst/>
          </a:prstGeom>
        </p:spPr>
      </p:pic>
      <p:pic>
        <p:nvPicPr>
          <p:cNvPr id="10" name="Рисунок 9" descr="y_16dc112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49540" y="2786058"/>
            <a:ext cx="2094460" cy="1570196"/>
          </a:xfrm>
          <a:prstGeom prst="rect">
            <a:avLst/>
          </a:prstGeom>
        </p:spPr>
      </p:pic>
      <p:pic>
        <p:nvPicPr>
          <p:cNvPr id="12" name="Рисунок 11" descr="Фото035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72330" y="0"/>
            <a:ext cx="2089542" cy="2786058"/>
          </a:xfrm>
          <a:prstGeom prst="rect">
            <a:avLst/>
          </a:prstGeom>
        </p:spPr>
      </p:pic>
      <p:pic>
        <p:nvPicPr>
          <p:cNvPr id="15" name="Рисунок 14" descr="1348044916_bulgaria-flag_0.jpg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9322" y="3000372"/>
            <a:ext cx="1143008" cy="142876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857356" y="2357430"/>
            <a:ext cx="5367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Дякую за увагу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285728"/>
            <a:ext cx="4560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Візитна картка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Bolgariy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071546"/>
            <a:ext cx="1857388" cy="1244641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1000108"/>
            <a:ext cx="1643074" cy="14122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8596" y="1000108"/>
            <a:ext cx="1832360" cy="19082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Болгарія</a:t>
            </a:r>
          </a:p>
          <a:p>
            <a:pPr algn="ctr"/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Бьлгария</a:t>
            </a:r>
            <a:endParaRPr lang="uk-UA" sz="32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357430"/>
            <a:ext cx="44524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Девіз: “З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’</a:t>
            </a:r>
            <a:r>
              <a:rPr lang="uk-UA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єднання-сила”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928934"/>
            <a:ext cx="28849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Столиця: Софія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3429000"/>
            <a:ext cx="44003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Найбільше місто: Софія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429132"/>
            <a:ext cx="55744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Державний устрій: Республіка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3929066"/>
            <a:ext cx="50374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Офіційна мова: болгарська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5000636"/>
            <a:ext cx="54481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Президент: </a:t>
            </a:r>
            <a:r>
              <a:rPr lang="uk-UA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Росен</a:t>
            </a:r>
            <a:r>
              <a:rPr lang="uk-UA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uk-UA" sz="32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Плевнелієв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5643578"/>
            <a:ext cx="69427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Незалежність: від Османської імперії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6273225"/>
            <a:ext cx="47516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Визнано 22 вересня 1908 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857232"/>
            <a:ext cx="50938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Вступ до ЄС : 1 січня 2007 р.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1857364"/>
            <a:ext cx="40334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Площа: 110 910 км2 </a:t>
            </a:r>
            <a:r>
              <a:rPr lang="ru-RU" sz="3200" dirty="0" smtClean="0"/>
              <a:t> </a:t>
            </a:r>
            <a:r>
              <a:rPr lang="uk-UA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3397" y="2786058"/>
            <a:ext cx="89906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Населення: 1 лютого 2011 р. становило 7 364 570 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3929066"/>
            <a:ext cx="39763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Член: ООН, НАТО, ЄС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5143512"/>
            <a:ext cx="23789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Валюта: Лев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овінції_Болгарії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786058"/>
            <a:ext cx="5714286" cy="37587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662" y="214290"/>
            <a:ext cx="7452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Адміністративний поділ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4287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214422"/>
            <a:ext cx="813113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Болгарія поділяється на 6 регіонів, які в свою </a:t>
            </a:r>
          </a:p>
          <a:p>
            <a:pPr algn="ctr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</a:t>
            </a:r>
            <a:r>
              <a:rPr lang="uk-UA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ергу поділяються на 28 регіонів. 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52578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Максимальна </a:t>
            </a:r>
            <a:r>
              <a:rPr lang="ru-RU" dirty="0" err="1" smtClean="0">
                <a:solidFill>
                  <a:schemeClr val="bg1"/>
                </a:solidFill>
              </a:rPr>
              <a:t>відстань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із</a:t>
            </a:r>
            <a:r>
              <a:rPr lang="ru-RU" dirty="0" smtClean="0">
                <a:solidFill>
                  <a:schemeClr val="bg1"/>
                </a:solidFill>
              </a:rPr>
              <a:t> заходу на </a:t>
            </a:r>
            <a:r>
              <a:rPr lang="ru-RU" dirty="0" err="1" smtClean="0">
                <a:solidFill>
                  <a:schemeClr val="bg1"/>
                </a:solidFill>
              </a:rPr>
              <a:t>схід</a:t>
            </a:r>
            <a:r>
              <a:rPr lang="ru-RU" dirty="0" smtClean="0">
                <a:solidFill>
                  <a:schemeClr val="bg1"/>
                </a:solidFill>
              </a:rPr>
              <a:t> 520 </a:t>
            </a:r>
            <a:r>
              <a:rPr lang="ru-RU" dirty="0" err="1" smtClean="0">
                <a:solidFill>
                  <a:schemeClr val="bg1"/>
                </a:solidFill>
              </a:rPr>
              <a:t>кілометрів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півдня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північ</a:t>
            </a:r>
            <a:r>
              <a:rPr lang="ru-RU" dirty="0" smtClean="0">
                <a:solidFill>
                  <a:schemeClr val="bg1"/>
                </a:solidFill>
              </a:rPr>
              <a:t> — 330 </a:t>
            </a:r>
            <a:r>
              <a:rPr lang="ru-RU" dirty="0" err="1" smtClean="0">
                <a:solidFill>
                  <a:schemeClr val="bg1"/>
                </a:solidFill>
              </a:rPr>
              <a:t>кілометрів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Болгарія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спільний</a:t>
            </a:r>
            <a:r>
              <a:rPr lang="ru-RU" dirty="0" smtClean="0">
                <a:solidFill>
                  <a:schemeClr val="bg1"/>
                </a:solidFill>
              </a:rPr>
              <a:t> кордон на </a:t>
            </a:r>
            <a:r>
              <a:rPr lang="ru-RU" dirty="0" err="1" smtClean="0">
                <a:solidFill>
                  <a:schemeClr val="bg1"/>
                </a:solidFill>
              </a:rPr>
              <a:t>півночі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Румунією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заході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із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Сербією</a:t>
            </a:r>
            <a:r>
              <a:rPr lang="ru-RU" dirty="0" smtClean="0">
                <a:solidFill>
                  <a:schemeClr val="bg1"/>
                </a:solidFill>
              </a:rPr>
              <a:t> та </a:t>
            </a:r>
            <a:r>
              <a:rPr lang="ru-RU" dirty="0" err="1" smtClean="0">
                <a:solidFill>
                  <a:schemeClr val="bg1"/>
                </a:solidFill>
              </a:rPr>
              <a:t>Македонією</a:t>
            </a:r>
            <a:r>
              <a:rPr lang="ru-RU" dirty="0" smtClean="0">
                <a:solidFill>
                  <a:schemeClr val="bg1"/>
                </a:solidFill>
              </a:rPr>
              <a:t>, на </a:t>
            </a:r>
            <a:r>
              <a:rPr lang="ru-RU" dirty="0" err="1" smtClean="0">
                <a:solidFill>
                  <a:schemeClr val="bg1"/>
                </a:solidFill>
              </a:rPr>
              <a:t>півдні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Грецією</a:t>
            </a:r>
            <a:r>
              <a:rPr lang="ru-RU" dirty="0" smtClean="0">
                <a:solidFill>
                  <a:schemeClr val="bg1"/>
                </a:solidFill>
              </a:rPr>
              <a:t> та </a:t>
            </a:r>
            <a:r>
              <a:rPr lang="ru-RU" dirty="0" err="1" smtClean="0">
                <a:solidFill>
                  <a:schemeClr val="bg1"/>
                </a:solidFill>
              </a:rPr>
              <a:t>Туреччиною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Чверть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території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займають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ліси</a:t>
            </a:r>
            <a:r>
              <a:rPr lang="ru-RU" dirty="0" smtClean="0">
                <a:solidFill>
                  <a:schemeClr val="bg1"/>
                </a:solidFill>
              </a:rPr>
              <a:t> — </a:t>
            </a:r>
            <a:r>
              <a:rPr lang="ru-RU" dirty="0" err="1" smtClean="0">
                <a:solidFill>
                  <a:schemeClr val="bg1"/>
                </a:solidFill>
              </a:rPr>
              <a:t>одні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найгустіших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центральній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Європі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357166"/>
            <a:ext cx="750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Географічне положення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Велика </a:t>
            </a:r>
            <a:r>
              <a:rPr lang="ru-RU" dirty="0" err="1" smtClean="0">
                <a:solidFill>
                  <a:schemeClr val="bg1"/>
                </a:solidFill>
              </a:rPr>
              <a:t>частина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країни</a:t>
            </a:r>
            <a:r>
              <a:rPr lang="ru-RU" dirty="0" smtClean="0">
                <a:solidFill>
                  <a:schemeClr val="bg1"/>
                </a:solidFill>
              </a:rPr>
              <a:t> — </a:t>
            </a:r>
            <a:r>
              <a:rPr lang="ru-RU" dirty="0" err="1" smtClean="0">
                <a:solidFill>
                  <a:schemeClr val="bg1"/>
                </a:solidFill>
              </a:rPr>
              <a:t>гірські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хребти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Стара-Планіна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Средна-гора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Ріла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горою </a:t>
            </a:r>
            <a:r>
              <a:rPr lang="ru-RU" dirty="0" err="1" smtClean="0">
                <a:solidFill>
                  <a:schemeClr val="bg1"/>
                </a:solidFill>
              </a:rPr>
              <a:t>Мусала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найвища</a:t>
            </a:r>
            <a:r>
              <a:rPr lang="ru-RU" dirty="0" smtClean="0">
                <a:solidFill>
                  <a:schemeClr val="bg1"/>
                </a:solidFill>
              </a:rPr>
              <a:t> точка </a:t>
            </a:r>
            <a:r>
              <a:rPr lang="ru-RU" dirty="0" err="1" smtClean="0">
                <a:solidFill>
                  <a:schemeClr val="bg1"/>
                </a:solidFill>
              </a:rPr>
              <a:t>Балканського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півострова</a:t>
            </a:r>
            <a:r>
              <a:rPr lang="ru-RU" dirty="0" smtClean="0">
                <a:solidFill>
                  <a:schemeClr val="bg1"/>
                </a:solidFill>
              </a:rPr>
              <a:t>, 2925 м), </a:t>
            </a:r>
            <a:r>
              <a:rPr lang="ru-RU" dirty="0" err="1" smtClean="0">
                <a:solidFill>
                  <a:schemeClr val="bg1"/>
                </a:solidFill>
              </a:rPr>
              <a:t>Пірін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Родопи</a:t>
            </a:r>
            <a:r>
              <a:rPr lang="ru-RU" dirty="0" smtClean="0">
                <a:solidFill>
                  <a:schemeClr val="bg1"/>
                </a:solidFill>
              </a:rPr>
              <a:t>. На </a:t>
            </a:r>
            <a:r>
              <a:rPr lang="ru-RU" dirty="0" err="1" smtClean="0">
                <a:solidFill>
                  <a:schemeClr val="bg1"/>
                </a:solidFill>
              </a:rPr>
              <a:t>півночі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Болгарії</a:t>
            </a:r>
            <a:r>
              <a:rPr lang="ru-RU" dirty="0" smtClean="0">
                <a:solidFill>
                  <a:schemeClr val="bg1"/>
                </a:solidFill>
              </a:rPr>
              <a:t> — </a:t>
            </a:r>
            <a:r>
              <a:rPr lang="ru-RU" dirty="0" err="1" smtClean="0">
                <a:solidFill>
                  <a:schemeClr val="bg1"/>
                </a:solidFill>
              </a:rPr>
              <a:t>Ніжньодунайська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рівнина</a:t>
            </a:r>
            <a:r>
              <a:rPr lang="ru-RU" dirty="0" smtClean="0">
                <a:solidFill>
                  <a:schemeClr val="bg1"/>
                </a:solidFill>
              </a:rPr>
              <a:t>, в </a:t>
            </a:r>
            <a:r>
              <a:rPr lang="ru-RU" dirty="0" err="1" smtClean="0">
                <a:solidFill>
                  <a:schemeClr val="bg1"/>
                </a:solidFill>
              </a:rPr>
              <a:t>центрі</a:t>
            </a:r>
            <a:r>
              <a:rPr lang="ru-RU" dirty="0" smtClean="0">
                <a:solidFill>
                  <a:schemeClr val="bg1"/>
                </a:solidFill>
              </a:rPr>
              <a:t> — </a:t>
            </a:r>
            <a:r>
              <a:rPr lang="ru-RU" dirty="0" err="1" smtClean="0">
                <a:solidFill>
                  <a:schemeClr val="bg1"/>
                </a:solidFill>
              </a:rPr>
              <a:t>Казанликська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улоговина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південніше</a:t>
            </a:r>
            <a:r>
              <a:rPr lang="ru-RU" dirty="0" smtClean="0">
                <a:solidFill>
                  <a:schemeClr val="bg1"/>
                </a:solidFill>
              </a:rPr>
              <a:t> — обширна </a:t>
            </a:r>
            <a:r>
              <a:rPr lang="ru-RU" dirty="0" err="1" smtClean="0">
                <a:solidFill>
                  <a:schemeClr val="bg1"/>
                </a:solidFill>
              </a:rPr>
              <a:t>Верхньофракійська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низовина.Великі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річки</a:t>
            </a:r>
            <a:r>
              <a:rPr lang="ru-RU" dirty="0" smtClean="0">
                <a:solidFill>
                  <a:schemeClr val="bg1"/>
                </a:solidFill>
              </a:rPr>
              <a:t>: Дунай, </a:t>
            </a:r>
            <a:r>
              <a:rPr lang="ru-RU" dirty="0" err="1" smtClean="0">
                <a:solidFill>
                  <a:schemeClr val="bg1"/>
                </a:solidFill>
              </a:rPr>
              <a:t>Маріца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Ліси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займають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близько</a:t>
            </a:r>
            <a:r>
              <a:rPr lang="ru-RU" dirty="0" smtClean="0">
                <a:solidFill>
                  <a:schemeClr val="bg1"/>
                </a:solidFill>
              </a:rPr>
              <a:t> 1/3 </a:t>
            </a:r>
            <a:r>
              <a:rPr lang="ru-RU" dirty="0" err="1" smtClean="0">
                <a:solidFill>
                  <a:schemeClr val="bg1"/>
                </a:solidFill>
              </a:rPr>
              <a:t>території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переважно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листяні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Болгарія</a:t>
            </a:r>
            <a:r>
              <a:rPr lang="ru-RU" dirty="0" smtClean="0">
                <a:solidFill>
                  <a:schemeClr val="bg1"/>
                </a:solidFill>
              </a:rPr>
              <a:t> славиться </a:t>
            </a:r>
            <a:r>
              <a:rPr lang="ru-RU" dirty="0" err="1" smtClean="0">
                <a:solidFill>
                  <a:schemeClr val="bg1"/>
                </a:solidFill>
              </a:rPr>
              <a:t>олійними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трояндами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квітнуть</a:t>
            </a:r>
            <a:r>
              <a:rPr lang="ru-RU" dirty="0" smtClean="0">
                <a:solidFill>
                  <a:schemeClr val="bg1"/>
                </a:solidFill>
              </a:rPr>
              <a:t> по </a:t>
            </a:r>
            <a:r>
              <a:rPr lang="ru-RU" dirty="0" err="1" smtClean="0">
                <a:solidFill>
                  <a:schemeClr val="bg1"/>
                </a:solidFill>
              </a:rPr>
              <a:t>всій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Казанликській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долині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відомій</a:t>
            </a:r>
            <a:r>
              <a:rPr lang="ru-RU" dirty="0" smtClean="0">
                <a:solidFill>
                  <a:schemeClr val="bg1"/>
                </a:solidFill>
              </a:rPr>
              <a:t> як </a:t>
            </a:r>
            <a:r>
              <a:rPr lang="ru-RU" dirty="0" err="1" smtClean="0">
                <a:solidFill>
                  <a:schemeClr val="bg1"/>
                </a:solidFill>
              </a:rPr>
              <a:t>Трояндова</a:t>
            </a:r>
            <a:r>
              <a:rPr lang="ru-RU" dirty="0" smtClean="0">
                <a:solidFill>
                  <a:schemeClr val="bg1"/>
                </a:solidFill>
              </a:rPr>
              <a:t> долина. </a:t>
            </a:r>
            <a:r>
              <a:rPr lang="ru-RU" dirty="0" err="1" smtClean="0">
                <a:solidFill>
                  <a:schemeClr val="bg1"/>
                </a:solidFill>
              </a:rPr>
              <a:t>Високо</a:t>
            </a:r>
            <a:r>
              <a:rPr lang="ru-RU" dirty="0" smtClean="0">
                <a:solidFill>
                  <a:schemeClr val="bg1"/>
                </a:solidFill>
              </a:rPr>
              <a:t> в горах </a:t>
            </a:r>
            <a:r>
              <a:rPr lang="ru-RU" dirty="0" err="1" smtClean="0">
                <a:solidFill>
                  <a:schemeClr val="bg1"/>
                </a:solidFill>
              </a:rPr>
              <a:t>зустрічаються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дуже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рідкісні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красиві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квіти</a:t>
            </a:r>
            <a:r>
              <a:rPr lang="ru-RU" dirty="0" smtClean="0">
                <a:solidFill>
                  <a:schemeClr val="bg1"/>
                </a:solidFill>
              </a:rPr>
              <a:t> — </a:t>
            </a:r>
            <a:r>
              <a:rPr lang="ru-RU" dirty="0" err="1" smtClean="0">
                <a:solidFill>
                  <a:schemeClr val="bg1"/>
                </a:solidFill>
              </a:rPr>
              <a:t>едельвейси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Всьому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світу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знайомі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сорти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болгарського</a:t>
            </a:r>
            <a:r>
              <a:rPr lang="ru-RU" dirty="0" smtClean="0">
                <a:solidFill>
                  <a:schemeClr val="bg1"/>
                </a:solidFill>
              </a:rPr>
              <a:t> тютюну. </a:t>
            </a:r>
            <a:r>
              <a:rPr lang="ru-RU" dirty="0" err="1" smtClean="0">
                <a:solidFill>
                  <a:schemeClr val="bg1"/>
                </a:solidFill>
              </a:rPr>
              <a:t>Національні</a:t>
            </a:r>
            <a:r>
              <a:rPr lang="ru-RU" dirty="0" smtClean="0">
                <a:solidFill>
                  <a:schemeClr val="bg1"/>
                </a:solidFill>
              </a:rPr>
              <a:t> парки </a:t>
            </a:r>
            <a:r>
              <a:rPr lang="ru-RU" dirty="0" err="1" smtClean="0">
                <a:solidFill>
                  <a:schemeClr val="bg1"/>
                </a:solidFill>
              </a:rPr>
              <a:t>Болгарії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dirty="0" err="1" smtClean="0">
                <a:solidFill>
                  <a:schemeClr val="bg1"/>
                </a:solidFill>
              </a:rPr>
              <a:t>Віташа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Золоті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піски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Ропотамо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Стенето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інші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Болгарська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прибережна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смуга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протягнулася</a:t>
            </a:r>
            <a:r>
              <a:rPr lang="ru-RU" dirty="0" smtClean="0">
                <a:solidFill>
                  <a:schemeClr val="bg1"/>
                </a:solidFill>
              </a:rPr>
              <a:t> на 648 км. </a:t>
            </a:r>
            <a:r>
              <a:rPr lang="ru-RU" dirty="0" err="1" smtClean="0">
                <a:solidFill>
                  <a:schemeClr val="bg1"/>
                </a:solidFill>
              </a:rPr>
              <a:t>Місцями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ширина </a:t>
            </a:r>
            <a:r>
              <a:rPr lang="ru-RU" dirty="0" err="1" smtClean="0">
                <a:solidFill>
                  <a:schemeClr val="bg1"/>
                </a:solidFill>
              </a:rPr>
              <a:t>досягає</a:t>
            </a:r>
            <a:r>
              <a:rPr lang="ru-RU" dirty="0" smtClean="0">
                <a:solidFill>
                  <a:schemeClr val="bg1"/>
                </a:solidFill>
              </a:rPr>
              <a:t> 100 м. </a:t>
            </a:r>
            <a:r>
              <a:rPr lang="ru-RU" dirty="0" err="1" smtClean="0">
                <a:solidFill>
                  <a:schemeClr val="bg1"/>
                </a:solidFill>
              </a:rPr>
              <a:t>Клімат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помірний</a:t>
            </a:r>
            <a:r>
              <a:rPr lang="ru-RU" dirty="0" smtClean="0">
                <a:solidFill>
                  <a:schemeClr val="bg1"/>
                </a:solidFill>
              </a:rPr>
              <a:t>, на </a:t>
            </a:r>
            <a:r>
              <a:rPr lang="ru-RU" dirty="0" err="1" smtClean="0">
                <a:solidFill>
                  <a:schemeClr val="bg1"/>
                </a:solidFill>
              </a:rPr>
              <a:t>півдні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перехідний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середземноморського</a:t>
            </a:r>
            <a:r>
              <a:rPr lang="ru-RU" dirty="0" smtClean="0">
                <a:solidFill>
                  <a:schemeClr val="bg1"/>
                </a:solidFill>
              </a:rPr>
              <a:t>. На </a:t>
            </a:r>
            <a:r>
              <a:rPr lang="ru-RU" dirty="0" err="1" smtClean="0">
                <a:solidFill>
                  <a:schemeClr val="bg1"/>
                </a:solidFill>
              </a:rPr>
              <a:t>рівнинах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середні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температури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січня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−2 до 2 °С, </a:t>
            </a:r>
            <a:r>
              <a:rPr lang="ru-RU" dirty="0" err="1" smtClean="0">
                <a:solidFill>
                  <a:schemeClr val="bg1"/>
                </a:solidFill>
              </a:rPr>
              <a:t>липня</a:t>
            </a:r>
            <a:r>
              <a:rPr lang="ru-RU" dirty="0" smtClean="0">
                <a:solidFill>
                  <a:schemeClr val="bg1"/>
                </a:solidFill>
              </a:rPr>
              <a:t> до 25 °С. </a:t>
            </a:r>
            <a:r>
              <a:rPr lang="ru-RU" dirty="0" err="1" smtClean="0">
                <a:solidFill>
                  <a:schemeClr val="bg1"/>
                </a:solidFill>
              </a:rPr>
              <a:t>Опадів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випадає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рік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450 мм на </a:t>
            </a:r>
            <a:r>
              <a:rPr lang="ru-RU" dirty="0" err="1" smtClean="0">
                <a:solidFill>
                  <a:schemeClr val="bg1"/>
                </a:solidFill>
              </a:rPr>
              <a:t>рівнинах</a:t>
            </a:r>
            <a:r>
              <a:rPr lang="ru-RU" dirty="0" smtClean="0">
                <a:solidFill>
                  <a:schemeClr val="bg1"/>
                </a:solidFill>
              </a:rPr>
              <a:t>, до 1300 мм — в горах. </a:t>
            </a:r>
            <a:r>
              <a:rPr lang="ru-RU" dirty="0" err="1" smtClean="0">
                <a:solidFill>
                  <a:schemeClr val="bg1"/>
                </a:solidFill>
              </a:rPr>
              <a:t>Завдяки</a:t>
            </a:r>
            <a:r>
              <a:rPr lang="ru-RU" dirty="0" smtClean="0">
                <a:solidFill>
                  <a:schemeClr val="bg1"/>
                </a:solidFill>
              </a:rPr>
              <a:t> легкому </a:t>
            </a:r>
            <a:r>
              <a:rPr lang="ru-RU" dirty="0" err="1" smtClean="0">
                <a:solidFill>
                  <a:schemeClr val="bg1"/>
                </a:solidFill>
              </a:rPr>
              <a:t>морському</a:t>
            </a:r>
            <a:r>
              <a:rPr lang="ru-RU" dirty="0" smtClean="0">
                <a:solidFill>
                  <a:schemeClr val="bg1"/>
                </a:solidFill>
              </a:rPr>
              <a:t> бризу </a:t>
            </a:r>
            <a:r>
              <a:rPr lang="ru-RU" dirty="0" err="1" smtClean="0">
                <a:solidFill>
                  <a:schemeClr val="bg1"/>
                </a:solidFill>
              </a:rPr>
              <a:t>влітку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немає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виснажливої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жари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14290"/>
            <a:ext cx="5129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Природні умови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714356"/>
            <a:ext cx="4481003" cy="2992685"/>
          </a:xfrm>
          <a:prstGeom prst="rect">
            <a:avLst/>
          </a:prstGeom>
        </p:spPr>
      </p:pic>
      <p:pic>
        <p:nvPicPr>
          <p:cNvPr id="6" name="Рисунок 5" descr="46c4f107f67bcb2f1f9addf204a09130-e970906b8ac8c063d7e6b0316823ae1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500042"/>
            <a:ext cx="3143248" cy="3143248"/>
          </a:xfrm>
          <a:prstGeom prst="rect">
            <a:avLst/>
          </a:prstGeom>
        </p:spPr>
      </p:pic>
      <p:pic>
        <p:nvPicPr>
          <p:cNvPr id="9" name="Рисунок 8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611" y="3899863"/>
            <a:ext cx="4746389" cy="2958137"/>
          </a:xfrm>
          <a:prstGeom prst="rect">
            <a:avLst/>
          </a:prstGeom>
        </p:spPr>
      </p:pic>
      <p:pic>
        <p:nvPicPr>
          <p:cNvPr id="10" name="Рисунок 9" descr="hdr_tobacco_grow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500570"/>
            <a:ext cx="3870859" cy="18573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Запаси </a:t>
            </a:r>
            <a:r>
              <a:rPr lang="ru-RU" dirty="0" err="1" smtClean="0"/>
              <a:t>корисних</a:t>
            </a:r>
            <a:r>
              <a:rPr lang="ru-RU" dirty="0" smtClean="0"/>
              <a:t> </a:t>
            </a:r>
            <a:r>
              <a:rPr lang="ru-RU" dirty="0" err="1" smtClean="0"/>
              <a:t>копалин</a:t>
            </a:r>
            <a:r>
              <a:rPr lang="ru-RU" dirty="0" smtClean="0"/>
              <a:t> в </a:t>
            </a:r>
            <a:r>
              <a:rPr lang="ru-RU" dirty="0" err="1" smtClean="0"/>
              <a:t>Болгарії</a:t>
            </a:r>
            <a:r>
              <a:rPr lang="ru-RU" dirty="0" smtClean="0"/>
              <a:t> </a:t>
            </a:r>
            <a:r>
              <a:rPr lang="ru-RU" dirty="0" err="1" smtClean="0"/>
              <a:t>невеликі</a:t>
            </a:r>
            <a:r>
              <a:rPr lang="ru-RU" dirty="0" smtClean="0"/>
              <a:t>. </a:t>
            </a:r>
            <a:r>
              <a:rPr lang="ru-RU" dirty="0" err="1" smtClean="0"/>
              <a:t>Найважливіші</a:t>
            </a:r>
            <a:r>
              <a:rPr lang="ru-RU" dirty="0" smtClean="0"/>
              <a:t> </a:t>
            </a:r>
            <a:r>
              <a:rPr lang="ru-RU" dirty="0" err="1" smtClean="0"/>
              <a:t>корисні</a:t>
            </a:r>
            <a:r>
              <a:rPr lang="ru-RU" dirty="0" smtClean="0"/>
              <a:t> </a:t>
            </a:r>
            <a:r>
              <a:rPr lang="ru-RU" dirty="0" err="1" smtClean="0"/>
              <a:t>копалини</a:t>
            </a:r>
            <a:r>
              <a:rPr lang="ru-RU" dirty="0" smtClean="0"/>
              <a:t> — </a:t>
            </a:r>
            <a:r>
              <a:rPr lang="ru-RU" dirty="0" err="1" smtClean="0"/>
              <a:t>лігніти</a:t>
            </a:r>
            <a:r>
              <a:rPr lang="ru-RU" dirty="0" smtClean="0"/>
              <a:t>, </a:t>
            </a:r>
            <a:r>
              <a:rPr lang="ru-RU" dirty="0" err="1" smtClean="0"/>
              <a:t>руди</a:t>
            </a:r>
            <a:r>
              <a:rPr lang="ru-RU" dirty="0" smtClean="0"/>
              <a:t> </a:t>
            </a:r>
            <a:r>
              <a:rPr lang="ru-RU" dirty="0" err="1" smtClean="0"/>
              <a:t>заліза</a:t>
            </a:r>
            <a:r>
              <a:rPr lang="ru-RU" dirty="0" smtClean="0"/>
              <a:t>, </a:t>
            </a:r>
            <a:r>
              <a:rPr lang="ru-RU" dirty="0" err="1" smtClean="0"/>
              <a:t>свинцю</a:t>
            </a:r>
            <a:r>
              <a:rPr lang="ru-RU" dirty="0" smtClean="0"/>
              <a:t>, цинку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міді</a:t>
            </a:r>
            <a:r>
              <a:rPr lang="ru-RU" dirty="0" smtClean="0"/>
              <a:t>.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промислові</a:t>
            </a:r>
            <a:r>
              <a:rPr lang="ru-RU" dirty="0" smtClean="0"/>
              <a:t> запаси </a:t>
            </a:r>
            <a:r>
              <a:rPr lang="ru-RU" dirty="0" err="1" smtClean="0"/>
              <a:t>мідної</a:t>
            </a:r>
            <a:r>
              <a:rPr lang="ru-RU" dirty="0" smtClean="0"/>
              <a:t> </a:t>
            </a:r>
            <a:r>
              <a:rPr lang="ru-RU" dirty="0" err="1" smtClean="0"/>
              <a:t>руди</a:t>
            </a:r>
            <a:r>
              <a:rPr lang="ru-RU" dirty="0" smtClean="0"/>
              <a:t> на 30-50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золотовмісних</a:t>
            </a:r>
            <a:r>
              <a:rPr lang="ru-RU" dirty="0" smtClean="0"/>
              <a:t> руд — на 20 </a:t>
            </a:r>
            <a:r>
              <a:rPr lang="ru-RU" dirty="0" err="1" smtClean="0"/>
              <a:t>років</a:t>
            </a:r>
            <a:r>
              <a:rPr lang="ru-RU" dirty="0" smtClean="0"/>
              <a:t>, </a:t>
            </a:r>
            <a:r>
              <a:rPr lang="ru-RU" dirty="0" err="1" smtClean="0"/>
              <a:t>свинцевих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цинкових</a:t>
            </a:r>
            <a:r>
              <a:rPr lang="ru-RU" dirty="0" smtClean="0"/>
              <a:t> руд — на 20 </a:t>
            </a:r>
            <a:r>
              <a:rPr lang="ru-RU" dirty="0" err="1" smtClean="0"/>
              <a:t>років</a:t>
            </a:r>
            <a:r>
              <a:rPr lang="ru-RU" dirty="0" smtClean="0"/>
              <a:t>, </a:t>
            </a:r>
            <a:r>
              <a:rPr lang="ru-RU" dirty="0" err="1" smtClean="0"/>
              <a:t>залізняку</a:t>
            </a:r>
            <a:r>
              <a:rPr lang="ru-RU" dirty="0" smtClean="0"/>
              <a:t>, </a:t>
            </a:r>
            <a:r>
              <a:rPr lang="ru-RU" dirty="0" err="1" smtClean="0"/>
              <a:t>марганцевої</a:t>
            </a:r>
            <a:r>
              <a:rPr lang="ru-RU" dirty="0" smtClean="0"/>
              <a:t> </a:t>
            </a:r>
            <a:r>
              <a:rPr lang="ru-RU" dirty="0" err="1" smtClean="0"/>
              <a:t>руди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, </a:t>
            </a:r>
            <a:r>
              <a:rPr lang="ru-RU" dirty="0" err="1" smtClean="0"/>
              <a:t>індустріальної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декоративного </a:t>
            </a:r>
            <a:r>
              <a:rPr lang="ru-RU" dirty="0" err="1" smtClean="0"/>
              <a:t>каменя</a:t>
            </a:r>
            <a:r>
              <a:rPr lang="ru-RU" dirty="0" smtClean="0"/>
              <a:t> —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на 200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цінність</a:t>
            </a:r>
            <a:r>
              <a:rPr lang="ru-RU" dirty="0" smtClean="0"/>
              <a:t> </a:t>
            </a:r>
            <a:r>
              <a:rPr lang="ru-RU" dirty="0" err="1" smtClean="0"/>
              <a:t>розвіданих</a:t>
            </a:r>
            <a:r>
              <a:rPr lang="ru-RU" dirty="0" smtClean="0"/>
              <a:t> </a:t>
            </a:r>
            <a:r>
              <a:rPr lang="ru-RU" dirty="0" err="1" smtClean="0"/>
              <a:t>мінеральних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(не </a:t>
            </a:r>
            <a:r>
              <a:rPr lang="ru-RU" dirty="0" err="1" smtClean="0"/>
              <a:t>вважаючи</a:t>
            </a:r>
            <a:r>
              <a:rPr lang="ru-RU" dirty="0" smtClean="0"/>
              <a:t> </a:t>
            </a:r>
            <a:r>
              <a:rPr lang="ru-RU" dirty="0" err="1" smtClean="0"/>
              <a:t>нафти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газу) становить </a:t>
            </a:r>
            <a:r>
              <a:rPr lang="ru-RU" dirty="0" err="1" smtClean="0"/>
              <a:t>біля</a:t>
            </a:r>
            <a:r>
              <a:rPr lang="ru-RU" dirty="0" smtClean="0"/>
              <a:t> 320 </a:t>
            </a:r>
            <a:r>
              <a:rPr lang="ru-RU" dirty="0" err="1" smtClean="0"/>
              <a:t>млрд</a:t>
            </a:r>
            <a:r>
              <a:rPr lang="ru-RU" dirty="0" smtClean="0"/>
              <a:t> дол. США. </a:t>
            </a:r>
            <a:r>
              <a:rPr lang="ru-RU" dirty="0" err="1" smtClean="0"/>
              <a:t>Відносна</a:t>
            </a:r>
            <a:r>
              <a:rPr lang="ru-RU" dirty="0" smtClean="0"/>
              <a:t> </a:t>
            </a:r>
            <a:r>
              <a:rPr lang="ru-RU" dirty="0" err="1" smtClean="0"/>
              <a:t>частка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різновидів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r>
              <a:rPr lang="ru-RU" dirty="0" err="1" smtClean="0"/>
              <a:t>наступна</a:t>
            </a:r>
            <a:r>
              <a:rPr lang="ru-RU" dirty="0" smtClean="0"/>
              <a:t>: </a:t>
            </a:r>
            <a:r>
              <a:rPr lang="ru-RU" dirty="0" err="1" smtClean="0"/>
              <a:t>вугілля</a:t>
            </a:r>
            <a:r>
              <a:rPr lang="ru-RU" dirty="0" smtClean="0"/>
              <a:t> — 54,47 %; руд </a:t>
            </a:r>
            <a:r>
              <a:rPr lang="ru-RU" u="sng" dirty="0" err="1" smtClean="0"/>
              <a:t>кольорових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дорогоцінних</a:t>
            </a:r>
            <a:r>
              <a:rPr lang="ru-RU" dirty="0" smtClean="0"/>
              <a:t> </a:t>
            </a:r>
            <a:r>
              <a:rPr lang="ru-RU" dirty="0" err="1" smtClean="0"/>
              <a:t>металів</a:t>
            </a:r>
            <a:r>
              <a:rPr lang="ru-RU" dirty="0" smtClean="0"/>
              <a:t> — 5,69 %; 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 — 2,05 %, </a:t>
            </a:r>
            <a:r>
              <a:rPr lang="ru-RU" dirty="0" err="1" smtClean="0"/>
              <a:t>індустріальної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 — 23,64 % </a:t>
            </a:r>
            <a:r>
              <a:rPr lang="ru-RU" dirty="0" err="1" smtClean="0"/>
              <a:t>і</a:t>
            </a:r>
            <a:r>
              <a:rPr lang="ru-RU" dirty="0" smtClean="0"/>
              <a:t> декоративного </a:t>
            </a:r>
            <a:r>
              <a:rPr lang="ru-RU" dirty="0" err="1" smtClean="0"/>
              <a:t>каменя</a:t>
            </a:r>
            <a:r>
              <a:rPr lang="ru-RU" dirty="0" smtClean="0"/>
              <a:t> — 14,15 %.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0"/>
            <a:ext cx="5614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Корисні копалини</a:t>
            </a:r>
            <a:endParaRPr lang="ru-RU" sz="54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 numCol="2">
            <a:norm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Болгарія</a:t>
            </a:r>
            <a:r>
              <a:rPr lang="ru-RU" sz="2400" dirty="0" smtClean="0">
                <a:solidFill>
                  <a:schemeClr val="bg1"/>
                </a:solidFill>
              </a:rPr>
              <a:t> — </a:t>
            </a:r>
            <a:r>
              <a:rPr lang="ru-RU" sz="2400" dirty="0" err="1" smtClean="0">
                <a:solidFill>
                  <a:schemeClr val="bg1"/>
                </a:solidFill>
              </a:rPr>
              <a:t>індустріально-аграрна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країна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Основні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галузі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економіки</a:t>
            </a:r>
            <a:r>
              <a:rPr lang="ru-RU" sz="2400" dirty="0" smtClean="0">
                <a:solidFill>
                  <a:schemeClr val="bg1"/>
                </a:solidFill>
              </a:rPr>
              <a:t>: </a:t>
            </a:r>
            <a:r>
              <a:rPr lang="ru-RU" sz="2400" dirty="0" err="1" smtClean="0">
                <a:solidFill>
                  <a:schemeClr val="bg1"/>
                </a:solidFill>
              </a:rPr>
              <a:t>машинобудівна</a:t>
            </a:r>
            <a:r>
              <a:rPr lang="ru-RU" sz="2400" dirty="0" smtClean="0">
                <a:solidFill>
                  <a:schemeClr val="bg1"/>
                </a:solidFill>
              </a:rPr>
              <a:t> та </a:t>
            </a:r>
            <a:r>
              <a:rPr lang="ru-RU" sz="2400" dirty="0" err="1" smtClean="0">
                <a:solidFill>
                  <a:schemeClr val="bg1"/>
                </a:solidFill>
              </a:rPr>
              <a:t>металообробна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харчова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хімічна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текстильна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конструкційних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матеріалів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Основний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транстпорт</a:t>
            </a:r>
            <a:r>
              <a:rPr lang="ru-RU" sz="2400" dirty="0" smtClean="0">
                <a:solidFill>
                  <a:schemeClr val="bg1"/>
                </a:solidFill>
              </a:rPr>
              <a:t> — </a:t>
            </a:r>
            <a:r>
              <a:rPr lang="ru-RU" sz="2400" dirty="0" err="1" smtClean="0">
                <a:solidFill>
                  <a:schemeClr val="bg1"/>
                </a:solidFill>
              </a:rPr>
              <a:t>залізничний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автомобільний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морський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повітряний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Головні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морські</a:t>
            </a:r>
            <a:r>
              <a:rPr lang="ru-RU" sz="2400" dirty="0" smtClean="0">
                <a:solidFill>
                  <a:schemeClr val="bg1"/>
                </a:solidFill>
              </a:rPr>
              <a:t> порти: Варна, Бургас. У </a:t>
            </a:r>
            <a:r>
              <a:rPr lang="ru-RU" sz="2400" dirty="0" err="1" smtClean="0">
                <a:solidFill>
                  <a:schemeClr val="bg1"/>
                </a:solidFill>
              </a:rPr>
              <a:t>Болгарії</a:t>
            </a:r>
            <a:r>
              <a:rPr lang="ru-RU" sz="2400" dirty="0" smtClean="0">
                <a:solidFill>
                  <a:schemeClr val="bg1"/>
                </a:solidFill>
              </a:rPr>
              <a:t> 10 </a:t>
            </a:r>
            <a:r>
              <a:rPr lang="ru-RU" sz="2400" dirty="0" err="1" smtClean="0">
                <a:solidFill>
                  <a:schemeClr val="bg1"/>
                </a:solidFill>
              </a:rPr>
              <a:t>аеропортів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них три </a:t>
            </a:r>
            <a:r>
              <a:rPr lang="ru-RU" sz="2400" dirty="0" err="1" smtClean="0">
                <a:solidFill>
                  <a:schemeClr val="bg1"/>
                </a:solidFill>
              </a:rPr>
              <a:t>міжнародних</a:t>
            </a:r>
            <a:r>
              <a:rPr lang="ru-RU" sz="2400" dirty="0" smtClean="0">
                <a:solidFill>
                  <a:schemeClr val="bg1"/>
                </a:solidFill>
              </a:rPr>
              <a:t> — в </a:t>
            </a:r>
            <a:r>
              <a:rPr lang="ru-RU" sz="2400" dirty="0" err="1" smtClean="0">
                <a:solidFill>
                  <a:schemeClr val="bg1"/>
                </a:solidFill>
              </a:rPr>
              <a:t>Софії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Варні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Бургасі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За </a:t>
            </a:r>
            <a:r>
              <a:rPr lang="ru-RU" sz="2400" dirty="0" err="1" smtClean="0">
                <a:solidFill>
                  <a:schemeClr val="bg1"/>
                </a:solidFill>
              </a:rPr>
              <a:t>даними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  <a:r>
              <a:rPr lang="en-US" sz="2400" dirty="0" smtClean="0">
                <a:solidFill>
                  <a:schemeClr val="bg1"/>
                </a:solidFill>
              </a:rPr>
              <a:t>2001: </a:t>
            </a:r>
            <a:r>
              <a:rPr lang="ru-RU" sz="2400" dirty="0" smtClean="0">
                <a:solidFill>
                  <a:schemeClr val="bg1"/>
                </a:solidFill>
              </a:rPr>
              <a:t>ВВП — 11,3 </a:t>
            </a:r>
            <a:r>
              <a:rPr lang="ru-RU" sz="2400" dirty="0" err="1" smtClean="0">
                <a:solidFill>
                  <a:schemeClr val="bg1"/>
                </a:solidFill>
              </a:rPr>
              <a:t>млрд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доларів</a:t>
            </a:r>
            <a:r>
              <a:rPr lang="ru-RU" sz="2400" dirty="0" smtClean="0">
                <a:solidFill>
                  <a:schemeClr val="bg1"/>
                </a:solidFill>
              </a:rPr>
              <a:t> США. Темп </a:t>
            </a:r>
            <a:r>
              <a:rPr lang="ru-RU" sz="2400" dirty="0" err="1" smtClean="0">
                <a:solidFill>
                  <a:schemeClr val="bg1"/>
                </a:solidFill>
              </a:rPr>
              <a:t>зростання</a:t>
            </a:r>
            <a:r>
              <a:rPr lang="ru-RU" sz="2400" dirty="0" smtClean="0">
                <a:solidFill>
                  <a:schemeClr val="bg1"/>
                </a:solidFill>
              </a:rPr>
              <a:t> ВВП — 3,5 %. ВВП на душу </a:t>
            </a:r>
            <a:r>
              <a:rPr lang="ru-RU" sz="2400" dirty="0" err="1" smtClean="0">
                <a:solidFill>
                  <a:schemeClr val="bg1"/>
                </a:solidFill>
              </a:rPr>
              <a:t>населення</a:t>
            </a:r>
            <a:r>
              <a:rPr lang="ru-RU" sz="2400" dirty="0" smtClean="0">
                <a:solidFill>
                  <a:schemeClr val="bg1"/>
                </a:solidFill>
              </a:rPr>
              <a:t> — 1372 </a:t>
            </a:r>
            <a:r>
              <a:rPr lang="ru-RU" sz="2400" dirty="0" err="1" smtClean="0">
                <a:solidFill>
                  <a:schemeClr val="bg1"/>
                </a:solidFill>
              </a:rPr>
              <a:t>долари</a:t>
            </a:r>
            <a:r>
              <a:rPr lang="ru-RU" sz="2400" dirty="0" smtClean="0">
                <a:solidFill>
                  <a:schemeClr val="bg1"/>
                </a:solidFill>
              </a:rPr>
              <a:t> США. </a:t>
            </a:r>
            <a:r>
              <a:rPr lang="ru-RU" sz="2400" dirty="0" err="1" smtClean="0">
                <a:solidFill>
                  <a:schemeClr val="bg1"/>
                </a:solidFill>
              </a:rPr>
              <a:t>Прямі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закордонні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інвестиції</a:t>
            </a:r>
            <a:r>
              <a:rPr lang="ru-RU" sz="2400" dirty="0" smtClean="0">
                <a:solidFill>
                  <a:schemeClr val="bg1"/>
                </a:solidFill>
              </a:rPr>
              <a:t> — 14 </a:t>
            </a:r>
            <a:r>
              <a:rPr lang="ru-RU" sz="2400" dirty="0" err="1" smtClean="0">
                <a:solidFill>
                  <a:schemeClr val="bg1"/>
                </a:solidFill>
              </a:rPr>
              <a:t>млн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доларів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Імпорт</a:t>
            </a:r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</a:rPr>
              <a:t>головним</a:t>
            </a:r>
            <a:r>
              <a:rPr lang="ru-RU" sz="2400" dirty="0" smtClean="0">
                <a:solidFill>
                  <a:schemeClr val="bg1"/>
                </a:solidFill>
              </a:rPr>
              <a:t> чином станки, </a:t>
            </a:r>
            <a:r>
              <a:rPr lang="ru-RU" sz="2400" dirty="0" err="1" smtClean="0">
                <a:solidFill>
                  <a:schemeClr val="bg1"/>
                </a:solidFill>
              </a:rPr>
              <a:t>обладнання</a:t>
            </a:r>
            <a:r>
              <a:rPr lang="ru-RU" sz="2400" dirty="0" smtClean="0">
                <a:solidFill>
                  <a:schemeClr val="bg1"/>
                </a:solidFill>
              </a:rPr>
              <a:t> для ГЕС 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 АЕС, </a:t>
            </a:r>
            <a:r>
              <a:rPr lang="ru-RU" sz="2400" dirty="0" err="1" smtClean="0">
                <a:solidFill>
                  <a:schemeClr val="bg1"/>
                </a:solidFill>
              </a:rPr>
              <a:t>автомобілі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вугілля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нафта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електроенергія</a:t>
            </a:r>
            <a:r>
              <a:rPr lang="ru-RU" sz="2400" dirty="0" smtClean="0">
                <a:solidFill>
                  <a:schemeClr val="bg1"/>
                </a:solidFill>
              </a:rPr>
              <a:t>) — 5,8 </a:t>
            </a:r>
            <a:r>
              <a:rPr lang="ru-RU" sz="2400" dirty="0" err="1" smtClean="0">
                <a:solidFill>
                  <a:schemeClr val="bg1"/>
                </a:solidFill>
              </a:rPr>
              <a:t>млрд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доларів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Експорт</a:t>
            </a:r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</a:rPr>
              <a:t>електромотори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електрокари</a:t>
            </a:r>
            <a:r>
              <a:rPr lang="ru-RU" sz="2400" dirty="0" smtClean="0">
                <a:solidFill>
                  <a:schemeClr val="bg1"/>
                </a:solidFill>
              </a:rPr>
              <a:t>, судна, </a:t>
            </a:r>
            <a:r>
              <a:rPr lang="ru-RU" sz="2400" dirty="0" err="1" smtClean="0">
                <a:solidFill>
                  <a:schemeClr val="bg1"/>
                </a:solidFill>
              </a:rPr>
              <a:t>синтетичні</a:t>
            </a:r>
            <a:r>
              <a:rPr lang="ru-RU" sz="2400" dirty="0" smtClean="0">
                <a:solidFill>
                  <a:schemeClr val="bg1"/>
                </a:solidFill>
              </a:rPr>
              <a:t> волокна, </a:t>
            </a:r>
            <a:r>
              <a:rPr lang="ru-RU" sz="2400" dirty="0" err="1" smtClean="0">
                <a:solidFill>
                  <a:schemeClr val="bg1"/>
                </a:solidFill>
              </a:rPr>
              <a:t>трояндова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олія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лікарські</a:t>
            </a:r>
            <a:r>
              <a:rPr lang="ru-RU" sz="2400" dirty="0" smtClean="0">
                <a:solidFill>
                  <a:schemeClr val="bg1"/>
                </a:solidFill>
              </a:rPr>
              <a:t> трави) — 5,6 </a:t>
            </a:r>
            <a:r>
              <a:rPr lang="ru-RU" sz="2400" dirty="0" err="1" smtClean="0">
                <a:solidFill>
                  <a:schemeClr val="bg1"/>
                </a:solidFill>
              </a:rPr>
              <a:t>млрд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доларів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0"/>
            <a:ext cx="3887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Економіка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4B4B4B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4B4B4B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134</Words>
  <Application>Microsoft Office PowerPoint</Application>
  <PresentationFormat>Экран (4:3)</PresentationFormat>
  <Paragraphs>33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Elli 2.0 special for GeniEwgen)</dc:creator>
  <cp:lastModifiedBy>Elli 2.0 special for GeniEwgen)</cp:lastModifiedBy>
  <cp:revision>17</cp:revision>
  <dcterms:created xsi:type="dcterms:W3CDTF">2013-03-02T15:08:00Z</dcterms:created>
  <dcterms:modified xsi:type="dcterms:W3CDTF">2014-05-07T11:41:38Z</dcterms:modified>
</cp:coreProperties>
</file>