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sldIdLst>
    <p:sldId id="256" r:id="rId3"/>
    <p:sldId id="257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0793" autoAdjust="0"/>
  </p:normalViewPr>
  <p:slideViewPr>
    <p:cSldViewPr>
      <p:cViewPr varScale="1">
        <p:scale>
          <a:sx n="67" d="100"/>
          <a:sy n="67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698F5-F89F-4739-9808-A0DF417A7EEE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1EBA-5D8C-4885-8A99-B546B3AEF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8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499992" y="3717032"/>
            <a:ext cx="3962400" cy="2819400"/>
          </a:xfrm>
          <a:prstGeom prst="roundRect">
            <a:avLst>
              <a:gd name="adj" fmla="val 5281"/>
            </a:avLst>
          </a:pr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bg1">
                  <a:alpha val="31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Mistral" pitchFamily="66" charset="0"/>
              </a:rPr>
              <a:t>Зона Мішаних лісів України</a:t>
            </a:r>
            <a:r>
              <a:rPr lang="uk-UA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melod_ya _z f_l'mu 'sut_nki' - koliskova dlya Bell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1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24936" cy="62646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                                  Річка </a:t>
            </a:r>
            <a:r>
              <a:rPr lang="uk-UA" dirty="0" err="1" smtClean="0"/>
              <a:t>Прип</a:t>
            </a:r>
            <a:r>
              <a:rPr lang="uk-UA" dirty="0" smtClean="0"/>
              <a:t>*ять.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2692" y="4087617"/>
            <a:ext cx="2912368" cy="17526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Притоки річки Дніпро.</a:t>
            </a:r>
          </a:p>
          <a:p>
            <a:endParaRPr lang="ru-RU" dirty="0"/>
          </a:p>
        </p:txBody>
      </p:sp>
      <p:pic>
        <p:nvPicPr>
          <p:cNvPr id="6146" name="Picture 2" descr="C:\Users\Христина\Desktop\ооо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326601" cy="353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Христина\Desktop\ппппп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4250745" cy="254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3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06680" cy="59046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l"/>
            <a:r>
              <a:rPr lang="ru-RU" dirty="0" err="1" smtClean="0"/>
              <a:t>Ґрунти</a:t>
            </a:r>
            <a:r>
              <a:rPr lang="ru-RU" dirty="0"/>
              <a:t>.</a:t>
            </a:r>
            <a:br>
              <a:rPr lang="ru-RU" dirty="0"/>
            </a:br>
            <a:r>
              <a:rPr lang="ru-RU" sz="2200" dirty="0" err="1"/>
              <a:t>Майже</a:t>
            </a:r>
            <a:r>
              <a:rPr lang="ru-RU" sz="2200" dirty="0"/>
              <a:t> на </a:t>
            </a:r>
            <a:r>
              <a:rPr lang="ru-RU" sz="2200" dirty="0" err="1"/>
              <a:t>всій</a:t>
            </a:r>
            <a:r>
              <a:rPr lang="ru-RU" sz="2200" dirty="0"/>
              <a:t> </a:t>
            </a:r>
            <a:r>
              <a:rPr lang="ru-RU" sz="2200" dirty="0" err="1"/>
              <a:t>території</a:t>
            </a:r>
            <a:r>
              <a:rPr lang="ru-RU" sz="2200" dirty="0"/>
              <a:t> </a:t>
            </a:r>
            <a:r>
              <a:rPr lang="ru-RU" sz="2200" dirty="0" err="1"/>
              <a:t>зони</a:t>
            </a:r>
            <a:r>
              <a:rPr lang="ru-RU" sz="2200" dirty="0"/>
              <a:t> </a:t>
            </a:r>
            <a:r>
              <a:rPr lang="ru-RU" sz="2200" dirty="0" err="1"/>
              <a:t>поширені</a:t>
            </a:r>
            <a:r>
              <a:rPr lang="ru-RU" sz="2200" dirty="0"/>
              <a:t> дерново-</a:t>
            </a:r>
            <a:r>
              <a:rPr lang="ru-RU" sz="2200" dirty="0" err="1"/>
              <a:t>підзолисті</a:t>
            </a:r>
            <a:r>
              <a:rPr lang="ru-RU" sz="2200" dirty="0"/>
              <a:t> </a:t>
            </a:r>
            <a:r>
              <a:rPr lang="ru-RU" sz="2200" dirty="0" err="1"/>
              <a:t>ґрунти</a:t>
            </a:r>
            <a:r>
              <a:rPr lang="ru-RU" sz="2200" dirty="0"/>
              <a:t>. </a:t>
            </a:r>
            <a:r>
              <a:rPr lang="ru-RU" sz="2200" dirty="0" smtClean="0"/>
              <a:t>У </a:t>
            </a:r>
            <a:r>
              <a:rPr lang="ru-RU" sz="2200" dirty="0" err="1" smtClean="0"/>
              <a:t>місцях</a:t>
            </a:r>
            <a:r>
              <a:rPr lang="ru-RU" sz="2200" dirty="0" smtClean="0"/>
              <a:t> </a:t>
            </a:r>
            <a:r>
              <a:rPr lang="ru-RU" sz="2200" dirty="0" err="1"/>
              <a:t>виходу</a:t>
            </a:r>
            <a:r>
              <a:rPr lang="ru-RU" sz="2200" dirty="0"/>
              <a:t> на </a:t>
            </a:r>
            <a:r>
              <a:rPr lang="ru-RU" sz="2200" dirty="0" err="1"/>
              <a:t>поверхню</a:t>
            </a:r>
            <a:r>
              <a:rPr lang="ru-RU" sz="2200" dirty="0"/>
              <a:t> </a:t>
            </a:r>
            <a:r>
              <a:rPr lang="ru-RU" sz="2200" dirty="0" err="1"/>
              <a:t>крейдяних</a:t>
            </a:r>
            <a:r>
              <a:rPr lang="ru-RU" sz="2200" dirty="0"/>
              <a:t> </a:t>
            </a:r>
            <a:r>
              <a:rPr lang="ru-RU" sz="2200" dirty="0" err="1"/>
              <a:t>порід</a:t>
            </a:r>
            <a:r>
              <a:rPr lang="ru-RU" sz="2200" dirty="0"/>
              <a:t> </a:t>
            </a:r>
            <a:r>
              <a:rPr lang="ru-RU" sz="2200" dirty="0" err="1" smtClean="0"/>
              <a:t>сформувались</a:t>
            </a:r>
            <a:r>
              <a:rPr lang="ru-RU" sz="2200" dirty="0" smtClean="0"/>
              <a:t> дерново-</a:t>
            </a:r>
            <a:r>
              <a:rPr lang="ru-RU" sz="2200" dirty="0" err="1" smtClean="0"/>
              <a:t>карбонатні</a:t>
            </a:r>
            <a:r>
              <a:rPr lang="ru-RU" sz="2200" dirty="0"/>
              <a:t>, в </a:t>
            </a:r>
            <a:r>
              <a:rPr lang="ru-RU" sz="2200" dirty="0" err="1"/>
              <a:t>низинних</a:t>
            </a:r>
            <a:r>
              <a:rPr lang="ru-RU" sz="2200" dirty="0"/>
              <a:t> </a:t>
            </a:r>
            <a:r>
              <a:rPr lang="ru-RU" sz="2200" dirty="0" err="1"/>
              <a:t>ділянках</a:t>
            </a:r>
            <a:r>
              <a:rPr lang="ru-RU" sz="2200" dirty="0"/>
              <a:t> — </a:t>
            </a:r>
            <a:r>
              <a:rPr lang="ru-RU" sz="2200" dirty="0" err="1"/>
              <a:t>дернові</a:t>
            </a:r>
            <a:r>
              <a:rPr lang="ru-RU" sz="2200" dirty="0"/>
              <a:t> </a:t>
            </a:r>
            <a:r>
              <a:rPr lang="ru-RU" sz="2200" dirty="0" err="1"/>
              <a:t>ґрунти</a:t>
            </a:r>
            <a:r>
              <a:rPr lang="ru-RU" sz="2200" dirty="0"/>
              <a:t>, а в </a:t>
            </a:r>
            <a:r>
              <a:rPr lang="ru-RU" sz="2200" dirty="0" smtClean="0"/>
              <a:t>долинах </a:t>
            </a:r>
            <a:r>
              <a:rPr lang="ru-RU" sz="2200" dirty="0" err="1" smtClean="0"/>
              <a:t>рік</a:t>
            </a:r>
            <a:r>
              <a:rPr lang="ru-RU" sz="2200" dirty="0" smtClean="0"/>
              <a:t> </a:t>
            </a:r>
            <a:r>
              <a:rPr lang="ru-RU" sz="2200" dirty="0"/>
              <a:t>та </a:t>
            </a:r>
            <a:r>
              <a:rPr lang="ru-RU" sz="2200" dirty="0" err="1"/>
              <a:t>приозерних</a:t>
            </a:r>
            <a:r>
              <a:rPr lang="ru-RU" sz="2200" dirty="0"/>
              <a:t> </a:t>
            </a:r>
            <a:r>
              <a:rPr lang="ru-RU" sz="2200" dirty="0" err="1"/>
              <a:t>пониззях</a:t>
            </a:r>
            <a:r>
              <a:rPr lang="ru-RU" sz="2200" dirty="0"/>
              <a:t> — </a:t>
            </a:r>
            <a:r>
              <a:rPr lang="ru-RU" sz="2200" dirty="0" err="1"/>
              <a:t>торфово-болотні</a:t>
            </a:r>
            <a:r>
              <a:rPr lang="ru-RU" sz="2200" dirty="0"/>
              <a:t> </a:t>
            </a:r>
            <a:r>
              <a:rPr lang="ru-RU" sz="2200" dirty="0" err="1"/>
              <a:t>ґрунти</a:t>
            </a:r>
            <a:r>
              <a:rPr lang="ru-RU" sz="2200" dirty="0"/>
              <a:t>, </a:t>
            </a:r>
            <a:r>
              <a:rPr lang="ru-RU" sz="2200" dirty="0" err="1"/>
              <a:t>торфовища</a:t>
            </a:r>
            <a:r>
              <a:rPr lang="ru-RU" sz="2200" dirty="0"/>
              <a:t> і </a:t>
            </a:r>
            <a:r>
              <a:rPr lang="ru-RU" sz="2200" dirty="0" err="1" smtClean="0"/>
              <a:t>лучні</a:t>
            </a:r>
            <a:r>
              <a:rPr lang="ru-RU" sz="2200" dirty="0" smtClean="0"/>
              <a:t> </a:t>
            </a:r>
            <a:r>
              <a:rPr lang="ru-RU" sz="2200" dirty="0" err="1" smtClean="0"/>
              <a:t>ґрунти</a:t>
            </a:r>
            <a:r>
              <a:rPr lang="ru-RU" sz="2200" dirty="0"/>
              <a:t>. </a:t>
            </a:r>
            <a:r>
              <a:rPr lang="ru-RU" sz="2200" dirty="0" err="1"/>
              <a:t>Всі</a:t>
            </a:r>
            <a:r>
              <a:rPr lang="ru-RU" sz="2200" dirty="0"/>
              <a:t> </a:t>
            </a:r>
            <a:r>
              <a:rPr lang="ru-RU" sz="2200" dirty="0" err="1"/>
              <a:t>ґрунти</a:t>
            </a:r>
            <a:r>
              <a:rPr lang="ru-RU" sz="2200" dirty="0"/>
              <a:t> </a:t>
            </a:r>
            <a:r>
              <a:rPr lang="ru-RU" sz="2200" dirty="0" err="1"/>
              <a:t>зони</a:t>
            </a:r>
            <a:r>
              <a:rPr lang="ru-RU" sz="2200" dirty="0"/>
              <a:t> </a:t>
            </a:r>
            <a:r>
              <a:rPr lang="ru-RU" sz="2200" dirty="0" err="1"/>
              <a:t>мають</a:t>
            </a:r>
            <a:r>
              <a:rPr lang="ru-RU" sz="2200" dirty="0"/>
              <a:t> </a:t>
            </a:r>
            <a:r>
              <a:rPr lang="ru-RU" sz="2200" dirty="0" err="1"/>
              <a:t>невисоку</a:t>
            </a:r>
            <a:r>
              <a:rPr lang="ru-RU" sz="2200" dirty="0"/>
              <a:t> </a:t>
            </a:r>
            <a:r>
              <a:rPr lang="ru-RU" sz="2200" dirty="0" err="1"/>
              <a:t>родючість</a:t>
            </a:r>
            <a:r>
              <a:rPr lang="ru-RU" sz="2200" dirty="0"/>
              <a:t> через </a:t>
            </a:r>
            <a:r>
              <a:rPr lang="ru-RU" sz="2200" dirty="0" err="1" smtClean="0"/>
              <a:t>значну</a:t>
            </a:r>
            <a:r>
              <a:rPr lang="ru-RU" sz="2200" dirty="0" smtClean="0"/>
              <a:t> </a:t>
            </a:r>
            <a:r>
              <a:rPr lang="ru-RU" sz="2200" dirty="0" err="1" smtClean="0"/>
              <a:t>кислотність</a:t>
            </a:r>
            <a:r>
              <a:rPr lang="ru-RU" sz="2200" dirty="0" smtClean="0"/>
              <a:t> </a:t>
            </a:r>
            <a:r>
              <a:rPr lang="ru-RU" sz="2200" dirty="0"/>
              <a:t>і </a:t>
            </a:r>
            <a:r>
              <a:rPr lang="ru-RU" sz="2200" dirty="0" err="1"/>
              <a:t>надмірне</a:t>
            </a:r>
            <a:r>
              <a:rPr lang="ru-RU" sz="2200" dirty="0"/>
              <a:t> </a:t>
            </a:r>
            <a:r>
              <a:rPr lang="ru-RU" sz="2200" dirty="0" err="1"/>
              <a:t>зволоження</a:t>
            </a:r>
            <a:r>
              <a:rPr lang="ru-RU" sz="2200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104056" cy="1935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0" name="Picture 2" descr="C:\Users\Христина\Desktop\еееееееееее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4" y="4077072"/>
            <a:ext cx="2505149" cy="19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0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Христина\Desktop\пп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5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80920" cy="65527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l"/>
            <a:r>
              <a:rPr lang="ru-RU" dirty="0" err="1"/>
              <a:t>Рослинний</a:t>
            </a:r>
            <a:r>
              <a:rPr lang="ru-RU" dirty="0"/>
              <a:t> </a:t>
            </a:r>
            <a:r>
              <a:rPr lang="ru-RU" dirty="0" err="1" smtClean="0"/>
              <a:t>світ</a:t>
            </a:r>
            <a:r>
              <a:rPr lang="ru-RU" dirty="0"/>
              <a:t>.</a:t>
            </a:r>
            <a:br>
              <a:rPr lang="ru-RU" dirty="0"/>
            </a:br>
            <a:r>
              <a:rPr lang="ru-RU" sz="2000" dirty="0" err="1"/>
              <a:t>Переважають</a:t>
            </a:r>
            <a:r>
              <a:rPr lang="ru-RU" sz="2000" dirty="0"/>
              <a:t> </a:t>
            </a:r>
            <a:r>
              <a:rPr lang="ru-RU" sz="2000" dirty="0" err="1"/>
              <a:t>соснові</a:t>
            </a:r>
            <a:r>
              <a:rPr lang="ru-RU" sz="2000" dirty="0"/>
              <a:t>, дубово-</a:t>
            </a:r>
            <a:r>
              <a:rPr lang="ru-RU" sz="2000" dirty="0" err="1"/>
              <a:t>соснові</a:t>
            </a:r>
            <a:r>
              <a:rPr lang="ru-RU" sz="2000" dirty="0"/>
              <a:t> та дубово-</a:t>
            </a:r>
            <a:r>
              <a:rPr lang="ru-RU" sz="2000" dirty="0" err="1"/>
              <a:t>грабові</a:t>
            </a:r>
            <a:r>
              <a:rPr lang="ru-RU" sz="2000" dirty="0"/>
              <a:t> </a:t>
            </a:r>
            <a:r>
              <a:rPr lang="ru-RU" sz="2000" dirty="0" err="1"/>
              <a:t>ліси</a:t>
            </a:r>
            <a:r>
              <a:rPr lang="ru-RU" sz="2000" dirty="0"/>
              <a:t>. Є </a:t>
            </a:r>
            <a:r>
              <a:rPr lang="ru-RU" sz="2000" dirty="0" err="1"/>
              <a:t>значні</a:t>
            </a:r>
            <a:r>
              <a:rPr lang="ru-RU" sz="2000" dirty="0"/>
              <a:t> </a:t>
            </a:r>
            <a:r>
              <a:rPr lang="ru-RU" sz="2000" dirty="0" err="1"/>
              <a:t>ділянки</a:t>
            </a:r>
            <a:r>
              <a:rPr lang="ru-RU" sz="2000" dirty="0"/>
              <a:t> дубово-</a:t>
            </a:r>
            <a:r>
              <a:rPr lang="ru-RU" sz="2000" dirty="0" err="1"/>
              <a:t>липових</a:t>
            </a:r>
            <a:r>
              <a:rPr lang="ru-RU" sz="2000" dirty="0"/>
              <a:t>, </a:t>
            </a:r>
            <a:r>
              <a:rPr lang="ru-RU" sz="2000" dirty="0" err="1"/>
              <a:t>вільхово-березових</a:t>
            </a:r>
            <a:r>
              <a:rPr lang="ru-RU" sz="2000" dirty="0"/>
              <a:t> і </a:t>
            </a:r>
            <a:r>
              <a:rPr lang="ru-RU" sz="2000" dirty="0" err="1"/>
              <a:t>ясенево-вільхових</a:t>
            </a:r>
            <a:r>
              <a:rPr lang="ru-RU" sz="2000" dirty="0"/>
              <a:t> </a:t>
            </a:r>
            <a:r>
              <a:rPr lang="ru-RU" sz="2000" dirty="0" err="1"/>
              <a:t>лісів</a:t>
            </a:r>
            <a:r>
              <a:rPr lang="ru-RU" sz="2000" dirty="0"/>
              <a:t>. У </a:t>
            </a:r>
            <a:r>
              <a:rPr lang="ru-RU" sz="2000" dirty="0" err="1"/>
              <a:t>лісах</a:t>
            </a:r>
            <a:r>
              <a:rPr lang="ru-RU" sz="2000" dirty="0"/>
              <a:t> </a:t>
            </a:r>
            <a:r>
              <a:rPr lang="ru-RU" sz="2000" dirty="0" err="1"/>
              <a:t>чітко</a:t>
            </a:r>
            <a:r>
              <a:rPr lang="ru-RU" sz="2000" dirty="0"/>
              <a:t> </a:t>
            </a:r>
            <a:r>
              <a:rPr lang="ru-RU" sz="2000" dirty="0" err="1"/>
              <a:t>виділяється</a:t>
            </a:r>
            <a:r>
              <a:rPr lang="ru-RU" sz="2000" dirty="0"/>
              <a:t> </a:t>
            </a:r>
            <a:r>
              <a:rPr lang="ru-RU" sz="2000" dirty="0" err="1"/>
              <a:t>ярусність</a:t>
            </a:r>
            <a:r>
              <a:rPr lang="ru-RU" sz="2000" dirty="0"/>
              <a:t>. </a:t>
            </a:r>
            <a:r>
              <a:rPr lang="ru-RU" sz="2000" dirty="0" err="1"/>
              <a:t>Верхній</a:t>
            </a:r>
            <a:r>
              <a:rPr lang="ru-RU" sz="2000" dirty="0"/>
              <a:t> ярус </a:t>
            </a:r>
            <a:r>
              <a:rPr lang="ru-RU" sz="2000" dirty="0" err="1"/>
              <a:t>утворюють</a:t>
            </a:r>
            <a:r>
              <a:rPr lang="ru-RU" sz="2000" dirty="0"/>
              <a:t> дерева, </a:t>
            </a:r>
            <a:r>
              <a:rPr lang="ru-RU" sz="2000" dirty="0" err="1"/>
              <a:t>середній</a:t>
            </a:r>
            <a:r>
              <a:rPr lang="ru-RU" sz="2000" dirty="0"/>
              <a:t>, </a:t>
            </a:r>
            <a:r>
              <a:rPr lang="ru-RU" sz="2000" dirty="0" err="1"/>
              <a:t>підлісок</a:t>
            </a:r>
            <a:r>
              <a:rPr lang="ru-RU" sz="2000" dirty="0"/>
              <a:t>, — </a:t>
            </a:r>
            <a:r>
              <a:rPr lang="ru-RU" sz="2000" dirty="0" err="1"/>
              <a:t>кущі</a:t>
            </a:r>
            <a:r>
              <a:rPr lang="ru-RU" sz="2000" dirty="0"/>
              <a:t>, </a:t>
            </a:r>
            <a:r>
              <a:rPr lang="ru-RU" sz="2000" dirty="0" err="1"/>
              <a:t>нижній</a:t>
            </a:r>
            <a:r>
              <a:rPr lang="ru-RU" sz="2000" dirty="0"/>
              <a:t> — </a:t>
            </a:r>
            <a:r>
              <a:rPr lang="ru-RU" sz="2000" dirty="0" err="1"/>
              <a:t>трав'янисті</a:t>
            </a:r>
            <a:r>
              <a:rPr lang="ru-RU" sz="2000" dirty="0"/>
              <a:t> </a:t>
            </a:r>
            <a:r>
              <a:rPr lang="ru-RU" sz="2000" dirty="0" err="1"/>
              <a:t>рослини</a:t>
            </a:r>
            <a:r>
              <a:rPr lang="ru-RU" sz="2000" dirty="0"/>
              <a:t>, </a:t>
            </a:r>
            <a:r>
              <a:rPr lang="ru-RU" sz="2000" dirty="0" err="1"/>
              <a:t>гриби</a:t>
            </a:r>
            <a:r>
              <a:rPr lang="ru-RU" sz="2000" dirty="0"/>
              <a:t>. У </a:t>
            </a:r>
            <a:r>
              <a:rPr lang="ru-RU" sz="2000" dirty="0" err="1"/>
              <a:t>північній</a:t>
            </a:r>
            <a:r>
              <a:rPr lang="ru-RU" sz="2000" dirty="0"/>
              <a:t> </a:t>
            </a:r>
            <a:r>
              <a:rPr lang="ru-RU" sz="2000" dirty="0" err="1"/>
              <a:t>частині</a:t>
            </a:r>
            <a:r>
              <a:rPr lang="ru-RU" sz="2000" dirty="0"/>
              <a:t> </a:t>
            </a:r>
            <a:r>
              <a:rPr lang="ru-RU" sz="2000" dirty="0" err="1"/>
              <a:t>переважає</a:t>
            </a:r>
            <a:r>
              <a:rPr lang="ru-RU" sz="2000" dirty="0"/>
              <a:t> сосна </a:t>
            </a:r>
            <a:r>
              <a:rPr lang="ru-RU" sz="2000" dirty="0" err="1"/>
              <a:t>звичайна</a:t>
            </a:r>
            <a:r>
              <a:rPr lang="ru-RU" sz="2000" dirty="0"/>
              <a:t> і дуб </a:t>
            </a:r>
            <a:r>
              <a:rPr lang="ru-RU" sz="2000" dirty="0" err="1"/>
              <a:t>звичайний</a:t>
            </a:r>
            <a:r>
              <a:rPr lang="ru-RU" sz="2000" dirty="0"/>
              <a:t>. </a:t>
            </a:r>
            <a:r>
              <a:rPr lang="ru-RU" sz="2000" dirty="0" err="1"/>
              <a:t>Південніше</a:t>
            </a:r>
            <a:r>
              <a:rPr lang="ru-RU" sz="2000" dirty="0"/>
              <a:t> </a:t>
            </a:r>
            <a:r>
              <a:rPr lang="ru-RU" sz="2000" dirty="0" err="1"/>
              <a:t>частішають</a:t>
            </a:r>
            <a:r>
              <a:rPr lang="ru-RU" sz="2000" dirty="0"/>
              <a:t> в </a:t>
            </a:r>
            <a:r>
              <a:rPr lang="ru-RU" sz="2000" dirty="0" err="1"/>
              <a:t>лісах</a:t>
            </a:r>
            <a:r>
              <a:rPr lang="ru-RU" sz="2000" dirty="0"/>
              <a:t> граб, береза, липа, </a:t>
            </a:r>
            <a:r>
              <a:rPr lang="ru-RU" sz="2000" dirty="0" err="1"/>
              <a:t>осика</a:t>
            </a:r>
            <a:r>
              <a:rPr lang="ru-RU" sz="2000" dirty="0"/>
              <a:t>, клен, </a:t>
            </a:r>
            <a:r>
              <a:rPr lang="ru-RU" sz="2000" dirty="0" err="1"/>
              <a:t>вільха</a:t>
            </a:r>
            <a:r>
              <a:rPr lang="ru-RU" sz="2000" dirty="0"/>
              <a:t>.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підліску</a:t>
            </a:r>
            <a:r>
              <a:rPr lang="ru-RU" sz="2000" dirty="0"/>
              <a:t> </a:t>
            </a:r>
            <a:r>
              <a:rPr lang="ru-RU" sz="2000" dirty="0" err="1"/>
              <a:t>зустрічається</a:t>
            </a:r>
            <a:r>
              <a:rPr lang="ru-RU" sz="2000" dirty="0"/>
              <a:t> </a:t>
            </a:r>
            <a:r>
              <a:rPr lang="ru-RU" sz="2000" dirty="0" err="1"/>
              <a:t>ожина</a:t>
            </a:r>
            <a:r>
              <a:rPr lang="ru-RU" sz="2000" dirty="0"/>
              <a:t>, </a:t>
            </a:r>
            <a:r>
              <a:rPr lang="ru-RU" sz="2000" dirty="0" err="1"/>
              <a:t>шипшина</a:t>
            </a:r>
            <a:r>
              <a:rPr lang="ru-RU" sz="2000" dirty="0"/>
              <a:t>, барбарис, </a:t>
            </a:r>
            <a:r>
              <a:rPr lang="ru-RU" sz="2000" dirty="0" err="1"/>
              <a:t>ліщина</a:t>
            </a:r>
            <a:r>
              <a:rPr lang="ru-RU" sz="2000" dirty="0"/>
              <a:t>, малина. На </a:t>
            </a:r>
            <a:r>
              <a:rPr lang="ru-RU" sz="2000" dirty="0" err="1"/>
              <a:t>заболочених</a:t>
            </a:r>
            <a:r>
              <a:rPr lang="ru-RU" sz="2000" dirty="0"/>
              <a:t> </a:t>
            </a:r>
            <a:r>
              <a:rPr lang="ru-RU" sz="2000" dirty="0" err="1"/>
              <a:t>місцях</a:t>
            </a:r>
            <a:r>
              <a:rPr lang="ru-RU" sz="2000" dirty="0"/>
              <a:t> </a:t>
            </a:r>
            <a:r>
              <a:rPr lang="ru-RU" sz="2000" dirty="0" err="1"/>
              <a:t>поширені</a:t>
            </a:r>
            <a:r>
              <a:rPr lang="ru-RU" sz="2000" dirty="0"/>
              <a:t> </a:t>
            </a:r>
            <a:r>
              <a:rPr lang="ru-RU" sz="2000" dirty="0" err="1"/>
              <a:t>брусниця</a:t>
            </a:r>
            <a:r>
              <a:rPr lang="ru-RU" sz="2000" dirty="0"/>
              <a:t> і </a:t>
            </a:r>
            <a:r>
              <a:rPr lang="ru-RU" sz="2000" dirty="0" err="1"/>
              <a:t>чорниця</a:t>
            </a:r>
            <a:r>
              <a:rPr lang="ru-RU" sz="2000" dirty="0"/>
              <a:t>. </a:t>
            </a:r>
            <a:r>
              <a:rPr lang="ru-RU" sz="2000" dirty="0" err="1"/>
              <a:t>Навесні</a:t>
            </a:r>
            <a:r>
              <a:rPr lang="ru-RU" sz="2000" dirty="0"/>
              <a:t> в </a:t>
            </a:r>
            <a:r>
              <a:rPr lang="ru-RU" sz="2000" dirty="0" err="1"/>
              <a:t>лісі</a:t>
            </a:r>
            <a:r>
              <a:rPr lang="ru-RU" sz="2000" dirty="0"/>
              <a:t> першими </a:t>
            </a:r>
            <a:r>
              <a:rPr lang="ru-RU" sz="2000" dirty="0" err="1"/>
              <a:t>зацвітають</a:t>
            </a:r>
            <a:r>
              <a:rPr lang="ru-RU" sz="2000" dirty="0"/>
              <a:t> </a:t>
            </a:r>
            <a:r>
              <a:rPr lang="ru-RU" sz="2000" dirty="0" err="1"/>
              <a:t>підсніжники</a:t>
            </a:r>
            <a:r>
              <a:rPr lang="ru-RU" sz="2000" dirty="0"/>
              <a:t>, </a:t>
            </a:r>
            <a:r>
              <a:rPr lang="ru-RU" sz="2000" dirty="0" err="1"/>
              <a:t>проліски</a:t>
            </a:r>
            <a:r>
              <a:rPr lang="ru-RU" sz="2000" dirty="0"/>
              <a:t>, ряст, анемона. </a:t>
            </a:r>
            <a:r>
              <a:rPr lang="ru-RU" sz="2000" dirty="0" err="1"/>
              <a:t>Пізніше</a:t>
            </a:r>
            <a:r>
              <a:rPr lang="ru-RU" sz="2000" dirty="0"/>
              <a:t> — </a:t>
            </a:r>
            <a:r>
              <a:rPr lang="ru-RU" sz="2000" dirty="0" err="1"/>
              <a:t>конвалія</a:t>
            </a:r>
            <a:r>
              <a:rPr lang="ru-RU" sz="2000" dirty="0"/>
              <a:t>, </a:t>
            </a:r>
            <a:r>
              <a:rPr lang="ru-RU" sz="2000" dirty="0" err="1"/>
              <a:t>фіалки</a:t>
            </a:r>
            <a:r>
              <a:rPr lang="ru-RU" sz="2000" dirty="0"/>
              <a:t>, купина, сон-трава. </a:t>
            </a:r>
            <a:r>
              <a:rPr lang="ru-RU" sz="2000" dirty="0" err="1"/>
              <a:t>Влітку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деревами </a:t>
            </a:r>
            <a:r>
              <a:rPr lang="ru-RU" sz="2000" dirty="0" err="1"/>
              <a:t>вегетують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вологолюбиві</a:t>
            </a:r>
            <a:r>
              <a:rPr lang="ru-RU" sz="2000" dirty="0"/>
              <a:t>, </a:t>
            </a:r>
            <a:r>
              <a:rPr lang="ru-RU" sz="2000" dirty="0" err="1"/>
              <a:t>тіневитривалі</a:t>
            </a:r>
            <a:r>
              <a:rPr lang="ru-RU" sz="2000" dirty="0"/>
              <a:t> </a:t>
            </a:r>
            <a:r>
              <a:rPr lang="ru-RU" sz="2000" dirty="0" err="1"/>
              <a:t>рослини</a:t>
            </a:r>
            <a:r>
              <a:rPr lang="ru-RU" sz="2000" dirty="0"/>
              <a:t> — </a:t>
            </a:r>
            <a:r>
              <a:rPr lang="ru-RU" sz="2000" dirty="0" err="1"/>
              <a:t>папороті</a:t>
            </a:r>
            <a:r>
              <a:rPr lang="ru-RU" sz="2000" dirty="0"/>
              <a:t>, </a:t>
            </a:r>
            <a:r>
              <a:rPr lang="ru-RU" sz="2000" dirty="0" err="1"/>
              <a:t>мохи</a:t>
            </a:r>
            <a:r>
              <a:rPr lang="ru-RU" sz="2000" dirty="0"/>
              <a:t>, </a:t>
            </a:r>
            <a:r>
              <a:rPr lang="ru-RU" sz="2000" dirty="0" err="1"/>
              <a:t>копитняк</a:t>
            </a:r>
            <a:r>
              <a:rPr lang="ru-RU" sz="2000" dirty="0"/>
              <a:t>.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трав'янисті</a:t>
            </a:r>
            <a:r>
              <a:rPr lang="ru-RU" sz="2000" dirty="0"/>
              <a:t> </a:t>
            </a:r>
            <a:r>
              <a:rPr lang="ru-RU" sz="2000" dirty="0" err="1"/>
              <a:t>рослини</a:t>
            </a:r>
            <a:r>
              <a:rPr lang="ru-RU" sz="2000" dirty="0"/>
              <a:t> </a:t>
            </a:r>
            <a:r>
              <a:rPr lang="ru-RU" sz="2000" dirty="0" err="1"/>
              <a:t>ростуть</a:t>
            </a:r>
            <a:r>
              <a:rPr lang="ru-RU" sz="2000" dirty="0"/>
              <a:t> на </a:t>
            </a:r>
            <a:r>
              <a:rPr lang="ru-RU" sz="2000" dirty="0" err="1"/>
              <a:t>галявинах</a:t>
            </a:r>
            <a:r>
              <a:rPr lang="ru-RU" sz="2000" dirty="0"/>
              <a:t> і </a:t>
            </a:r>
            <a:r>
              <a:rPr lang="ru-RU" sz="2000" dirty="0" err="1"/>
              <a:t>узліссях</a:t>
            </a:r>
            <a:r>
              <a:rPr lang="ru-RU" sz="2000" dirty="0"/>
              <a:t>. </a:t>
            </a:r>
            <a:r>
              <a:rPr lang="ru-RU" sz="2000" dirty="0" err="1"/>
              <a:t>Серед</a:t>
            </a:r>
            <a:r>
              <a:rPr lang="ru-RU" sz="2000" dirty="0"/>
              <a:t> них: </a:t>
            </a:r>
            <a:r>
              <a:rPr lang="ru-RU" sz="2000" dirty="0" err="1"/>
              <a:t>звіробій</a:t>
            </a:r>
            <a:r>
              <a:rPr lang="ru-RU" sz="2000" dirty="0"/>
              <a:t>, </a:t>
            </a:r>
            <a:r>
              <a:rPr lang="ru-RU" sz="2000" dirty="0" err="1"/>
              <a:t>деревій</a:t>
            </a:r>
            <a:r>
              <a:rPr lang="ru-RU" sz="2000" dirty="0"/>
              <a:t>, </a:t>
            </a:r>
            <a:r>
              <a:rPr lang="ru-RU" sz="2000" dirty="0" err="1"/>
              <a:t>валеріана</a:t>
            </a:r>
            <a:r>
              <a:rPr lang="ru-RU" sz="2000" dirty="0"/>
              <a:t>, ромашка, </a:t>
            </a:r>
            <a:r>
              <a:rPr lang="ru-RU" sz="2000" dirty="0" err="1"/>
              <a:t>іван</a:t>
            </a:r>
            <a:r>
              <a:rPr lang="ru-RU" sz="2000" dirty="0"/>
              <a:t>-чай. У </a:t>
            </a:r>
            <a:r>
              <a:rPr lang="ru-RU" sz="2000" dirty="0" err="1"/>
              <a:t>мішаних</a:t>
            </a:r>
            <a:r>
              <a:rPr lang="ru-RU" sz="2000" dirty="0"/>
              <a:t> </a:t>
            </a:r>
            <a:r>
              <a:rPr lang="ru-RU" sz="2000" dirty="0" err="1"/>
              <a:t>лісах</a:t>
            </a:r>
            <a:r>
              <a:rPr lang="ru-RU" sz="2000" dirty="0"/>
              <a:t>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грибів</a:t>
            </a:r>
            <a:r>
              <a:rPr lang="ru-RU" sz="2000" dirty="0"/>
              <a:t>. </a:t>
            </a:r>
            <a:r>
              <a:rPr lang="ru-RU" sz="2000" dirty="0" err="1"/>
              <a:t>Восени</a:t>
            </a:r>
            <a:r>
              <a:rPr lang="ru-RU" sz="2000" dirty="0"/>
              <a:t> дерева </a:t>
            </a:r>
            <a:r>
              <a:rPr lang="ru-RU" sz="2000" dirty="0" err="1"/>
              <a:t>скидають</a:t>
            </a:r>
            <a:r>
              <a:rPr lang="ru-RU" sz="2000" dirty="0"/>
              <a:t> </a:t>
            </a:r>
            <a:r>
              <a:rPr lang="ru-RU" sz="2000" dirty="0" err="1"/>
              <a:t>листя</a:t>
            </a:r>
            <a:r>
              <a:rPr lang="ru-RU" sz="2000" dirty="0"/>
              <a:t>, </a:t>
            </a:r>
            <a:r>
              <a:rPr lang="ru-RU" sz="2000" dirty="0" err="1"/>
              <a:t>більшість</a:t>
            </a:r>
            <a:r>
              <a:rPr lang="ru-RU" sz="2000" dirty="0"/>
              <a:t> </a:t>
            </a:r>
            <a:r>
              <a:rPr lang="ru-RU" sz="2000" dirty="0" err="1"/>
              <a:t>трав'янистих</a:t>
            </a:r>
            <a:r>
              <a:rPr lang="ru-RU" sz="2000" dirty="0"/>
              <a:t> </a:t>
            </a:r>
            <a:r>
              <a:rPr lang="ru-RU" sz="2000" dirty="0" err="1"/>
              <a:t>рослин</a:t>
            </a:r>
            <a:r>
              <a:rPr lang="ru-RU" sz="2000" dirty="0"/>
              <a:t> </a:t>
            </a:r>
            <a:r>
              <a:rPr lang="ru-RU" sz="2000" dirty="0" err="1"/>
              <a:t>відмирає</a:t>
            </a:r>
            <a:r>
              <a:rPr lang="ru-RU" sz="2000" dirty="0"/>
              <a:t>. Опале </a:t>
            </a:r>
            <a:r>
              <a:rPr lang="ru-RU" sz="2000" dirty="0" err="1"/>
              <a:t>листя</a:t>
            </a:r>
            <a:r>
              <a:rPr lang="ru-RU" sz="2000" dirty="0"/>
              <a:t> і </a:t>
            </a:r>
            <a:r>
              <a:rPr lang="ru-RU" sz="2000" dirty="0" err="1"/>
              <a:t>відмерлі</a:t>
            </a:r>
            <a:r>
              <a:rPr lang="ru-RU" sz="2000" dirty="0"/>
              <a:t> </a:t>
            </a:r>
            <a:r>
              <a:rPr lang="ru-RU" sz="2000" dirty="0" err="1"/>
              <a:t>рослини</a:t>
            </a:r>
            <a:r>
              <a:rPr lang="ru-RU" sz="2000" dirty="0"/>
              <a:t> </a:t>
            </a:r>
            <a:r>
              <a:rPr lang="ru-RU" sz="2000" dirty="0" err="1"/>
              <a:t>утворюють</a:t>
            </a:r>
            <a:r>
              <a:rPr lang="ru-RU" sz="2000" dirty="0"/>
              <a:t> </a:t>
            </a:r>
            <a:r>
              <a:rPr lang="ru-RU" sz="2000" dirty="0" err="1"/>
              <a:t>лісову</a:t>
            </a:r>
            <a:r>
              <a:rPr lang="ru-RU" sz="2000" dirty="0"/>
              <a:t> </a:t>
            </a:r>
            <a:r>
              <a:rPr lang="ru-RU" sz="2000" dirty="0" err="1"/>
              <a:t>підстилку</a:t>
            </a:r>
            <a:r>
              <a:rPr lang="ru-RU" sz="2000" dirty="0"/>
              <a:t>, яка </a:t>
            </a:r>
            <a:r>
              <a:rPr lang="ru-RU" sz="2000" dirty="0" err="1"/>
              <a:t>затримує</a:t>
            </a:r>
            <a:r>
              <a:rPr lang="ru-RU" sz="2000" dirty="0"/>
              <a:t> </a:t>
            </a:r>
            <a:r>
              <a:rPr lang="ru-RU" sz="2000" dirty="0" err="1"/>
              <a:t>вологу</a:t>
            </a:r>
            <a:r>
              <a:rPr lang="ru-RU" sz="2000" dirty="0"/>
              <a:t> в </a:t>
            </a:r>
            <a:r>
              <a:rPr lang="ru-RU" sz="2000" dirty="0" err="1"/>
              <a:t>ґрунті</a:t>
            </a:r>
            <a:r>
              <a:rPr lang="ru-RU" sz="2000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02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352928" cy="65081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Христина\Desktop\пппппп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0" y="273454"/>
            <a:ext cx="2105948" cy="27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Христина\Desktop\рррррр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238682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Христина\Desktop\РРР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67795"/>
            <a:ext cx="2957143" cy="220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Христина\Desktop\i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7" y="4169658"/>
            <a:ext cx="2340214" cy="228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Христина\Desktop\рррр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76" y="3958704"/>
            <a:ext cx="1831063" cy="249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3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352928" cy="65527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l"/>
            <a:r>
              <a:rPr lang="ru-RU" dirty="0" err="1"/>
              <a:t>Тваринний</a:t>
            </a:r>
            <a:r>
              <a:rPr lang="ru-RU" dirty="0"/>
              <a:t> </a:t>
            </a:r>
            <a:r>
              <a:rPr lang="ru-RU" dirty="0" err="1" smtClean="0"/>
              <a:t>світ</a:t>
            </a:r>
            <a:r>
              <a:rPr lang="ru-RU" dirty="0"/>
              <a:t>.</a:t>
            </a:r>
            <a:br>
              <a:rPr lang="ru-RU" dirty="0"/>
            </a:br>
            <a:r>
              <a:rPr lang="ru-RU" sz="2200" dirty="0" err="1"/>
              <a:t>Хижі</a:t>
            </a:r>
            <a:r>
              <a:rPr lang="ru-RU" sz="2200" dirty="0"/>
              <a:t> — </a:t>
            </a:r>
            <a:r>
              <a:rPr lang="ru-RU" sz="2200" dirty="0" err="1"/>
              <a:t>вовк</a:t>
            </a:r>
            <a:r>
              <a:rPr lang="ru-RU" sz="2200" dirty="0"/>
              <a:t>, </a:t>
            </a:r>
            <a:r>
              <a:rPr lang="ru-RU" sz="2200" dirty="0" err="1"/>
              <a:t>лисиця</a:t>
            </a:r>
            <a:r>
              <a:rPr lang="ru-RU" sz="2200" dirty="0"/>
              <a:t>, </a:t>
            </a:r>
            <a:r>
              <a:rPr lang="ru-RU" sz="2200" dirty="0" err="1"/>
              <a:t>рись</a:t>
            </a:r>
            <a:r>
              <a:rPr lang="ru-RU" sz="2200" dirty="0"/>
              <a:t>, </a:t>
            </a:r>
            <a:r>
              <a:rPr lang="ru-RU" sz="2200" dirty="0" err="1"/>
              <a:t>тхір</a:t>
            </a:r>
            <a:r>
              <a:rPr lang="ru-RU" sz="2200" dirty="0"/>
              <a:t> </a:t>
            </a:r>
            <a:r>
              <a:rPr lang="ru-RU" sz="2200" dirty="0" err="1"/>
              <a:t>чорний</a:t>
            </a:r>
            <a:r>
              <a:rPr lang="ru-RU" sz="2200" dirty="0"/>
              <a:t>, </a:t>
            </a:r>
            <a:r>
              <a:rPr lang="ru-RU" sz="2200" dirty="0" err="1"/>
              <a:t>куниця</a:t>
            </a:r>
            <a:r>
              <a:rPr lang="ru-RU" sz="2200" dirty="0"/>
              <a:t> </a:t>
            </a:r>
            <a:r>
              <a:rPr lang="ru-RU" sz="2200" dirty="0" err="1"/>
              <a:t>лісова</a:t>
            </a:r>
            <a:r>
              <a:rPr lang="ru-RU" sz="2200" dirty="0"/>
              <a:t>. </a:t>
            </a:r>
            <a:r>
              <a:rPr lang="ru-RU" sz="2200" dirty="0" err="1"/>
              <a:t>Всеїдні</a:t>
            </a:r>
            <a:r>
              <a:rPr lang="ru-RU" sz="2200" dirty="0"/>
              <a:t>: дика </a:t>
            </a:r>
            <a:r>
              <a:rPr lang="ru-RU" sz="2200" dirty="0" err="1"/>
              <a:t>свиня</a:t>
            </a:r>
            <a:r>
              <a:rPr lang="ru-RU" sz="2200" dirty="0"/>
              <a:t>, </a:t>
            </a:r>
            <a:r>
              <a:rPr lang="ru-RU" sz="2200" dirty="0" err="1"/>
              <a:t>борсук</a:t>
            </a:r>
            <a:r>
              <a:rPr lang="ru-RU" sz="2200" dirty="0"/>
              <a:t>, </a:t>
            </a:r>
            <a:r>
              <a:rPr lang="ru-RU" sz="2200" dirty="0" err="1"/>
              <a:t>вивірка</a:t>
            </a:r>
            <a:r>
              <a:rPr lang="ru-RU" sz="2200" dirty="0"/>
              <a:t>, </a:t>
            </a:r>
            <a:r>
              <a:rPr lang="ru-RU" sz="2200" dirty="0" err="1"/>
              <a:t>їжак</a:t>
            </a:r>
            <a:r>
              <a:rPr lang="ru-RU" sz="2200" dirty="0"/>
              <a:t>. </a:t>
            </a:r>
            <a:r>
              <a:rPr lang="ru-RU" sz="2200" dirty="0" err="1"/>
              <a:t>Біля</a:t>
            </a:r>
            <a:r>
              <a:rPr lang="ru-RU" sz="2200" dirty="0"/>
              <a:t> </a:t>
            </a:r>
            <a:r>
              <a:rPr lang="ru-RU" sz="2200" dirty="0" err="1"/>
              <a:t>лісових</a:t>
            </a:r>
            <a:r>
              <a:rPr lang="ru-RU" sz="2200" dirty="0"/>
              <a:t> </a:t>
            </a:r>
            <a:r>
              <a:rPr lang="ru-RU" sz="2200" dirty="0" err="1"/>
              <a:t>водойм</a:t>
            </a:r>
            <a:r>
              <a:rPr lang="ru-RU" sz="2200" dirty="0"/>
              <a:t> </a:t>
            </a:r>
            <a:r>
              <a:rPr lang="ru-RU" sz="2200" dirty="0" err="1"/>
              <a:t>селяться</a:t>
            </a:r>
            <a:r>
              <a:rPr lang="ru-RU" sz="2200" dirty="0"/>
              <a:t> </a:t>
            </a:r>
            <a:r>
              <a:rPr lang="ru-RU" sz="2200" dirty="0" err="1"/>
              <a:t>бобри</a:t>
            </a:r>
            <a:r>
              <a:rPr lang="ru-RU" sz="2200" dirty="0"/>
              <a:t>, </a:t>
            </a:r>
            <a:r>
              <a:rPr lang="ru-RU" sz="2200" dirty="0" err="1"/>
              <a:t>видри</a:t>
            </a:r>
            <a:r>
              <a:rPr lang="ru-RU" sz="2200" dirty="0"/>
              <a:t>, </a:t>
            </a:r>
            <a:r>
              <a:rPr lang="ru-RU" sz="2200" dirty="0" err="1"/>
              <a:t>ондатри</a:t>
            </a:r>
            <a:r>
              <a:rPr lang="ru-RU" sz="2200" dirty="0"/>
              <a:t>.</a:t>
            </a:r>
            <a:br>
              <a:rPr lang="ru-RU" sz="2200" dirty="0"/>
            </a:br>
            <a:r>
              <a:rPr lang="ru-RU" sz="2200" dirty="0" err="1" smtClean="0"/>
              <a:t>Більшість</a:t>
            </a:r>
            <a:r>
              <a:rPr lang="ru-RU" sz="2200" dirty="0" smtClean="0"/>
              <a:t> </a:t>
            </a:r>
            <a:r>
              <a:rPr lang="ru-RU" sz="2200" dirty="0" err="1"/>
              <a:t>птахів</a:t>
            </a:r>
            <a:r>
              <a:rPr lang="ru-RU" sz="2200" dirty="0"/>
              <a:t> </a:t>
            </a:r>
            <a:r>
              <a:rPr lang="ru-RU" sz="2200" dirty="0" err="1"/>
              <a:t>прилітає</a:t>
            </a:r>
            <a:r>
              <a:rPr lang="ru-RU" sz="2200" dirty="0"/>
              <a:t> </a:t>
            </a:r>
            <a:r>
              <a:rPr lang="ru-RU" sz="2200" dirty="0" err="1"/>
              <a:t>навесні</a:t>
            </a:r>
            <a:r>
              <a:rPr lang="ru-RU" sz="2200" dirty="0"/>
              <a:t>: </a:t>
            </a:r>
            <a:r>
              <a:rPr lang="ru-RU" sz="2200" dirty="0" err="1"/>
              <a:t>солов'ї</a:t>
            </a:r>
            <a:r>
              <a:rPr lang="ru-RU" sz="2200" dirty="0"/>
              <a:t>, </a:t>
            </a:r>
            <a:r>
              <a:rPr lang="ru-RU" sz="2200" dirty="0" err="1"/>
              <a:t>зозулі</a:t>
            </a:r>
            <a:r>
              <a:rPr lang="ru-RU" sz="2200" dirty="0"/>
              <a:t>, шпаки, мухоловки, </a:t>
            </a:r>
            <a:r>
              <a:rPr lang="ru-RU" sz="2200" dirty="0" err="1"/>
              <a:t>вивільга</a:t>
            </a:r>
            <a:r>
              <a:rPr lang="ru-RU" sz="2200" dirty="0"/>
              <a:t> </a:t>
            </a:r>
            <a:r>
              <a:rPr lang="ru-RU" sz="2200" dirty="0" err="1"/>
              <a:t>звичайна</a:t>
            </a:r>
            <a:r>
              <a:rPr lang="ru-RU" sz="2200" dirty="0"/>
              <a:t>, </a:t>
            </a:r>
            <a:r>
              <a:rPr lang="ru-RU" sz="2200" dirty="0" err="1"/>
              <a:t>лелека</a:t>
            </a:r>
            <a:r>
              <a:rPr lang="ru-RU" sz="2200" dirty="0"/>
              <a:t> </a:t>
            </a:r>
            <a:r>
              <a:rPr lang="ru-RU" sz="2200" dirty="0" err="1"/>
              <a:t>білий</a:t>
            </a:r>
            <a:r>
              <a:rPr lang="ru-RU" sz="2200" dirty="0"/>
              <a:t>, журавель </a:t>
            </a:r>
            <a:r>
              <a:rPr lang="ru-RU" sz="2200" dirty="0" err="1"/>
              <a:t>сірий</a:t>
            </a:r>
            <a:r>
              <a:rPr lang="ru-RU" sz="2200" dirty="0"/>
              <a:t>, кулики, </a:t>
            </a:r>
            <a:r>
              <a:rPr lang="ru-RU" sz="2200" dirty="0" err="1"/>
              <a:t>лебеді</a:t>
            </a:r>
            <a:r>
              <a:rPr lang="ru-RU" sz="2200" dirty="0"/>
              <a:t>. </a:t>
            </a:r>
            <a:r>
              <a:rPr lang="ru-RU" sz="2200" dirty="0" err="1"/>
              <a:t>Постійними</a:t>
            </a:r>
            <a:r>
              <a:rPr lang="ru-RU" sz="2200" dirty="0"/>
              <a:t> </a:t>
            </a:r>
            <a:r>
              <a:rPr lang="ru-RU" sz="2200" dirty="0" err="1"/>
              <a:t>мешканцями</a:t>
            </a:r>
            <a:r>
              <a:rPr lang="ru-RU" sz="2200" dirty="0"/>
              <a:t> </a:t>
            </a:r>
            <a:r>
              <a:rPr lang="ru-RU" sz="2200" dirty="0" err="1"/>
              <a:t>зони</a:t>
            </a:r>
            <a:r>
              <a:rPr lang="ru-RU" sz="2200" dirty="0"/>
              <a:t> </a:t>
            </a:r>
            <a:r>
              <a:rPr lang="ru-RU" sz="2200" dirty="0" err="1"/>
              <a:t>мішаних</a:t>
            </a:r>
            <a:r>
              <a:rPr lang="ru-RU" sz="2200" dirty="0"/>
              <a:t> </a:t>
            </a:r>
            <a:r>
              <a:rPr lang="ru-RU" sz="2200" dirty="0" err="1"/>
              <a:t>лісів</a:t>
            </a:r>
            <a:r>
              <a:rPr lang="ru-RU" sz="2200" dirty="0"/>
              <a:t> є </a:t>
            </a:r>
            <a:r>
              <a:rPr lang="ru-RU" sz="2200" dirty="0" err="1"/>
              <a:t>орябок</a:t>
            </a:r>
            <a:r>
              <a:rPr lang="ru-RU" sz="2200" dirty="0"/>
              <a:t>, </a:t>
            </a:r>
            <a:r>
              <a:rPr lang="ru-RU" sz="2200" dirty="0" err="1"/>
              <a:t>глухар</a:t>
            </a:r>
            <a:r>
              <a:rPr lang="ru-RU" sz="2200" dirty="0"/>
              <a:t>, </a:t>
            </a:r>
            <a:r>
              <a:rPr lang="ru-RU" sz="2200" dirty="0" err="1"/>
              <a:t>тетерук</a:t>
            </a:r>
            <a:r>
              <a:rPr lang="ru-RU" sz="2200" dirty="0"/>
              <a:t>, сова </a:t>
            </a:r>
            <a:r>
              <a:rPr lang="ru-RU" sz="2200" dirty="0" err="1"/>
              <a:t>сіра</a:t>
            </a:r>
            <a:r>
              <a:rPr lang="ru-RU" sz="2200" dirty="0"/>
              <a:t>, дятел великий.</a:t>
            </a:r>
            <a:br>
              <a:rPr lang="ru-RU" sz="2200" dirty="0"/>
            </a:br>
            <a:r>
              <a:rPr lang="ru-RU" sz="2200" dirty="0" smtClean="0"/>
              <a:t>З </a:t>
            </a:r>
            <a:r>
              <a:rPr lang="ru-RU" sz="2200" dirty="0" err="1"/>
              <a:t>рептилій</a:t>
            </a:r>
            <a:r>
              <a:rPr lang="ru-RU" sz="2200" dirty="0"/>
              <a:t> </a:t>
            </a:r>
            <a:r>
              <a:rPr lang="ru-RU" sz="2200" dirty="0" err="1"/>
              <a:t>живуть</a:t>
            </a:r>
            <a:r>
              <a:rPr lang="ru-RU" sz="2200" dirty="0"/>
              <a:t> гадюки, </a:t>
            </a:r>
            <a:r>
              <a:rPr lang="ru-RU" sz="2200" dirty="0" err="1"/>
              <a:t>вужі</a:t>
            </a:r>
            <a:r>
              <a:rPr lang="ru-RU" sz="2200" dirty="0"/>
              <a:t> та </a:t>
            </a:r>
            <a:r>
              <a:rPr lang="ru-RU" sz="2200" dirty="0" err="1"/>
              <a:t>ящірки</a:t>
            </a:r>
            <a:r>
              <a:rPr lang="ru-RU" sz="2200" dirty="0"/>
              <a:t>. У </a:t>
            </a:r>
            <a:r>
              <a:rPr lang="ru-RU" sz="2200" dirty="0" err="1"/>
              <a:t>водоймах</a:t>
            </a:r>
            <a:r>
              <a:rPr lang="ru-RU" sz="2200" dirty="0"/>
              <a:t> </a:t>
            </a:r>
            <a:r>
              <a:rPr lang="ru-RU" sz="2200" dirty="0" err="1"/>
              <a:t>багато</a:t>
            </a:r>
            <a:r>
              <a:rPr lang="ru-RU" sz="2200" dirty="0"/>
              <a:t> жаб, </a:t>
            </a:r>
            <a:r>
              <a:rPr lang="ru-RU" sz="2200" dirty="0" err="1"/>
              <a:t>тритонів</a:t>
            </a:r>
            <a:r>
              <a:rPr lang="ru-RU" sz="2200" dirty="0"/>
              <a:t>. </a:t>
            </a:r>
            <a:r>
              <a:rPr lang="ru-RU" sz="2200" dirty="0" err="1"/>
              <a:t>Річки</a:t>
            </a:r>
            <a:r>
              <a:rPr lang="ru-RU" sz="2200" dirty="0"/>
              <a:t> й озера </a:t>
            </a:r>
            <a:r>
              <a:rPr lang="ru-RU" sz="2200" dirty="0" err="1"/>
              <a:t>багаті</a:t>
            </a:r>
            <a:r>
              <a:rPr lang="ru-RU" sz="2200" dirty="0"/>
              <a:t> на </a:t>
            </a:r>
            <a:r>
              <a:rPr lang="ru-RU" sz="2200" dirty="0" err="1"/>
              <a:t>рибу</a:t>
            </a:r>
            <a:r>
              <a:rPr lang="ru-RU" sz="2200" dirty="0"/>
              <a:t> (</a:t>
            </a:r>
            <a:r>
              <a:rPr lang="ru-RU" sz="2200" dirty="0" err="1"/>
              <a:t>понад</a:t>
            </a:r>
            <a:r>
              <a:rPr lang="ru-RU" sz="2200" dirty="0"/>
              <a:t> 30 </a:t>
            </a:r>
            <a:r>
              <a:rPr lang="ru-RU" sz="2200" dirty="0" err="1"/>
              <a:t>видів</a:t>
            </a:r>
            <a:r>
              <a:rPr lang="ru-RU" sz="2200" dirty="0"/>
              <a:t>). У </a:t>
            </a:r>
            <a:r>
              <a:rPr lang="ru-RU" sz="2200" dirty="0" err="1"/>
              <a:t>лісовій</a:t>
            </a:r>
            <a:r>
              <a:rPr lang="ru-RU" sz="2200" dirty="0"/>
              <a:t> </a:t>
            </a:r>
            <a:r>
              <a:rPr lang="ru-RU" sz="2200" dirty="0" err="1"/>
              <a:t>підстилці</a:t>
            </a:r>
            <a:r>
              <a:rPr lang="ru-RU" sz="2200" dirty="0"/>
              <a:t>, </a:t>
            </a:r>
            <a:r>
              <a:rPr lang="ru-RU" sz="2200" dirty="0" err="1"/>
              <a:t>під</a:t>
            </a:r>
            <a:r>
              <a:rPr lang="ru-RU" sz="2200" dirty="0"/>
              <a:t> </a:t>
            </a:r>
            <a:r>
              <a:rPr lang="ru-RU" sz="2200" dirty="0" err="1"/>
              <a:t>корою</a:t>
            </a:r>
            <a:r>
              <a:rPr lang="ru-RU" sz="2200" dirty="0"/>
              <a:t> дерев, на </a:t>
            </a:r>
            <a:r>
              <a:rPr lang="ru-RU" sz="2200" dirty="0" err="1"/>
              <a:t>рослинах</a:t>
            </a:r>
            <a:r>
              <a:rPr lang="ru-RU" sz="2200" dirty="0"/>
              <a:t> </a:t>
            </a:r>
            <a:r>
              <a:rPr lang="ru-RU" sz="2200" dirty="0" err="1"/>
              <a:t>живе</a:t>
            </a:r>
            <a:r>
              <a:rPr lang="ru-RU" sz="2200" dirty="0"/>
              <a:t> </a:t>
            </a:r>
            <a:r>
              <a:rPr lang="ru-RU" sz="2200" dirty="0" err="1"/>
              <a:t>багато</a:t>
            </a:r>
            <a:r>
              <a:rPr lang="ru-RU" sz="2200" dirty="0"/>
              <a:t> комах.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Христина\Desktop\ррррррр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2289043" cy="17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Христина\Desktop\рррррр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08" y="4869160"/>
            <a:ext cx="2162175" cy="16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Христина\Desktop\i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653136"/>
            <a:ext cx="2352675" cy="18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14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136904" cy="61206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l"/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 smtClean="0"/>
              <a:t>природи</a:t>
            </a:r>
            <a:r>
              <a:rPr lang="ru-RU" dirty="0"/>
              <a:t>.</a:t>
            </a:r>
            <a:br>
              <a:rPr lang="ru-RU" dirty="0"/>
            </a:br>
            <a:r>
              <a:rPr lang="ru-RU" sz="2200" dirty="0" err="1" smtClean="0"/>
              <a:t>Великі</a:t>
            </a:r>
            <a:r>
              <a:rPr lang="ru-RU" sz="2200" dirty="0" smtClean="0"/>
              <a:t> </a:t>
            </a:r>
            <a:r>
              <a:rPr lang="ru-RU" sz="2200" dirty="0" err="1"/>
              <a:t>зміни</a:t>
            </a:r>
            <a:r>
              <a:rPr lang="ru-RU" sz="2200" dirty="0"/>
              <a:t> </a:t>
            </a:r>
            <a:r>
              <a:rPr lang="ru-RU" sz="2200" dirty="0" err="1"/>
              <a:t>спричинили</a:t>
            </a:r>
            <a:r>
              <a:rPr lang="ru-RU" sz="2200" dirty="0"/>
              <a:t> </a:t>
            </a:r>
            <a:r>
              <a:rPr lang="ru-RU" sz="2200" dirty="0" err="1"/>
              <a:t>водномеліоративні</a:t>
            </a:r>
            <a:r>
              <a:rPr lang="ru-RU" sz="2200" dirty="0"/>
              <a:t> </a:t>
            </a:r>
            <a:r>
              <a:rPr lang="ru-RU" sz="2200" dirty="0" err="1"/>
              <a:t>роботи</a:t>
            </a:r>
            <a:r>
              <a:rPr lang="ru-RU" sz="2200" dirty="0"/>
              <a:t> (</a:t>
            </a:r>
            <a:r>
              <a:rPr lang="ru-RU" sz="2200" dirty="0" err="1"/>
              <a:t>осушення</a:t>
            </a:r>
            <a:r>
              <a:rPr lang="ru-RU" sz="2200" dirty="0"/>
              <a:t> </a:t>
            </a:r>
            <a:r>
              <a:rPr lang="ru-RU" sz="2200" dirty="0" err="1"/>
              <a:t>перезволожених</a:t>
            </a:r>
            <a:r>
              <a:rPr lang="ru-RU" sz="2200" dirty="0"/>
              <a:t> земель),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були</a:t>
            </a:r>
            <a:r>
              <a:rPr lang="ru-RU" sz="2200" dirty="0"/>
              <a:t> особливо </a:t>
            </a:r>
            <a:r>
              <a:rPr lang="ru-RU" sz="2200" dirty="0" err="1"/>
              <a:t>масштабними</a:t>
            </a:r>
            <a:r>
              <a:rPr lang="ru-RU" sz="2200" dirty="0"/>
              <a:t> в 1960—1970‑ті роки. </a:t>
            </a:r>
            <a:r>
              <a:rPr lang="ru-RU" sz="2200" dirty="0" err="1"/>
              <a:t>Аварія</a:t>
            </a:r>
            <a:r>
              <a:rPr lang="ru-RU" sz="2200" dirty="0"/>
              <a:t> на </a:t>
            </a:r>
            <a:r>
              <a:rPr lang="ru-RU" sz="2200" dirty="0" err="1"/>
              <a:t>Чорнобильській</a:t>
            </a:r>
            <a:r>
              <a:rPr lang="ru-RU" sz="2200" dirty="0"/>
              <a:t> АЕС та </a:t>
            </a:r>
            <a:r>
              <a:rPr lang="ru-RU" sz="2200" dirty="0" err="1"/>
              <a:t>інші</a:t>
            </a:r>
            <a:r>
              <a:rPr lang="ru-RU" sz="2200" dirty="0"/>
              <a:t> </a:t>
            </a:r>
            <a:r>
              <a:rPr lang="ru-RU" sz="2200" dirty="0" err="1"/>
              <a:t>наслідки</a:t>
            </a:r>
            <a:r>
              <a:rPr lang="ru-RU" sz="2200" dirty="0"/>
              <a:t> </a:t>
            </a:r>
            <a:r>
              <a:rPr lang="ru-RU" sz="2200" dirty="0" err="1"/>
              <a:t>діяльності</a:t>
            </a:r>
            <a:r>
              <a:rPr lang="ru-RU" sz="2200" dirty="0"/>
              <a:t> </a:t>
            </a:r>
            <a:r>
              <a:rPr lang="ru-RU" sz="2200" dirty="0" err="1"/>
              <a:t>людини</a:t>
            </a:r>
            <a:r>
              <a:rPr lang="ru-RU" sz="2200" dirty="0"/>
              <a:t> негативно </a:t>
            </a:r>
            <a:r>
              <a:rPr lang="ru-RU" sz="2200" dirty="0" err="1"/>
              <a:t>вплинули</a:t>
            </a:r>
            <a:r>
              <a:rPr lang="ru-RU" sz="2200" dirty="0"/>
              <a:t> на стан природного </a:t>
            </a:r>
            <a:r>
              <a:rPr lang="ru-RU" sz="2200" dirty="0" err="1"/>
              <a:t>середовища</a:t>
            </a:r>
            <a:r>
              <a:rPr lang="ru-RU" sz="2200" dirty="0"/>
              <a:t> й </a:t>
            </a:r>
            <a:r>
              <a:rPr lang="ru-RU" sz="2200" dirty="0" err="1"/>
              <a:t>умови</a:t>
            </a:r>
            <a:r>
              <a:rPr lang="ru-RU" sz="2200" dirty="0"/>
              <a:t> </a:t>
            </a:r>
            <a:r>
              <a:rPr lang="ru-RU" sz="2200" dirty="0" err="1"/>
              <a:t>життя</a:t>
            </a:r>
            <a:r>
              <a:rPr lang="ru-RU" sz="2200" dirty="0"/>
              <a:t> </a:t>
            </a:r>
            <a:r>
              <a:rPr lang="ru-RU" sz="2200" dirty="0" err="1"/>
              <a:t>населення</a:t>
            </a:r>
            <a:r>
              <a:rPr lang="ru-RU" sz="2200" dirty="0"/>
              <a:t>.</a:t>
            </a:r>
            <a:br>
              <a:rPr lang="ru-RU" sz="2200" dirty="0"/>
            </a:br>
            <a:r>
              <a:rPr lang="ru-RU" sz="2200" dirty="0" smtClean="0"/>
              <a:t>Для </a:t>
            </a:r>
            <a:r>
              <a:rPr lang="ru-RU" sz="2200" dirty="0" err="1"/>
              <a:t>захисту</a:t>
            </a:r>
            <a:r>
              <a:rPr lang="ru-RU" sz="2200" dirty="0"/>
              <a:t> </a:t>
            </a:r>
            <a:r>
              <a:rPr lang="ru-RU" sz="2200" dirty="0" err="1"/>
              <a:t>екосистем</a:t>
            </a:r>
            <a:r>
              <a:rPr lang="ru-RU" sz="2200" dirty="0"/>
              <a:t> </a:t>
            </a:r>
            <a:r>
              <a:rPr lang="ru-RU" sz="2200" dirty="0" err="1"/>
              <a:t>мішаних</a:t>
            </a:r>
            <a:r>
              <a:rPr lang="ru-RU" sz="2200" dirty="0"/>
              <a:t> </a:t>
            </a:r>
            <a:r>
              <a:rPr lang="ru-RU" sz="2200" dirty="0" err="1"/>
              <a:t>лісів</a:t>
            </a:r>
            <a:r>
              <a:rPr lang="ru-RU" sz="2200" dirty="0"/>
              <a:t> створено </a:t>
            </a:r>
            <a:r>
              <a:rPr lang="ru-RU" sz="2200" dirty="0" err="1"/>
              <a:t>Поліський</a:t>
            </a:r>
            <a:r>
              <a:rPr lang="ru-RU" sz="2200" dirty="0"/>
              <a:t>, </a:t>
            </a:r>
            <a:r>
              <a:rPr lang="ru-RU" sz="2200" dirty="0" err="1"/>
              <a:t>Рівненський</a:t>
            </a:r>
            <a:r>
              <a:rPr lang="ru-RU" sz="2200" dirty="0"/>
              <a:t> та </a:t>
            </a:r>
            <a:r>
              <a:rPr lang="ru-RU" sz="2200" dirty="0" err="1"/>
              <a:t>інші</a:t>
            </a:r>
            <a:r>
              <a:rPr lang="ru-RU" sz="2200" dirty="0"/>
              <a:t> </a:t>
            </a:r>
            <a:r>
              <a:rPr lang="ru-RU" sz="2200" dirty="0" err="1"/>
              <a:t>заповідники</a:t>
            </a:r>
            <a:r>
              <a:rPr lang="ru-RU" sz="2200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Христина\Desktop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010736" cy="2171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640960" cy="63367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uk-UA" dirty="0" smtClean="0"/>
              <a:t>        Географічне положення.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7677472"/>
            <a:ext cx="4352528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7" name="Picture 3" descr="C:\Users\Христина\Desktop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3282">
            <a:off x="564851" y="1155943"/>
            <a:ext cx="1469678" cy="17358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Христина\Desktop\рррр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951">
            <a:off x="3033751" y="643003"/>
            <a:ext cx="2050405" cy="15378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Христина\Desktop\ьььь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82" y="908720"/>
            <a:ext cx="1637555" cy="18468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Христина\Desktop\ььь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8943">
            <a:off x="780833" y="4102328"/>
            <a:ext cx="1659658" cy="16596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31" name="Picture 7" descr="C:\Users\Христина\Desktop\ггг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743" y="4639385"/>
            <a:ext cx="1972419" cy="155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Христина\Desktop\ввв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09730"/>
            <a:ext cx="1614071" cy="208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86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7677472"/>
            <a:ext cx="4352528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61206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 </a:t>
            </a:r>
            <a:r>
              <a:rPr lang="ru-RU" sz="2000" dirty="0" err="1"/>
              <a:t>північній</a:t>
            </a:r>
            <a:r>
              <a:rPr lang="ru-RU" sz="2000" dirty="0"/>
              <a:t> </a:t>
            </a:r>
            <a:r>
              <a:rPr lang="ru-RU" sz="2000" dirty="0" err="1"/>
              <a:t>частині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знаходиться</a:t>
            </a:r>
            <a:r>
              <a:rPr lang="ru-RU" sz="2000" dirty="0"/>
              <a:t> зона </a:t>
            </a:r>
            <a:r>
              <a:rPr lang="ru-RU" sz="2000" dirty="0" err="1"/>
              <a:t>мішаних</a:t>
            </a:r>
            <a:r>
              <a:rPr lang="ru-RU" sz="2000" dirty="0"/>
              <a:t> </a:t>
            </a:r>
            <a:r>
              <a:rPr lang="ru-RU" sz="2000" dirty="0" err="1"/>
              <a:t>лісів</a:t>
            </a:r>
            <a:r>
              <a:rPr lang="ru-RU" sz="2000" dirty="0"/>
              <a:t> (20%</a:t>
            </a:r>
            <a:br>
              <a:rPr lang="ru-RU" sz="2000" dirty="0"/>
            </a:br>
            <a:r>
              <a:rPr lang="ru-RU" sz="2000" dirty="0" err="1"/>
              <a:t>території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).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південна</a:t>
            </a:r>
            <a:r>
              <a:rPr lang="ru-RU" sz="2000" dirty="0"/>
              <a:t> межа проходить </a:t>
            </a:r>
            <a:r>
              <a:rPr lang="ru-RU" sz="2000" dirty="0" err="1"/>
              <a:t>приблизно</a:t>
            </a:r>
            <a:r>
              <a:rPr lang="ru-RU" sz="2000" dirty="0"/>
              <a:t> по </a:t>
            </a:r>
            <a:r>
              <a:rPr lang="ru-RU" sz="2000" dirty="0" err="1"/>
              <a:t>лінії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Володимир-Волинський</a:t>
            </a:r>
            <a:r>
              <a:rPr lang="ru-RU" sz="2000" dirty="0"/>
              <a:t> — </a:t>
            </a:r>
            <a:r>
              <a:rPr lang="ru-RU" sz="2000" dirty="0" err="1"/>
              <a:t>Луцьк</a:t>
            </a:r>
            <a:r>
              <a:rPr lang="ru-RU" sz="2000" dirty="0"/>
              <a:t> — </a:t>
            </a:r>
            <a:r>
              <a:rPr lang="ru-RU" sz="2000" dirty="0" err="1"/>
              <a:t>Рівне</a:t>
            </a:r>
            <a:r>
              <a:rPr lang="ru-RU" sz="2000" dirty="0"/>
              <a:t> — Житомир — </a:t>
            </a:r>
            <a:r>
              <a:rPr lang="ru-RU" sz="2000" dirty="0" err="1"/>
              <a:t>Київ</a:t>
            </a:r>
            <a:r>
              <a:rPr lang="ru-RU" sz="2000" dirty="0"/>
              <a:t> — </a:t>
            </a:r>
            <a:r>
              <a:rPr lang="ru-RU" sz="2000" dirty="0" err="1"/>
              <a:t>Ніжин</a:t>
            </a:r>
            <a:r>
              <a:rPr lang="ru-RU" sz="2000" dirty="0"/>
              <a:t> — </a:t>
            </a:r>
            <a:r>
              <a:rPr lang="ru-RU" sz="2000" dirty="0" err="1"/>
              <a:t>Глухів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 smtClean="0"/>
              <a:t>Зона </a:t>
            </a:r>
            <a:r>
              <a:rPr lang="ru-RU" sz="2000" dirty="0" err="1"/>
              <a:t>лежить</a:t>
            </a:r>
            <a:r>
              <a:rPr lang="ru-RU" sz="2000" dirty="0"/>
              <a:t> у </a:t>
            </a:r>
            <a:r>
              <a:rPr lang="ru-RU" sz="2000" dirty="0" err="1"/>
              <a:t>південній</a:t>
            </a:r>
            <a:r>
              <a:rPr lang="ru-RU" sz="2000" dirty="0"/>
              <a:t> </a:t>
            </a:r>
            <a:r>
              <a:rPr lang="ru-RU" sz="2000" dirty="0" err="1"/>
              <a:t>частині</a:t>
            </a:r>
            <a:r>
              <a:rPr lang="ru-RU" sz="2000" dirty="0"/>
              <a:t> </a:t>
            </a:r>
            <a:r>
              <a:rPr lang="ru-RU" sz="2000" dirty="0" err="1"/>
              <a:t>Поліської</a:t>
            </a:r>
            <a:r>
              <a:rPr lang="ru-RU" sz="2000" dirty="0"/>
              <a:t> </a:t>
            </a:r>
            <a:r>
              <a:rPr lang="ru-RU" sz="2000" dirty="0" err="1"/>
              <a:t>низовини</a:t>
            </a:r>
            <a:r>
              <a:rPr lang="ru-RU" sz="2000" dirty="0"/>
              <a:t>, тому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називають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й </a:t>
            </a:r>
            <a:r>
              <a:rPr lang="ru-RU" sz="2000" dirty="0" err="1"/>
              <a:t>Поліссям</a:t>
            </a:r>
            <a:r>
              <a:rPr lang="ru-RU" sz="2000" dirty="0"/>
              <a:t>. </a:t>
            </a:r>
            <a:r>
              <a:rPr lang="ru-RU" sz="2000" dirty="0" err="1"/>
              <a:t>Територія</a:t>
            </a:r>
            <a:r>
              <a:rPr lang="ru-RU" sz="2000" dirty="0"/>
              <a:t> </a:t>
            </a:r>
            <a:r>
              <a:rPr lang="ru-RU" sz="2000" dirty="0" err="1"/>
              <a:t>низовини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плоска, з невеликим </a:t>
            </a:r>
            <a:r>
              <a:rPr lang="ru-RU" sz="2000" dirty="0" err="1"/>
              <a:t>похилом</a:t>
            </a:r>
            <a:r>
              <a:rPr lang="ru-RU" sz="2000" dirty="0"/>
              <a:t> до</a:t>
            </a:r>
            <a:br>
              <a:rPr lang="ru-RU" sz="2000" dirty="0"/>
            </a:br>
            <a:r>
              <a:rPr lang="ru-RU" sz="2000" dirty="0" err="1"/>
              <a:t>Дніпра</a:t>
            </a:r>
            <a:r>
              <a:rPr lang="ru-RU" sz="2000" dirty="0"/>
              <a:t> і </a:t>
            </a:r>
            <a:r>
              <a:rPr lang="ru-RU" sz="2000" dirty="0" err="1"/>
              <a:t>Прип'яті</a:t>
            </a:r>
            <a:r>
              <a:rPr lang="ru-RU" sz="2000" dirty="0"/>
              <a:t>. </a:t>
            </a:r>
            <a:r>
              <a:rPr lang="ru-RU" sz="2000" dirty="0" err="1"/>
              <a:t>Абсолютні</a:t>
            </a:r>
            <a:r>
              <a:rPr lang="ru-RU" sz="2000" dirty="0"/>
              <a:t> </a:t>
            </a:r>
            <a:r>
              <a:rPr lang="ru-RU" sz="2000" dirty="0" err="1"/>
              <a:t>висоти</a:t>
            </a:r>
            <a:r>
              <a:rPr lang="ru-RU" sz="2000" dirty="0"/>
              <a:t> тут </a:t>
            </a:r>
            <a:r>
              <a:rPr lang="ru-RU" sz="2000" dirty="0" err="1"/>
              <a:t>коливаються</a:t>
            </a:r>
            <a:r>
              <a:rPr lang="ru-RU" sz="2000" dirty="0"/>
              <a:t> </a:t>
            </a:r>
            <a:r>
              <a:rPr lang="ru-RU" sz="2000" dirty="0" err="1"/>
              <a:t>переважно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200 до</a:t>
            </a:r>
            <a:br>
              <a:rPr lang="ru-RU" sz="2000" dirty="0"/>
            </a:br>
            <a:r>
              <a:rPr lang="ru-RU" sz="2000" dirty="0"/>
              <a:t>90 м, </a:t>
            </a:r>
            <a:r>
              <a:rPr lang="ru-RU" sz="2000" dirty="0" err="1"/>
              <a:t>найбільша</a:t>
            </a:r>
            <a:r>
              <a:rPr lang="ru-RU" sz="2000" dirty="0"/>
              <a:t> </a:t>
            </a:r>
            <a:r>
              <a:rPr lang="ru-RU" sz="2000" dirty="0" err="1"/>
              <a:t>висота</a:t>
            </a:r>
            <a:r>
              <a:rPr lang="ru-RU" sz="2000" dirty="0"/>
              <a:t> </a:t>
            </a:r>
            <a:r>
              <a:rPr lang="ru-RU" sz="2000" dirty="0" smtClean="0"/>
              <a:t>— </a:t>
            </a:r>
            <a:r>
              <a:rPr lang="ru-RU" sz="2000" dirty="0"/>
              <a:t>316 м (</a:t>
            </a:r>
            <a:r>
              <a:rPr lang="ru-RU" sz="2000" dirty="0" err="1"/>
              <a:t>Словечансько-Овруцький</a:t>
            </a:r>
            <a:r>
              <a:rPr lang="ru-RU" sz="2000" dirty="0"/>
              <a:t> кряж).</a:t>
            </a:r>
            <a:br>
              <a:rPr lang="ru-RU" sz="2000" dirty="0"/>
            </a:br>
            <a:r>
              <a:rPr lang="ru-RU" sz="2000" dirty="0"/>
              <a:t>На </a:t>
            </a:r>
            <a:r>
              <a:rPr lang="ru-RU" sz="2000" dirty="0" err="1"/>
              <a:t>рельєф</a:t>
            </a:r>
            <a:r>
              <a:rPr lang="ru-RU" sz="2000" dirty="0"/>
              <a:t> </a:t>
            </a:r>
            <a:r>
              <a:rPr lang="ru-RU" sz="2000" dirty="0" err="1"/>
              <a:t>території</a:t>
            </a:r>
            <a:r>
              <a:rPr lang="ru-RU" sz="2000" dirty="0"/>
              <a:t> </a:t>
            </a:r>
            <a:r>
              <a:rPr lang="ru-RU" sz="2000" dirty="0" err="1"/>
              <a:t>значний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</a:t>
            </a:r>
            <a:r>
              <a:rPr lang="ru-RU" sz="2000" dirty="0" err="1"/>
              <a:t>мав</a:t>
            </a:r>
            <a:r>
              <a:rPr lang="ru-RU" sz="2000" dirty="0"/>
              <a:t> </a:t>
            </a:r>
            <a:r>
              <a:rPr lang="ru-RU" sz="2000" dirty="0" err="1"/>
              <a:t>льодовик</a:t>
            </a:r>
            <a:r>
              <a:rPr lang="ru-RU" sz="2000" dirty="0"/>
              <a:t>. </a:t>
            </a:r>
            <a:r>
              <a:rPr lang="ru-RU" sz="2000" dirty="0" err="1"/>
              <a:t>Найтиповішими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льодовиковими</a:t>
            </a:r>
            <a:r>
              <a:rPr lang="ru-RU" sz="2000" dirty="0"/>
              <a:t> формами є </a:t>
            </a:r>
            <a:r>
              <a:rPr lang="ru-RU" sz="2000" dirty="0" err="1"/>
              <a:t>моренні</a:t>
            </a:r>
            <a:r>
              <a:rPr lang="ru-RU" sz="2000" dirty="0"/>
              <a:t> горби (</a:t>
            </a:r>
            <a:r>
              <a:rPr lang="ru-RU" sz="2000" dirty="0" err="1"/>
              <a:t>залишені</a:t>
            </a:r>
            <a:r>
              <a:rPr lang="ru-RU" sz="2000" dirty="0"/>
              <a:t> </a:t>
            </a:r>
            <a:r>
              <a:rPr lang="ru-RU" sz="2000" dirty="0" err="1"/>
              <a:t>льодовиком</a:t>
            </a:r>
            <a:r>
              <a:rPr lang="ru-RU" sz="2000" dirty="0"/>
              <a:t> </a:t>
            </a:r>
            <a:r>
              <a:rPr lang="ru-RU" sz="2000" dirty="0" err="1"/>
              <a:t>відклади</a:t>
            </a:r>
            <a:r>
              <a:rPr lang="ru-RU" sz="2000" dirty="0"/>
              <a:t>);</a:t>
            </a:r>
            <a:br>
              <a:rPr lang="ru-RU" sz="2000" dirty="0"/>
            </a:br>
            <a:r>
              <a:rPr lang="ru-RU" sz="2000" dirty="0" err="1"/>
              <a:t>піщані</a:t>
            </a:r>
            <a:r>
              <a:rPr lang="ru-RU" sz="2000" dirty="0"/>
              <a:t> (</a:t>
            </a:r>
            <a:r>
              <a:rPr lang="ru-RU" sz="2000" dirty="0" err="1"/>
              <a:t>зандрові</a:t>
            </a:r>
            <a:r>
              <a:rPr lang="ru-RU" sz="2000" dirty="0"/>
              <a:t>) поля, </a:t>
            </a:r>
            <a:r>
              <a:rPr lang="ru-RU" sz="2000" dirty="0" err="1"/>
              <a:t>утворені</a:t>
            </a:r>
            <a:r>
              <a:rPr lang="ru-RU" sz="2000" dirty="0"/>
              <a:t> </a:t>
            </a:r>
            <a:r>
              <a:rPr lang="ru-RU" sz="2000" dirty="0" err="1"/>
              <a:t>талими</a:t>
            </a:r>
            <a:r>
              <a:rPr lang="ru-RU" sz="2000" dirty="0"/>
              <a:t> водами </a:t>
            </a:r>
            <a:r>
              <a:rPr lang="ru-RU" sz="2000" dirty="0" err="1"/>
              <a:t>льодовика</a:t>
            </a:r>
            <a:r>
              <a:rPr lang="ru-RU" sz="2000" dirty="0"/>
              <a:t>; </a:t>
            </a:r>
            <a:r>
              <a:rPr lang="ru-RU" sz="2000" dirty="0" err="1"/>
              <a:t>відшліфовані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камені-валуни</a:t>
            </a:r>
            <a:r>
              <a:rPr lang="ru-RU" sz="2000" dirty="0"/>
              <a:t>, </a:t>
            </a:r>
            <a:r>
              <a:rPr lang="ru-RU" sz="2000" dirty="0" err="1"/>
              <a:t>принесені</a:t>
            </a:r>
            <a:r>
              <a:rPr lang="ru-RU" sz="2000" dirty="0"/>
              <a:t> </a:t>
            </a:r>
            <a:r>
              <a:rPr lang="ru-RU" sz="2000" dirty="0" err="1"/>
              <a:t>льодовиком</a:t>
            </a:r>
            <a:r>
              <a:rPr lang="ru-RU" sz="2000" dirty="0"/>
              <a:t> з </a:t>
            </a:r>
            <a:r>
              <a:rPr lang="ru-RU" sz="2000" dirty="0" err="1"/>
              <a:t>півночі</a:t>
            </a:r>
            <a:r>
              <a:rPr lang="ru-RU" sz="2000" dirty="0"/>
              <a:t> материка. </a:t>
            </a:r>
            <a:r>
              <a:rPr lang="ru-RU" sz="2000" dirty="0" err="1"/>
              <a:t>Перевіяні</a:t>
            </a:r>
            <a:r>
              <a:rPr lang="ru-RU" sz="2000" dirty="0"/>
              <a:t> </a:t>
            </a:r>
            <a:r>
              <a:rPr lang="ru-RU" sz="2000" dirty="0" err="1"/>
              <a:t>вітром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/>
              <a:t>піски</a:t>
            </a:r>
            <a:r>
              <a:rPr lang="ru-RU" sz="2000" dirty="0"/>
              <a:t> </a:t>
            </a:r>
            <a:r>
              <a:rPr lang="ru-RU" sz="2000" dirty="0" err="1"/>
              <a:t>утворюють</a:t>
            </a:r>
            <a:r>
              <a:rPr lang="ru-RU" sz="2000" dirty="0"/>
              <a:t> </a:t>
            </a:r>
            <a:r>
              <a:rPr lang="ru-RU" sz="2000" dirty="0" err="1"/>
              <a:t>дюни</a:t>
            </a:r>
            <a:r>
              <a:rPr lang="ru-RU" sz="2000" dirty="0"/>
              <a:t> — </a:t>
            </a:r>
            <a:r>
              <a:rPr lang="ru-RU" sz="2000" dirty="0" err="1"/>
              <a:t>піщані</a:t>
            </a:r>
            <a:r>
              <a:rPr lang="ru-RU" sz="2000" dirty="0"/>
              <a:t> горби, </a:t>
            </a:r>
            <a:r>
              <a:rPr lang="ru-RU" sz="2000" dirty="0" err="1"/>
              <a:t>завдовжки</a:t>
            </a:r>
            <a:r>
              <a:rPr lang="ru-RU" sz="2000" dirty="0"/>
              <a:t> до 5 км, </a:t>
            </a:r>
            <a:r>
              <a:rPr lang="ru-RU" sz="2000" dirty="0" err="1"/>
              <a:t>заввишки</a:t>
            </a:r>
            <a:r>
              <a:rPr lang="ru-RU" sz="2000" dirty="0"/>
              <a:t> до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18 </a:t>
            </a:r>
            <a:r>
              <a:rPr lang="ru-RU" sz="2000" dirty="0"/>
              <a:t>м. Характерною </a:t>
            </a:r>
            <a:r>
              <a:rPr lang="ru-RU" sz="2000" dirty="0" err="1"/>
              <a:t>рисою</a:t>
            </a:r>
            <a:r>
              <a:rPr lang="ru-RU" sz="2000" dirty="0"/>
              <a:t> </a:t>
            </a:r>
            <a:r>
              <a:rPr lang="ru-RU" sz="2000" dirty="0" err="1"/>
              <a:t>території</a:t>
            </a:r>
            <a:r>
              <a:rPr lang="ru-RU" sz="2000" dirty="0"/>
              <a:t> е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заболоченість</a:t>
            </a:r>
            <a:r>
              <a:rPr lang="ru-RU" sz="2000" dirty="0"/>
              <a:t>. </a:t>
            </a:r>
            <a:r>
              <a:rPr lang="ru-RU" sz="2000" dirty="0" err="1"/>
              <a:t>Найбільше</a:t>
            </a:r>
            <a:r>
              <a:rPr lang="ru-RU" sz="2000" dirty="0"/>
              <a:t> болота</a:t>
            </a:r>
            <a:br>
              <a:rPr lang="ru-RU" sz="2000" dirty="0"/>
            </a:br>
            <a:r>
              <a:rPr lang="ru-RU" sz="2000" dirty="0" err="1"/>
              <a:t>поширені</a:t>
            </a:r>
            <a:r>
              <a:rPr lang="ru-RU" sz="2000" dirty="0"/>
              <a:t> у </a:t>
            </a:r>
            <a:r>
              <a:rPr lang="ru-RU" sz="2000" dirty="0" err="1"/>
              <a:t>західній</a:t>
            </a:r>
            <a:r>
              <a:rPr lang="ru-RU" sz="2000" dirty="0"/>
              <a:t> та </a:t>
            </a:r>
            <a:r>
              <a:rPr lang="ru-RU" sz="2000" dirty="0" err="1"/>
              <a:t>північній</a:t>
            </a:r>
            <a:r>
              <a:rPr lang="ru-RU" sz="2000" dirty="0"/>
              <a:t> </a:t>
            </a:r>
            <a:r>
              <a:rPr lang="ru-RU" sz="2000" dirty="0" err="1"/>
              <a:t>частинах</a:t>
            </a:r>
            <a:r>
              <a:rPr lang="ru-RU" sz="2000" dirty="0"/>
              <a:t> </a:t>
            </a:r>
            <a:r>
              <a:rPr lang="ru-RU" sz="2000" dirty="0" err="1"/>
              <a:t>зони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837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Христина\Desktop\ref-1000_418517292-819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6" y="13752"/>
            <a:ext cx="9167976" cy="683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3419872" y="1124744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1979712" y="1304764"/>
            <a:ext cx="0" cy="3960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3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68952" cy="64087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-1980728" y="4149081"/>
            <a:ext cx="216024" cy="14401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Христина\Desktop\iТТТТТТТ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77" y="548680"/>
            <a:ext cx="3146271" cy="2088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Христина\Desktop\РРР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134761" cy="2584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Христина\Desktop\ггг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77" y="4298849"/>
            <a:ext cx="3322915" cy="2076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64807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 algn="l"/>
            <a:r>
              <a:rPr lang="uk-UA" dirty="0"/>
              <a:t>Рельєф</a:t>
            </a:r>
            <a:r>
              <a:rPr lang="uk-UA" dirty="0" smtClean="0"/>
              <a:t>.</a:t>
            </a:r>
            <a:r>
              <a:rPr lang="uk-UA" dirty="0"/>
              <a:t/>
            </a:r>
            <a:br>
              <a:rPr lang="uk-UA" dirty="0"/>
            </a:br>
            <a:r>
              <a:rPr lang="uk-UA" sz="2000" dirty="0"/>
              <a:t>Характерний низовинний рельєф, гравійні, піщані й піщано-глинисті відклади. В антропогені, під час дніпровського зледеніння, сформувалися піщані рівнини, моренні пасма, еолові форми </a:t>
            </a:r>
            <a:r>
              <a:rPr lang="uk-UA" sz="2000" dirty="0" smtClean="0"/>
              <a:t>рельєфу.</a:t>
            </a:r>
            <a:br>
              <a:rPr lang="uk-UA" sz="2000" dirty="0" smtClean="0"/>
            </a:br>
            <a:r>
              <a:rPr lang="uk-UA" sz="2000" dirty="0" smtClean="0"/>
              <a:t>  </a:t>
            </a:r>
            <a:br>
              <a:rPr lang="uk-UA" sz="2000" dirty="0" smtClean="0"/>
            </a:br>
            <a:r>
              <a:rPr lang="uk-UA" sz="2000" dirty="0"/>
              <a:t>1)</a:t>
            </a:r>
            <a:r>
              <a:rPr lang="uk-UA" sz="2000" b="1" dirty="0"/>
              <a:t> Гравій </a:t>
            </a:r>
            <a:r>
              <a:rPr lang="uk-UA" sz="2000" dirty="0"/>
              <a:t>(рос. </a:t>
            </a:r>
            <a:r>
              <a:rPr lang="uk-UA" sz="2000" dirty="0" err="1"/>
              <a:t>гравий</a:t>
            </a:r>
            <a:r>
              <a:rPr lang="uk-UA" sz="2000" dirty="0"/>
              <a:t>, англ. </a:t>
            </a:r>
            <a:r>
              <a:rPr lang="en-US" sz="2000" dirty="0">
                <a:latin typeface="Chiller" pitchFamily="82" charset="0"/>
              </a:rPr>
              <a:t>gravel, grit, </a:t>
            </a:r>
            <a:r>
              <a:rPr lang="uk-UA" sz="2000" dirty="0"/>
              <a:t>нім. </a:t>
            </a:r>
            <a:r>
              <a:rPr lang="en-US" sz="2000" dirty="0" err="1">
                <a:latin typeface="Chiller" pitchFamily="82" charset="0"/>
              </a:rPr>
              <a:t>Kies</a:t>
            </a:r>
            <a:r>
              <a:rPr lang="en-US" sz="2000" dirty="0">
                <a:latin typeface="Chiller" pitchFamily="82" charset="0"/>
              </a:rPr>
              <a:t>) — </a:t>
            </a:r>
            <a:r>
              <a:rPr lang="uk-UA" sz="2000" dirty="0"/>
              <a:t>незцементована осадова порода, яка складається із округлих уламків гірських порід і мінералів, розміром від 1 до 10 мм</a:t>
            </a:r>
            <a:r>
              <a:rPr lang="uk-UA" sz="2000" dirty="0" smtClean="0"/>
              <a:t>.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2)</a:t>
            </a:r>
            <a:r>
              <a:rPr lang="vi-VN" sz="2000" b="1" dirty="0"/>
              <a:t> Море́на </a:t>
            </a:r>
            <a:r>
              <a:rPr lang="vi-VN" sz="2000" dirty="0"/>
              <a:t>(рос. морена, англ. </a:t>
            </a:r>
            <a:r>
              <a:rPr lang="en-US" sz="2000" dirty="0">
                <a:latin typeface="Chiller" pitchFamily="82" charset="0"/>
              </a:rPr>
              <a:t>moraine, till, glacial drift; </a:t>
            </a:r>
            <a:r>
              <a:rPr lang="vi-VN" sz="2000" dirty="0"/>
              <a:t>нім. </a:t>
            </a:r>
            <a:r>
              <a:rPr lang="en-US" sz="2000" dirty="0" err="1">
                <a:latin typeface="Chiller" pitchFamily="82" charset="0"/>
              </a:rPr>
              <a:t>Moräne</a:t>
            </a:r>
            <a:r>
              <a:rPr lang="en-US" sz="2000" dirty="0">
                <a:latin typeface="Chiller" pitchFamily="82" charset="0"/>
              </a:rPr>
              <a:t> f) — </a:t>
            </a:r>
            <a:r>
              <a:rPr lang="vi-VN" sz="2000" dirty="0"/>
              <a:t>скупчення несортованого уламкового матеріалу, який переноситься і відкладається льодовиками</a:t>
            </a:r>
            <a:r>
              <a:rPr lang="vi-VN" sz="2000" dirty="0" smtClean="0"/>
              <a:t>.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/>
              <a:t>3) </a:t>
            </a:r>
            <a:r>
              <a:rPr lang="uk-UA" sz="2000" b="1" dirty="0"/>
              <a:t>Еолові форми рельєфу</a:t>
            </a:r>
            <a:r>
              <a:rPr lang="uk-UA" sz="2000" dirty="0"/>
              <a:t>,  форми рельєфу, що виникають під дією </a:t>
            </a:r>
            <a:r>
              <a:rPr lang="uk-UA" sz="2000" dirty="0" smtClean="0"/>
              <a:t>вітру.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28584" y="1772816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48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62646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l"/>
            <a:r>
              <a:rPr lang="ru-RU" b="1" dirty="0" err="1" smtClean="0"/>
              <a:t>Клімат</a:t>
            </a:r>
            <a:r>
              <a:rPr lang="ru-RU" b="1" dirty="0" smtClean="0"/>
              <a:t>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000" dirty="0" err="1"/>
              <a:t>Клімат</a:t>
            </a:r>
            <a:r>
              <a:rPr lang="ru-RU" sz="2000" dirty="0"/>
              <a:t> </a:t>
            </a:r>
            <a:r>
              <a:rPr lang="ru-RU" sz="2000" dirty="0" err="1"/>
              <a:t>помірно</a:t>
            </a:r>
            <a:r>
              <a:rPr lang="ru-RU" sz="2000" dirty="0"/>
              <a:t> </a:t>
            </a:r>
            <a:r>
              <a:rPr lang="ru-RU" sz="2000" dirty="0" err="1"/>
              <a:t>континентальний</a:t>
            </a:r>
            <a:r>
              <a:rPr lang="ru-RU" sz="2000" dirty="0"/>
              <a:t>. Весна </a:t>
            </a:r>
            <a:r>
              <a:rPr lang="ru-RU" sz="2000" dirty="0" err="1"/>
              <a:t>прохолодна</a:t>
            </a:r>
            <a:r>
              <a:rPr lang="ru-RU" sz="2000" dirty="0"/>
              <a:t>,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танення</a:t>
            </a:r>
            <a:r>
              <a:rPr lang="ru-RU" sz="2000" dirty="0"/>
              <a:t> </a:t>
            </a:r>
            <a:r>
              <a:rPr lang="ru-RU" sz="2000" dirty="0" err="1"/>
              <a:t>снігів</a:t>
            </a:r>
            <a:r>
              <a:rPr lang="ru-RU" sz="2000" dirty="0"/>
              <a:t> </a:t>
            </a:r>
            <a:r>
              <a:rPr lang="ru-RU" sz="2000" dirty="0" err="1"/>
              <a:t>бувають</a:t>
            </a:r>
            <a:r>
              <a:rPr lang="ru-RU" sz="2000" dirty="0"/>
              <a:t> </a:t>
            </a:r>
            <a:r>
              <a:rPr lang="ru-RU" sz="2000" dirty="0" err="1"/>
              <a:t>тривалі</a:t>
            </a:r>
            <a:r>
              <a:rPr lang="ru-RU" sz="2000" dirty="0"/>
              <a:t> </a:t>
            </a:r>
            <a:r>
              <a:rPr lang="ru-RU" sz="2000" dirty="0" err="1"/>
              <a:t>повені</a:t>
            </a:r>
            <a:r>
              <a:rPr lang="ru-RU" sz="2000" dirty="0"/>
              <a:t>. </a:t>
            </a:r>
            <a:r>
              <a:rPr lang="ru-RU" sz="2000" dirty="0" err="1"/>
              <a:t>Літо</a:t>
            </a:r>
            <a:r>
              <a:rPr lang="ru-RU" sz="2000" dirty="0"/>
              <a:t> тепле, </a:t>
            </a:r>
            <a:r>
              <a:rPr lang="ru-RU" sz="2000" dirty="0" err="1"/>
              <a:t>вологе</a:t>
            </a:r>
            <a:r>
              <a:rPr lang="ru-RU" sz="2000" dirty="0"/>
              <a:t>. </a:t>
            </a:r>
            <a:r>
              <a:rPr lang="ru-RU" sz="2000" dirty="0" err="1"/>
              <a:t>Дощова</a:t>
            </a:r>
            <a:r>
              <a:rPr lang="ru-RU" sz="2000" dirty="0"/>
              <a:t> </a:t>
            </a:r>
            <a:r>
              <a:rPr lang="ru-RU" sz="2000" dirty="0" err="1"/>
              <a:t>осінь</a:t>
            </a:r>
            <a:r>
              <a:rPr lang="ru-RU" sz="2000" dirty="0"/>
              <a:t>. Зима </a:t>
            </a:r>
            <a:r>
              <a:rPr lang="ru-RU" sz="2000" dirty="0" err="1"/>
              <a:t>сніжна</a:t>
            </a:r>
            <a:r>
              <a:rPr lang="ru-RU" sz="2000" dirty="0"/>
              <a:t>, з </a:t>
            </a:r>
            <a:r>
              <a:rPr lang="ru-RU" sz="2000" dirty="0" err="1"/>
              <a:t>відлигами</a:t>
            </a:r>
            <a:r>
              <a:rPr lang="ru-RU" sz="2000" dirty="0"/>
              <a:t>. </a:t>
            </a:r>
            <a:r>
              <a:rPr lang="ru-RU" sz="2000" dirty="0" err="1"/>
              <a:t>Навесні</a:t>
            </a:r>
            <a:r>
              <a:rPr lang="ru-RU" sz="2000" dirty="0"/>
              <a:t>,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танення</a:t>
            </a:r>
            <a:r>
              <a:rPr lang="ru-RU" sz="2000" dirty="0"/>
              <a:t> </a:t>
            </a:r>
            <a:r>
              <a:rPr lang="ru-RU" sz="2000" dirty="0" err="1"/>
              <a:t>снігів</a:t>
            </a:r>
            <a:r>
              <a:rPr lang="ru-RU" sz="2000" dirty="0"/>
              <a:t> </a:t>
            </a:r>
            <a:r>
              <a:rPr lang="ru-RU" sz="2000" dirty="0" err="1"/>
              <a:t>бувають</a:t>
            </a:r>
            <a:r>
              <a:rPr lang="ru-RU" sz="2000" dirty="0"/>
              <a:t> </a:t>
            </a:r>
            <a:r>
              <a:rPr lang="ru-RU" sz="2000" dirty="0" err="1"/>
              <a:t>тривалі</a:t>
            </a:r>
            <a:r>
              <a:rPr lang="ru-RU" sz="2000" dirty="0"/>
              <a:t> </a:t>
            </a:r>
            <a:r>
              <a:rPr lang="ru-RU" sz="2000" dirty="0" err="1"/>
              <a:t>повені</a:t>
            </a:r>
            <a:r>
              <a:rPr lang="ru-RU" sz="2000" dirty="0"/>
              <a:t>. </a:t>
            </a:r>
            <a:r>
              <a:rPr lang="ru-RU" sz="2000" dirty="0" err="1"/>
              <a:t>Середня</a:t>
            </a:r>
            <a:r>
              <a:rPr lang="ru-RU" sz="2000" dirty="0"/>
              <a:t> температура </a:t>
            </a:r>
            <a:r>
              <a:rPr lang="ru-RU" sz="2000" dirty="0" err="1"/>
              <a:t>січня</a:t>
            </a:r>
            <a:r>
              <a:rPr lang="ru-RU" sz="2000" dirty="0"/>
              <a:t> </a:t>
            </a:r>
            <a:r>
              <a:rPr lang="ru-RU" sz="2000" dirty="0" err="1"/>
              <a:t>змінюється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заходу на </a:t>
            </a:r>
            <a:r>
              <a:rPr lang="ru-RU" sz="2000" dirty="0" err="1"/>
              <a:t>схід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−4,5 до −8 °</a:t>
            </a:r>
            <a:r>
              <a:rPr lang="en-US" sz="2000" dirty="0"/>
              <a:t>C, </a:t>
            </a:r>
            <a:r>
              <a:rPr lang="ru-RU" sz="2000" dirty="0" err="1"/>
              <a:t>липня</a:t>
            </a:r>
            <a:r>
              <a:rPr lang="ru-RU" sz="2000" dirty="0"/>
              <a:t> — </a:t>
            </a:r>
            <a:r>
              <a:rPr lang="ru-RU" sz="2000" dirty="0" err="1"/>
              <a:t>від</a:t>
            </a:r>
            <a:r>
              <a:rPr lang="ru-RU" sz="2000" dirty="0"/>
              <a:t> +17 до +19 °</a:t>
            </a:r>
            <a:r>
              <a:rPr lang="en-US" sz="2000" dirty="0"/>
              <a:t>C. </a:t>
            </a:r>
            <a:r>
              <a:rPr lang="ru-RU" sz="2000" dirty="0"/>
              <a:t>У </a:t>
            </a:r>
            <a:r>
              <a:rPr lang="ru-RU" sz="2000" dirty="0" err="1"/>
              <a:t>середньому</a:t>
            </a:r>
            <a:r>
              <a:rPr lang="ru-RU" sz="2000" dirty="0"/>
              <a:t> за </a:t>
            </a:r>
            <a:r>
              <a:rPr lang="ru-RU" sz="2000" dirty="0" err="1"/>
              <a:t>рік</a:t>
            </a:r>
            <a:r>
              <a:rPr lang="ru-RU" sz="2000" dirty="0"/>
              <a:t> </a:t>
            </a:r>
            <a:r>
              <a:rPr lang="ru-RU" sz="2000" dirty="0" err="1"/>
              <a:t>випадає</a:t>
            </a:r>
            <a:r>
              <a:rPr lang="ru-RU" sz="2000" dirty="0"/>
              <a:t> 600–680 мм </a:t>
            </a:r>
            <a:r>
              <a:rPr lang="ru-RU" sz="2000" dirty="0" err="1"/>
              <a:t>опадів</a:t>
            </a:r>
            <a:r>
              <a:rPr lang="ru-RU" sz="2000" dirty="0"/>
              <a:t> (</a:t>
            </a:r>
            <a:r>
              <a:rPr lang="ru-RU" sz="2000" dirty="0" err="1"/>
              <a:t>близько</a:t>
            </a:r>
            <a:r>
              <a:rPr lang="ru-RU" sz="2000" dirty="0"/>
              <a:t> 70% у </a:t>
            </a:r>
            <a:r>
              <a:rPr lang="ru-RU" sz="2000" dirty="0" err="1"/>
              <a:t>теплий</a:t>
            </a:r>
            <a:r>
              <a:rPr lang="ru-RU" sz="2000" dirty="0"/>
              <a:t> </a:t>
            </a:r>
            <a:r>
              <a:rPr lang="ru-RU" sz="2000" dirty="0" err="1"/>
              <a:t>період</a:t>
            </a:r>
            <a:r>
              <a:rPr lang="ru-RU" sz="2000" dirty="0" smtClean="0"/>
              <a:t>), </a:t>
            </a:r>
            <a:r>
              <a:rPr lang="ru-RU" sz="2000" dirty="0" err="1" smtClean="0"/>
              <a:t>що</a:t>
            </a:r>
            <a:r>
              <a:rPr lang="ru-RU" sz="2000" dirty="0" smtClean="0"/>
              <a:t> є </a:t>
            </a:r>
            <a:r>
              <a:rPr lang="ru-RU" sz="2000" dirty="0" err="1" smtClean="0"/>
              <a:t>найбільшим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показником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рівнинній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. </a:t>
            </a:r>
            <a:r>
              <a:rPr lang="ru-RU" sz="2000" dirty="0" err="1" smtClean="0"/>
              <a:t>Стійкий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сніговий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покрив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тримається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впродовж</a:t>
            </a:r>
            <a:r>
              <a:rPr lang="ru-RU" sz="2000" dirty="0" smtClean="0"/>
              <a:t> 90 – 100 </a:t>
            </a:r>
            <a:r>
              <a:rPr lang="ru-RU" sz="2000" dirty="0" err="1" smtClean="0"/>
              <a:t>днів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268760" y="4077072"/>
            <a:ext cx="144016" cy="1561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Христина\Desktop\оооооо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3857079" cy="2371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02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Христина\Desktop\15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38855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755576" y="836712"/>
            <a:ext cx="72008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2699792" y="836712"/>
            <a:ext cx="432048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868144" y="980728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7020272" y="836712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115616" y="4149080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2267744" y="4149080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6084168" y="4005064"/>
            <a:ext cx="14401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7020272" y="4149080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89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352928" cy="63367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pPr algn="l"/>
            <a:r>
              <a:rPr lang="ru-RU" dirty="0" err="1" smtClean="0"/>
              <a:t>Гідрологія</a:t>
            </a:r>
            <a:r>
              <a:rPr lang="ru-RU" dirty="0"/>
              <a:t>.</a:t>
            </a:r>
            <a:br>
              <a:rPr lang="ru-RU" dirty="0"/>
            </a:br>
            <a:r>
              <a:rPr lang="ru-RU" sz="2200" dirty="0" smtClean="0"/>
              <a:t>У </a:t>
            </a:r>
            <a:r>
              <a:rPr lang="ru-RU" sz="2200" dirty="0" err="1"/>
              <a:t>зоні</a:t>
            </a:r>
            <a:r>
              <a:rPr lang="ru-RU" sz="2200" dirty="0"/>
              <a:t> </a:t>
            </a:r>
            <a:r>
              <a:rPr lang="ru-RU" sz="2200" dirty="0" err="1"/>
              <a:t>сформувалась</a:t>
            </a:r>
            <a:r>
              <a:rPr lang="ru-RU" sz="2200" dirty="0"/>
              <a:t> густа </a:t>
            </a:r>
            <a:r>
              <a:rPr lang="ru-RU" sz="2200" dirty="0" err="1"/>
              <a:t>річкова</a:t>
            </a:r>
            <a:r>
              <a:rPr lang="ru-RU" sz="2200" dirty="0"/>
              <a:t> мережа.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ріки</a:t>
            </a:r>
            <a:r>
              <a:rPr lang="ru-RU" sz="2200" dirty="0"/>
              <a:t> — притоки </a:t>
            </a:r>
            <a:r>
              <a:rPr lang="ru-RU" sz="2200" dirty="0" err="1"/>
              <a:t>Прип'яті</a:t>
            </a:r>
            <a:r>
              <a:rPr lang="ru-RU" sz="2200" dirty="0"/>
              <a:t> і</a:t>
            </a:r>
            <a:br>
              <a:rPr lang="ru-RU" sz="2200" dirty="0"/>
            </a:br>
            <a:r>
              <a:rPr lang="ru-RU" sz="2200" dirty="0" err="1"/>
              <a:t>Дніпра</a:t>
            </a:r>
            <a:r>
              <a:rPr lang="ru-RU" sz="2200" dirty="0"/>
              <a:t>. </a:t>
            </a:r>
            <a:r>
              <a:rPr lang="ru-RU" sz="2200" dirty="0" err="1"/>
              <a:t>Прип'ять</a:t>
            </a:r>
            <a:r>
              <a:rPr lang="ru-RU" sz="2200" dirty="0"/>
              <a:t> </a:t>
            </a:r>
            <a:r>
              <a:rPr lang="ru-RU" sz="2200" dirty="0" err="1"/>
              <a:t>бере</a:t>
            </a:r>
            <a:r>
              <a:rPr lang="ru-RU" sz="2200" dirty="0"/>
              <a:t> початок з </a:t>
            </a:r>
            <a:r>
              <a:rPr lang="ru-RU" sz="2200" dirty="0" err="1"/>
              <a:t>крайньої</a:t>
            </a:r>
            <a:r>
              <a:rPr lang="ru-RU" sz="2200" dirty="0"/>
              <a:t> </a:t>
            </a:r>
            <a:r>
              <a:rPr lang="ru-RU" sz="2200" dirty="0" err="1"/>
              <a:t>північно-західної</a:t>
            </a:r>
            <a:r>
              <a:rPr lang="ru-RU" sz="2200" dirty="0"/>
              <a:t> </a:t>
            </a:r>
            <a:r>
              <a:rPr lang="ru-RU" sz="2200" dirty="0" err="1"/>
              <a:t>частини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err="1"/>
              <a:t>Волинської</a:t>
            </a:r>
            <a:r>
              <a:rPr lang="ru-RU" sz="2200" dirty="0"/>
              <a:t> </a:t>
            </a:r>
            <a:r>
              <a:rPr lang="ru-RU" sz="2200" dirty="0" err="1"/>
              <a:t>області</a:t>
            </a:r>
            <a:r>
              <a:rPr lang="ru-RU" sz="2200" dirty="0"/>
              <a:t>, </a:t>
            </a:r>
            <a:r>
              <a:rPr lang="ru-RU" sz="2200" dirty="0" err="1"/>
              <a:t>приймаючи</a:t>
            </a:r>
            <a:r>
              <a:rPr lang="ru-RU" sz="2200" dirty="0"/>
              <a:t> </a:t>
            </a:r>
            <a:r>
              <a:rPr lang="ru-RU" sz="2200" dirty="0" err="1"/>
              <a:t>такі</a:t>
            </a:r>
            <a:r>
              <a:rPr lang="ru-RU" sz="2200" dirty="0"/>
              <a:t> </a:t>
            </a:r>
            <a:r>
              <a:rPr lang="ru-RU" sz="2200" dirty="0" err="1"/>
              <a:t>найбільші</a:t>
            </a:r>
            <a:r>
              <a:rPr lang="ru-RU" sz="2200" dirty="0"/>
              <a:t> притоки: </a:t>
            </a:r>
            <a:r>
              <a:rPr lang="ru-RU" sz="2200" dirty="0" err="1"/>
              <a:t>Турію</a:t>
            </a:r>
            <a:r>
              <a:rPr lang="ru-RU" sz="2200" dirty="0"/>
              <a:t>, </a:t>
            </a:r>
            <a:r>
              <a:rPr lang="ru-RU" sz="2200" dirty="0" err="1"/>
              <a:t>Стохід</a:t>
            </a:r>
            <a:r>
              <a:rPr lang="ru-RU" sz="2200" dirty="0"/>
              <a:t>,</a:t>
            </a:r>
            <a:br>
              <a:rPr lang="ru-RU" sz="2200" dirty="0"/>
            </a:br>
            <a:r>
              <a:rPr lang="ru-RU" sz="2200" dirty="0" err="1"/>
              <a:t>Стир</a:t>
            </a:r>
            <a:r>
              <a:rPr lang="ru-RU" sz="2200" dirty="0"/>
              <a:t>, </a:t>
            </a:r>
            <a:r>
              <a:rPr lang="ru-RU" sz="2200" dirty="0" err="1"/>
              <a:t>Горинь</a:t>
            </a:r>
            <a:r>
              <a:rPr lang="ru-RU" sz="2200" dirty="0"/>
              <a:t>, </a:t>
            </a:r>
            <a:r>
              <a:rPr lang="ru-RU" sz="2200" dirty="0" err="1"/>
              <a:t>Уборть</a:t>
            </a:r>
            <a:r>
              <a:rPr lang="ru-RU" sz="2200" dirty="0"/>
              <a:t>. </a:t>
            </a:r>
            <a:r>
              <a:rPr lang="ru-RU" sz="2200" dirty="0" err="1"/>
              <a:t>Дніпро</a:t>
            </a:r>
            <a:r>
              <a:rPr lang="ru-RU" sz="2200" dirty="0"/>
              <a:t> </a:t>
            </a:r>
            <a:r>
              <a:rPr lang="ru-RU" sz="2200" dirty="0" err="1"/>
              <a:t>перетинає</a:t>
            </a:r>
            <a:r>
              <a:rPr lang="ru-RU" sz="2200" dirty="0"/>
              <a:t> зону у центрально-</a:t>
            </a:r>
            <a:r>
              <a:rPr lang="ru-RU" sz="2200" dirty="0" err="1"/>
              <a:t>східній</a:t>
            </a:r>
            <a:r>
              <a:rPr lang="ru-RU" sz="2200" dirty="0"/>
              <a:t> </a:t>
            </a:r>
            <a:r>
              <a:rPr lang="ru-RU" sz="2200" dirty="0" err="1"/>
              <a:t>частиш</a:t>
            </a:r>
            <a:r>
              <a:rPr lang="ru-RU" sz="2200" dirty="0"/>
              <a:t>,</a:t>
            </a:r>
            <a:br>
              <a:rPr lang="ru-RU" sz="2200" dirty="0"/>
            </a:br>
            <a:r>
              <a:rPr lang="ru-RU" sz="2200" dirty="0" err="1"/>
              <a:t>приймаючи</a:t>
            </a:r>
            <a:r>
              <a:rPr lang="ru-RU" sz="2200" dirty="0"/>
              <a:t> притоки </a:t>
            </a:r>
            <a:r>
              <a:rPr lang="ru-RU" sz="2200" dirty="0" err="1"/>
              <a:t>Прип'ять</a:t>
            </a:r>
            <a:r>
              <a:rPr lang="ru-RU" sz="2200" dirty="0"/>
              <a:t>, Десну, Уж, </a:t>
            </a:r>
            <a:r>
              <a:rPr lang="ru-RU" sz="2200" dirty="0" err="1"/>
              <a:t>Тетерів</a:t>
            </a:r>
            <a:r>
              <a:rPr lang="ru-RU" sz="2200" dirty="0"/>
              <a:t>, </a:t>
            </a:r>
            <a:r>
              <a:rPr lang="ru-RU" sz="2200" dirty="0" err="1"/>
              <a:t>Ірпінь</a:t>
            </a:r>
            <a:r>
              <a:rPr lang="ru-RU" sz="2200" dirty="0"/>
              <a:t>. На </a:t>
            </a:r>
            <a:r>
              <a:rPr lang="ru-RU" sz="2200" dirty="0" err="1"/>
              <a:t>крайньому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err="1"/>
              <a:t>заході</a:t>
            </a:r>
            <a:r>
              <a:rPr lang="ru-RU" sz="2200" dirty="0"/>
              <a:t> </a:t>
            </a:r>
            <a:r>
              <a:rPr lang="ru-RU" sz="2200" dirty="0" err="1"/>
              <a:t>зони</a:t>
            </a:r>
            <a:r>
              <a:rPr lang="ru-RU" sz="2200" dirty="0"/>
              <a:t> (на </a:t>
            </a:r>
            <a:r>
              <a:rPr lang="ru-RU" sz="2200" dirty="0" err="1"/>
              <a:t>кордоні</a:t>
            </a:r>
            <a:r>
              <a:rPr lang="ru-RU" sz="2200" dirty="0"/>
              <a:t> </a:t>
            </a:r>
            <a:r>
              <a:rPr lang="ru-RU" sz="2200" dirty="0" err="1"/>
              <a:t>України</a:t>
            </a:r>
            <a:r>
              <a:rPr lang="ru-RU" sz="2200" dirty="0"/>
              <a:t> з </a:t>
            </a:r>
            <a:r>
              <a:rPr lang="ru-RU" sz="2200" dirty="0" err="1"/>
              <a:t>Польщею</a:t>
            </a:r>
            <a:r>
              <a:rPr lang="ru-RU" sz="2200" dirty="0"/>
              <a:t>) </a:t>
            </a:r>
            <a:r>
              <a:rPr lang="ru-RU" sz="2200" dirty="0" err="1"/>
              <a:t>протікає</a:t>
            </a:r>
            <a:r>
              <a:rPr lang="ru-RU" sz="2200" dirty="0"/>
              <a:t> р. </a:t>
            </a:r>
            <a:r>
              <a:rPr lang="ru-RU" sz="2200" dirty="0" err="1"/>
              <a:t>Західний</a:t>
            </a:r>
            <a:r>
              <a:rPr lang="ru-RU" sz="2200" dirty="0"/>
              <a:t> Буг (з</a:t>
            </a:r>
            <a:br>
              <a:rPr lang="ru-RU" sz="2200" dirty="0"/>
            </a:br>
            <a:r>
              <a:rPr lang="ru-RU" sz="2200" dirty="0" err="1"/>
              <a:t>притокою</a:t>
            </a:r>
            <a:r>
              <a:rPr lang="ru-RU" sz="2200" dirty="0"/>
              <a:t> Луга</a:t>
            </a:r>
            <a:r>
              <a:rPr lang="ru-RU" sz="2200" dirty="0" smtClean="0"/>
              <a:t>).</a:t>
            </a:r>
            <a:r>
              <a:rPr lang="ru-RU" sz="2200" dirty="0" err="1" smtClean="0"/>
              <a:t>Всі</a:t>
            </a:r>
            <a:r>
              <a:rPr lang="ru-RU" sz="2200" dirty="0" smtClean="0"/>
              <a:t> </a:t>
            </a:r>
            <a:r>
              <a:rPr lang="ru-RU" sz="2200" dirty="0" err="1"/>
              <a:t>ріки</a:t>
            </a:r>
            <a:r>
              <a:rPr lang="ru-RU" sz="2200" dirty="0"/>
              <a:t> </a:t>
            </a:r>
            <a:r>
              <a:rPr lang="ru-RU" sz="2200" dirty="0" err="1"/>
              <a:t>мають</a:t>
            </a:r>
            <a:r>
              <a:rPr lang="ru-RU" sz="2200" dirty="0"/>
              <a:t> </a:t>
            </a:r>
            <a:r>
              <a:rPr lang="ru-RU" sz="2200" dirty="0" err="1"/>
              <a:t>широкі</a:t>
            </a:r>
            <a:r>
              <a:rPr lang="ru-RU" sz="2200" dirty="0"/>
              <a:t> </a:t>
            </a:r>
            <a:r>
              <a:rPr lang="ru-RU" sz="2200" dirty="0" err="1"/>
              <a:t>долини</a:t>
            </a:r>
            <a:r>
              <a:rPr lang="ru-RU" sz="2200" dirty="0"/>
              <a:t> з </a:t>
            </a:r>
            <a:r>
              <a:rPr lang="ru-RU" sz="2200" dirty="0" err="1"/>
              <a:t>низькими</a:t>
            </a:r>
            <a:r>
              <a:rPr lang="ru-RU" sz="2200" dirty="0"/>
              <a:t> берегами, </a:t>
            </a:r>
            <a:r>
              <a:rPr lang="ru-RU" sz="2200" dirty="0" err="1"/>
              <a:t>повільну</a:t>
            </a:r>
            <a:r>
              <a:rPr lang="ru-RU" sz="2200" dirty="0"/>
              <a:t> </a:t>
            </a:r>
            <a:r>
              <a:rPr lang="ru-RU" sz="2200" dirty="0" err="1"/>
              <a:t>течію</a:t>
            </a:r>
            <a:r>
              <a:rPr lang="ru-RU" sz="2200" dirty="0"/>
              <a:t>; </a:t>
            </a:r>
            <a:r>
              <a:rPr lang="ru-RU" sz="2200" dirty="0" err="1" smtClean="0"/>
              <a:t>вониповноводні</a:t>
            </a:r>
            <a:r>
              <a:rPr lang="ru-RU" sz="2200" dirty="0"/>
              <a:t>, </a:t>
            </a:r>
            <a:r>
              <a:rPr lang="ru-RU" sz="2200" dirty="0" err="1"/>
              <a:t>бо</a:t>
            </a:r>
            <a:r>
              <a:rPr lang="ru-RU" sz="2200" dirty="0"/>
              <a:t> </a:t>
            </a:r>
            <a:r>
              <a:rPr lang="ru-RU" sz="2200" dirty="0" err="1"/>
              <a:t>живляться</a:t>
            </a:r>
            <a:r>
              <a:rPr lang="ru-RU" sz="2200" dirty="0"/>
              <a:t> </a:t>
            </a:r>
            <a:r>
              <a:rPr lang="ru-RU" sz="2200" dirty="0" err="1"/>
              <a:t>передусім</a:t>
            </a:r>
            <a:r>
              <a:rPr lang="ru-RU" sz="2200" dirty="0"/>
              <a:t> </a:t>
            </a:r>
            <a:r>
              <a:rPr lang="ru-RU" sz="2200" dirty="0" err="1"/>
              <a:t>атмосферними</a:t>
            </a:r>
            <a:r>
              <a:rPr lang="ru-RU" sz="2200" dirty="0"/>
              <a:t> </a:t>
            </a:r>
            <a:r>
              <a:rPr lang="ru-RU" sz="2200" dirty="0" err="1"/>
              <a:t>опадами</a:t>
            </a:r>
            <a:r>
              <a:rPr lang="ru-RU" sz="2200" dirty="0"/>
              <a:t>.</a:t>
            </a:r>
            <a:br>
              <a:rPr lang="ru-RU" sz="2200" dirty="0"/>
            </a:br>
            <a:r>
              <a:rPr lang="uk-UA" sz="2200" dirty="0" smtClean="0"/>
              <a:t>Озера</a:t>
            </a:r>
            <a:r>
              <a:rPr lang="en-US" sz="2200" dirty="0" smtClean="0">
                <a:latin typeface="Chiller" pitchFamily="82" charset="0"/>
              </a:rPr>
              <a:t>, </a:t>
            </a:r>
            <a:r>
              <a:rPr lang="ru-RU" sz="2200" dirty="0" err="1"/>
              <a:t>переважно</a:t>
            </a:r>
            <a:r>
              <a:rPr lang="ru-RU" sz="2200" dirty="0"/>
              <a:t> карстового і </a:t>
            </a:r>
            <a:r>
              <a:rPr lang="ru-RU" sz="2200" dirty="0" err="1"/>
              <a:t>льодовикового</a:t>
            </a:r>
            <a:r>
              <a:rPr lang="ru-RU" sz="2200" dirty="0"/>
              <a:t> </a:t>
            </a:r>
            <a:r>
              <a:rPr lang="ru-RU" sz="2200" dirty="0" err="1"/>
              <a:t>походження</a:t>
            </a:r>
            <a:r>
              <a:rPr lang="ru-RU" sz="2200" dirty="0"/>
              <a:t>. </a:t>
            </a:r>
            <a:r>
              <a:rPr lang="ru-RU" sz="2200" dirty="0" err="1"/>
              <a:t>Найбільшими</a:t>
            </a:r>
            <a:r>
              <a:rPr lang="ru-RU" sz="2200" dirty="0"/>
              <a:t> з них </a:t>
            </a:r>
            <a:r>
              <a:rPr lang="ru-RU" sz="2200" dirty="0" smtClean="0"/>
              <a:t> озера </a:t>
            </a:r>
            <a:r>
              <a:rPr lang="ru-RU" sz="2200" dirty="0" err="1"/>
              <a:t>Свитязь</a:t>
            </a:r>
            <a:r>
              <a:rPr lang="ru-RU" sz="2200" dirty="0"/>
              <a:t>, </a:t>
            </a:r>
            <a:r>
              <a:rPr lang="ru-RU" sz="2200" dirty="0" err="1"/>
              <a:t>Пулемецьке</a:t>
            </a:r>
            <a:r>
              <a:rPr lang="ru-RU" sz="2200" dirty="0"/>
              <a:t>.</a:t>
            </a:r>
            <a:br>
              <a:rPr lang="ru-RU" sz="2200" dirty="0"/>
            </a:br>
            <a:r>
              <a:rPr lang="ru-RU" sz="2200" dirty="0" err="1" smtClean="0"/>
              <a:t>Уздовж</a:t>
            </a:r>
            <a:r>
              <a:rPr lang="ru-RU" sz="2200" dirty="0" smtClean="0"/>
              <a:t> </a:t>
            </a:r>
            <a:r>
              <a:rPr lang="ru-RU" sz="2200" dirty="0"/>
              <a:t>р. Десна та у долинах р. </a:t>
            </a:r>
            <a:r>
              <a:rPr lang="ru-RU" sz="2200" dirty="0" err="1"/>
              <a:t>Прип'ять</a:t>
            </a:r>
            <a:r>
              <a:rPr lang="ru-RU" sz="2200" dirty="0"/>
              <a:t> є </a:t>
            </a:r>
            <a:r>
              <a:rPr lang="ru-RU" sz="2200" dirty="0" err="1"/>
              <a:t>близько</a:t>
            </a:r>
            <a:r>
              <a:rPr lang="ru-RU" sz="2200" dirty="0"/>
              <a:t> 100 озер, </a:t>
            </a:r>
            <a:r>
              <a:rPr lang="ru-RU" sz="2200" dirty="0" err="1"/>
              <a:t>переважно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err="1"/>
              <a:t>стариць</a:t>
            </a:r>
            <a:r>
              <a:rPr lang="ru-RU" sz="2200" dirty="0"/>
              <a:t> (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прируслових</a:t>
            </a:r>
            <a:r>
              <a:rPr lang="ru-RU" sz="2200" dirty="0"/>
              <a:t> озер). Вони </a:t>
            </a:r>
            <a:r>
              <a:rPr lang="ru-RU" sz="2200" dirty="0" err="1"/>
              <a:t>невеликі</a:t>
            </a:r>
            <a:r>
              <a:rPr lang="ru-RU" sz="2200" dirty="0"/>
              <a:t>, </a:t>
            </a:r>
            <a:r>
              <a:rPr lang="ru-RU" sz="2200" dirty="0" err="1"/>
              <a:t>розміщені</a:t>
            </a:r>
            <a:r>
              <a:rPr lang="ru-RU" sz="2200" dirty="0"/>
              <a:t> на </a:t>
            </a:r>
            <a:r>
              <a:rPr lang="ru-RU" sz="2200" dirty="0" err="1"/>
              <a:t>заболочених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err="1"/>
              <a:t>низовинних</a:t>
            </a:r>
            <a:r>
              <a:rPr lang="ru-RU" sz="2200" dirty="0"/>
              <a:t> </a:t>
            </a:r>
            <a:r>
              <a:rPr lang="ru-RU" sz="2200" dirty="0" err="1"/>
              <a:t>територіях</a:t>
            </a:r>
            <a:r>
              <a:rPr lang="ru-RU" sz="2200" dirty="0"/>
              <a:t>.</a:t>
            </a:r>
            <a:br>
              <a:rPr lang="ru-RU" sz="2200" dirty="0"/>
            </a:br>
            <a:r>
              <a:rPr lang="ru-RU" sz="2200" dirty="0"/>
              <a:t> Створена велика </a:t>
            </a:r>
            <a:r>
              <a:rPr lang="ru-RU" sz="2200" dirty="0" err="1"/>
              <a:t>штучна</a:t>
            </a:r>
            <a:r>
              <a:rPr lang="ru-RU" sz="2200" dirty="0"/>
              <a:t> </a:t>
            </a:r>
            <a:r>
              <a:rPr lang="ru-RU" sz="2200" dirty="0" err="1"/>
              <a:t>водойма</a:t>
            </a:r>
            <a:r>
              <a:rPr lang="ru-RU" sz="2200" dirty="0"/>
              <a:t> — </a:t>
            </a:r>
            <a:r>
              <a:rPr lang="ru-RU" sz="2200" dirty="0" err="1"/>
              <a:t>Київське</a:t>
            </a:r>
            <a:r>
              <a:rPr lang="ru-RU" sz="2200" dirty="0"/>
              <a:t> </a:t>
            </a:r>
            <a:r>
              <a:rPr lang="ru-RU" sz="2200" dirty="0" err="1"/>
              <a:t>водосховище</a:t>
            </a:r>
            <a:r>
              <a:rPr lang="ru-RU" sz="2200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7453336" y="3717032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55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81430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E1A2F53-9962-42BC-8526-23A14A9ED0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34</Words>
  <Application>Microsoft Office PowerPoint</Application>
  <PresentationFormat>Экран (4:3)</PresentationFormat>
  <Paragraphs>12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TS101881430</vt:lpstr>
      <vt:lpstr>Презентация PowerPoint</vt:lpstr>
      <vt:lpstr>        Географічне положення.</vt:lpstr>
      <vt:lpstr> У північній частині України знаходиться зона мішаних лісів (20% території країни). Її південна межа проходить приблизно по лінії Володимир-Волинський — Луцьк — Рівне — Житомир — Київ — Ніжин — Глухів. Зона лежить у південній частині Поліської низовини, тому її називають ще й Поліссям. Територія низовини майже плоска, з невеликим похилом до Дніпра і Прип'яті. Абсолютні висоти тут коливаються переважно від 200 до 90 м, найбільша висота — 316 м (Словечансько-Овруцький кряж). На рельєф території значний вплив мав льодовик. Найтиповішими льодовиковими формами є моренні горби (залишені льодовиком відклади); піщані (зандрові) поля, утворені талими водами льодовика; відшліфовані камені-валуни, принесені льодовиком з півночі материка. Перевіяні вітром піски утворюють дюни — піщані горби, завдовжки до 5 км, заввишки до  18 м. Характерною рисою території е її заболоченість. Найбільше болота поширені у західній та північній частинах зони.</vt:lpstr>
      <vt:lpstr>Презентация PowerPoint</vt:lpstr>
      <vt:lpstr>Презентация PowerPoint</vt:lpstr>
      <vt:lpstr>Рельєф. Характерний низовинний рельєф, гравійні, піщані й піщано-глинисті відклади. В антропогені, під час дніпровського зледеніння, сформувалися піщані рівнини, моренні пасма, еолові форми рельєфу.    1) Гравій (рос. гравий, англ. gravel, grit, нім. Kies) — незцементована осадова порода, яка складається із округлих уламків гірських порід і мінералів, розміром від 1 до 10 мм.  2) Море́на (рос. морена, англ. moraine, till, glacial drift; нім. Moräne f) — скупчення несортованого уламкового матеріалу, який переноситься і відкладається льодовиками.  3) Еолові форми рельєфу,  форми рельєфу, що виникають під дією вітру.</vt:lpstr>
      <vt:lpstr>Клімат. Клімат помірно континентальний. Весна прохолодна, під час танення снігів бувають тривалі повені. Літо тепле, вологе. Дощова осінь. Зима сніжна, з відлигами. Навесні, під час танення снігів бувають тривалі повені. Середня температура січня змінюється із заходу на схід від −4,5 до −8 °C, липня — від +17 до +19 °C. У середньому за рік випадає 600–680 мм опадів (близько 70% у теплий період), що є найбільшим показником на рівнинній частині країни. Стійкий сніговий покрив тримається впродовж 90 – 100 днів .</vt:lpstr>
      <vt:lpstr>Презентация PowerPoint</vt:lpstr>
      <vt:lpstr>Гідрологія. У зоні сформувалась густа річкова мережа. Це ріки — притоки Прип'яті і Дніпра. Прип'ять бере початок з крайньої північно-західної частини Волинської області, приймаючи такі найбільші притоки: Турію, Стохід, Стир, Горинь, Уборть. Дніпро перетинає зону у центрально-східній частиш, приймаючи притоки Прип'ять, Десну, Уж, Тетерів, Ірпінь. На крайньому заході зони (на кордоні України з Польщею) протікає р. Західний Буг (з притокою Луга).Всі ріки мають широкі долини з низькими берегами, повільну течію; вониповноводні, бо живляться передусім атмосферними опадами. Озера, переважно карстового і льодовикового походження. Найбільшими з них  озера Свитязь, Пулемецьке. Уздовж р. Десна та у долинах р. Прип'ять є близько 100 озер, переважно стариць (або прируслових озер). Вони невеликі, розміщені на заболочених низовинних територіях.  Створена велика штучна водойма — Київське водосховище.</vt:lpstr>
      <vt:lpstr>                                  Річка Прип*ять.</vt:lpstr>
      <vt:lpstr>Ґрунти. Майже на всій території зони поширені дерново-підзолисті ґрунти. У місцях виходу на поверхню крейдяних порід сформувались дерново-карбонатні, в низинних ділянках — дернові ґрунти, а в долинах рік та приозерних пониззях — торфово-болотні ґрунти, торфовища і лучні ґрунти. Всі ґрунти зони мають невисоку родючість через значну кислотність і надмірне зволоження.</vt:lpstr>
      <vt:lpstr>Презентация PowerPoint</vt:lpstr>
      <vt:lpstr>Рослинний світ. Переважають соснові, дубово-соснові та дубово-грабові ліси. Є значні ділянки дубово-липових, вільхово-березових і ясенево-вільхових лісів. У лісах чітко виділяється ярусність. Верхній ярус утворюють дерева, середній, підлісок, — кущі, нижній — трав'янисті рослини, гриби. У північній частині переважає сосна звичайна і дуб звичайний. Південніше частішають в лісах граб, береза, липа, осика, клен, вільха. Серед підліску зустрічається ожина, шипшина, барбарис, ліщина, малина. На заболочених місцях поширені брусниця і чорниця. Навесні в лісі першими зацвітають підсніжники, проліски, ряст, анемона. Пізніше — конвалія, фіалки, купина, сон-трава. Влітку під деревами вегетують лише вологолюбиві, тіневитривалі рослини — папороті, мохи, копитняк. Інші трав'янисті рослини ростуть на галявинах і узліссях. Серед них: звіробій, деревій, валеріана, ромашка, іван-чай. У мішаних лісах багато грибів. Восени дерева скидають листя, більшість трав'янистих рослин відмирає. Опале листя і відмерлі рослини утворюють лісову підстилку, яка затримує вологу в ґрунті.</vt:lpstr>
      <vt:lpstr>Презентация PowerPoint</vt:lpstr>
      <vt:lpstr>Тваринний світ. Хижі — вовк, лисиця, рись, тхір чорний, куниця лісова. Всеїдні: дика свиня, борсук, вивірка, їжак. Біля лісових водойм селяться бобри, видри, ондатри. Більшість птахів прилітає навесні: солов'ї, зозулі, шпаки, мухоловки, вивільга звичайна, лелека білий, журавель сірий, кулики, лебеді. Постійними мешканцями зони мішаних лісів є орябок, глухар, тетерук, сова сіра, дятел великий. З рептилій живуть гадюки, вужі та ящірки. У водоймах багато жаб, тритонів. Річки й озера багаті на рибу (понад 30 видів). У лісовій підстилці, під корою дерев, на рослинах живе багато комах.</vt:lpstr>
      <vt:lpstr>Охорона природи. Великі зміни спричинили водномеліоративні роботи (осушення перезволожених земель), що були особливо масштабними в 1960—1970‑ті роки. Аварія на Чорнобильській АЕС та інші наслідки діяльності людини негативно вплинули на стан природного середовища й умови життя населення. Для захисту екосистем мішаних лісів створено Поліський, Рівненський та інші заповідники.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2013-02-27T19:08:18Z</dcterms:created>
  <dcterms:modified xsi:type="dcterms:W3CDTF">2013-02-28T08:00:31Z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TC018814309991</vt:lpwstr>
  </property>
</Properties>
</file>