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FF"/>
    <a:srgbClr val="FFFFFF"/>
    <a:srgbClr val="FF9933"/>
    <a:srgbClr val="00FF00"/>
    <a:srgbClr val="6600CC"/>
    <a:srgbClr val="33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Documents and Settings\2 русик\Рабочий стол\мала оксана\77441795_u17782_3953_Nature_Sundown_Sea_sunset_005344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2" y="0"/>
            <a:ext cx="91704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6529" y="260648"/>
            <a:ext cx="5544616" cy="781408"/>
          </a:xfrm>
          <a:prstGeom prst="rect">
            <a:avLst/>
          </a:prstGeom>
          <a:noFill/>
        </p:spPr>
        <p:txBody>
          <a:bodyPr wrap="square" rtlCol="0">
            <a:prstTxWarp prst="textWave2">
              <a:avLst/>
            </a:prstTxWarp>
            <a:spAutoFit/>
          </a:bodyPr>
          <a:lstStyle/>
          <a:p>
            <a:r>
              <a:rPr lang="uk-UA" sz="3200" b="1" dirty="0" smtClean="0">
                <a:ln>
                  <a:solidFill>
                    <a:srgbClr val="FF0000"/>
                  </a:solidFill>
                </a:ln>
                <a:solidFill>
                  <a:srgbClr val="FFFF00"/>
                </a:solidFill>
              </a:rPr>
              <a:t>Презентація на тему: </a:t>
            </a:r>
            <a:endParaRPr lang="uk-UA" sz="3200" b="1" dirty="0">
              <a:ln>
                <a:solidFill>
                  <a:srgbClr val="FF0000"/>
                </a:solidFill>
              </a:ln>
              <a:solidFill>
                <a:srgbClr val="FFFF00"/>
              </a:solidFill>
            </a:endParaRPr>
          </a:p>
        </p:txBody>
      </p:sp>
      <p:sp>
        <p:nvSpPr>
          <p:cNvPr id="3" name="TextBox 2"/>
          <p:cNvSpPr txBox="1"/>
          <p:nvPr/>
        </p:nvSpPr>
        <p:spPr>
          <a:xfrm>
            <a:off x="723328" y="1412776"/>
            <a:ext cx="8201399" cy="978285"/>
          </a:xfrm>
          <a:prstGeom prst="rect">
            <a:avLst/>
          </a:prstGeom>
          <a:noFill/>
        </p:spPr>
        <p:txBody>
          <a:bodyPr wrap="square" rtlCol="0">
            <a:prstTxWarp prst="textWave1">
              <a:avLst/>
            </a:prstTxWarp>
            <a:spAutoFit/>
          </a:bodyPr>
          <a:lstStyle/>
          <a:p>
            <a:r>
              <a:rPr lang="uk-UA"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Причини зміни клімату України</a:t>
            </a:r>
            <a:endParaRPr lang="uk-UA"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6756058" y="5733255"/>
            <a:ext cx="2388949" cy="1015663"/>
          </a:xfrm>
          <a:prstGeom prst="rect">
            <a:avLst/>
          </a:prstGeom>
          <a:noFill/>
        </p:spPr>
        <p:txBody>
          <a:bodyPr wrap="square" rtlCol="0">
            <a:spAutoFit/>
          </a:bodyPr>
          <a:lstStyle/>
          <a:p>
            <a:r>
              <a:rPr lang="uk-UA" sz="2000" b="1" i="1" dirty="0" smtClean="0">
                <a:solidFill>
                  <a:srgbClr val="FF9933"/>
                </a:solidFill>
              </a:rPr>
              <a:t>Виконала учениця 8-А класу </a:t>
            </a:r>
          </a:p>
          <a:p>
            <a:r>
              <a:rPr lang="uk-UA" sz="2000" b="1" i="1" dirty="0" smtClean="0">
                <a:solidFill>
                  <a:srgbClr val="FF9933"/>
                </a:solidFill>
              </a:rPr>
              <a:t>Безсмола Оксана</a:t>
            </a:r>
            <a:endParaRPr lang="uk-UA" sz="2000" b="1" i="1" dirty="0">
              <a:solidFill>
                <a:srgbClr val="FF9933"/>
              </a:solidFill>
            </a:endParaRPr>
          </a:p>
        </p:txBody>
      </p:sp>
      <p:pic>
        <p:nvPicPr>
          <p:cNvPr id="1030" name="Picture 6" descr="J:\Documents and Settings\2 русик\Рабочий стол\мала оксана\Bz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41" y="2732017"/>
            <a:ext cx="4464992" cy="4125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81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21255" y="260648"/>
            <a:ext cx="3715404" cy="6124754"/>
          </a:xfrm>
          <a:prstGeom prst="rect">
            <a:avLst/>
          </a:prstGeom>
          <a:noFill/>
        </p:spPr>
        <p:txBody>
          <a:bodyPr wrap="square" rtlCol="0">
            <a:spAutoFit/>
          </a:bodyPr>
          <a:lstStyle/>
          <a:p>
            <a:r>
              <a:rPr lang="uk-UA" sz="2800" b="1" i="1" dirty="0">
                <a:ln>
                  <a:solidFill>
                    <a:schemeClr val="tx1"/>
                  </a:solidFill>
                </a:ln>
                <a:solidFill>
                  <a:srgbClr val="FF9933"/>
                </a:solidFill>
              </a:rPr>
              <a:t>Такі зміни дуже можливі, але коли і як вони відбудуться , спрогнозувати нереально. Як показав час , кліматичні зміни відбуваються набагато швидше , ніж припускали вчені . І вони можуть прискоритися багатьма факторами </a:t>
            </a:r>
            <a:r>
              <a:rPr lang="uk-UA" sz="1600" b="1" i="1" dirty="0">
                <a:ln>
                  <a:solidFill>
                    <a:schemeClr val="tx1"/>
                  </a:solidFill>
                </a:ln>
                <a:solidFill>
                  <a:srgbClr val="FF9933"/>
                </a:solidFill>
              </a:rPr>
              <a:t>.</a:t>
            </a:r>
          </a:p>
        </p:txBody>
      </p:sp>
      <p:pic>
        <p:nvPicPr>
          <p:cNvPr id="11267" name="Picture 3" descr="J:\Documents and Settings\2 русик\Рабочий стол\мала оксана\4157d0a75f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68" y="997087"/>
            <a:ext cx="5280587" cy="4511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052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06" y="-39289"/>
            <a:ext cx="3888432" cy="3693319"/>
          </a:xfrm>
          <a:prstGeom prst="rect">
            <a:avLst/>
          </a:prstGeom>
          <a:noFill/>
        </p:spPr>
        <p:txBody>
          <a:bodyPr wrap="square" rtlCol="0">
            <a:spAutoFit/>
          </a:bodyPr>
          <a:lstStyle/>
          <a:p>
            <a:r>
              <a:rPr lang="uk-UA" b="1" i="1" dirty="0" smtClean="0">
                <a:solidFill>
                  <a:srgbClr val="FFFF00"/>
                </a:solidFill>
              </a:rPr>
              <a:t>Сонце </a:t>
            </a:r>
            <a:r>
              <a:rPr lang="uk-UA" b="1" i="1" dirty="0">
                <a:solidFill>
                  <a:srgbClr val="FFFF00"/>
                </a:solidFill>
              </a:rPr>
              <a:t>є основним джерелом тепла в кліматичній системі. Сонячна енергія, що перетворюється на поверхні Землі в тепло, є невід'ємною складовою формування земного клімату. Якщо розглядати тривалий період часу, то в цих рамках Сонце стає яскравішим і виділяє більше енергії, оскільки розвивається згідно з головною послідовністю. Цей повільний розвиток впливає і на земну атмосферу. </a:t>
            </a:r>
          </a:p>
        </p:txBody>
      </p:sp>
      <p:pic>
        <p:nvPicPr>
          <p:cNvPr id="2051" name="Picture 3" descr="J:\Documents and Settings\2 русик\Рабочий стол\мала оксана\1372926184_241758_201211232254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 y="3573016"/>
            <a:ext cx="4273062" cy="32047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J:\Documents and Settings\2 русик\Рабочий стол\мала оксана\11111111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4624"/>
            <a:ext cx="3706844" cy="3706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J:\Documents and Settings\2 русик\Рабочий стол\мала оксана\1213901699_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933" y="3739228"/>
            <a:ext cx="3208586" cy="3208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549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4" y="16913"/>
            <a:ext cx="5544616" cy="3477875"/>
          </a:xfrm>
          <a:prstGeom prst="rect">
            <a:avLst/>
          </a:prstGeom>
          <a:noFill/>
        </p:spPr>
        <p:txBody>
          <a:bodyPr wrap="square" rtlCol="0">
            <a:spAutoFit/>
          </a:bodyPr>
          <a:lstStyle/>
          <a:p>
            <a:r>
              <a:rPr lang="uk-UA" sz="2000" b="1" i="1" dirty="0">
                <a:ln>
                  <a:solidFill>
                    <a:schemeClr val="tx1"/>
                  </a:solidFill>
                </a:ln>
                <a:solidFill>
                  <a:srgbClr val="FFFFFF"/>
                </a:solidFill>
              </a:rPr>
              <a:t>Сьогодні зміна клімату на Землі дуже слабо вивчено через недостатню кількість знань людини на сьогоднішній день. На думку міжнародної наукової комісії при ООН за процес зміни клімату на планеті відповідальні парникові гази. Наслідками цієї зміни вважають урагани , епідемії , повені , </a:t>
            </a:r>
            <a:r>
              <a:rPr lang="uk-UA" sz="2000" b="1" i="1" dirty="0" err="1">
                <a:ln>
                  <a:solidFill>
                    <a:schemeClr val="tx1"/>
                  </a:solidFill>
                </a:ln>
                <a:solidFill>
                  <a:srgbClr val="FFFFFF"/>
                </a:solidFill>
              </a:rPr>
              <a:t>опустелювання</a:t>
            </a:r>
            <a:r>
              <a:rPr lang="uk-UA" sz="2000" b="1" i="1" dirty="0">
                <a:ln>
                  <a:solidFill>
                    <a:schemeClr val="tx1"/>
                  </a:solidFill>
                </a:ln>
                <a:solidFill>
                  <a:srgbClr val="FFFFFF"/>
                </a:solidFill>
              </a:rPr>
              <a:t> , зростання середньорічної температури , що веде до танення льодовиків і підвищення рівня світового океану. </a:t>
            </a:r>
          </a:p>
        </p:txBody>
      </p:sp>
      <p:pic>
        <p:nvPicPr>
          <p:cNvPr id="12290" name="Picture 2" descr="J:\Documents and Settings\2 русик\Рабочий стол\мала оксана\540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930" y="3212977"/>
            <a:ext cx="4756964"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574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97424" y="0"/>
            <a:ext cx="4824536" cy="2862322"/>
          </a:xfrm>
          <a:prstGeom prst="rect">
            <a:avLst/>
          </a:prstGeom>
          <a:noFill/>
        </p:spPr>
        <p:txBody>
          <a:bodyPr wrap="square" rtlCol="0">
            <a:spAutoFit/>
          </a:bodyPr>
          <a:lstStyle/>
          <a:p>
            <a:r>
              <a:rPr lang="uk-UA" sz="2000" b="1" i="1" dirty="0">
                <a:ln>
                  <a:solidFill>
                    <a:schemeClr val="tx1"/>
                  </a:solidFill>
                </a:ln>
                <a:solidFill>
                  <a:srgbClr val="FFFF00"/>
                </a:solidFill>
              </a:rPr>
              <a:t>На клімат Землі впливає постійний приплив сонячної енергії. Ця енергія , як правило , надходить у формі видимого світла . Близько 30 % енергії відразу ж відбивається назад у космос , а 70 % проникає крізь атмосферу і нагріває земну поверхню. Земля віддає назад у космос цю енергію у формі інфрачервоних випромінювань .</a:t>
            </a:r>
          </a:p>
        </p:txBody>
      </p:sp>
      <p:pic>
        <p:nvPicPr>
          <p:cNvPr id="13315" name="Picture 3" descr="J:\Documents and Settings\2 русик\Рабочий стол\мала оксана\bc8382f7f5d3b2f1e2228497ce7c34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22736"/>
            <a:ext cx="3927308" cy="2945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J:\Documents and Settings\2 русик\Рабочий стол\мала оксана\2689048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766" y="3501008"/>
            <a:ext cx="4817161" cy="3188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7" name="Picture 5" descr="J:\Documents and Settings\2 русик\Рабочий стол\мала оксана\mota_ru_9100103-cr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60625" cy="3343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601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559"/>
            <a:ext cx="9180512" cy="2308324"/>
          </a:xfrm>
          <a:prstGeom prst="rect">
            <a:avLst/>
          </a:prstGeom>
          <a:noFill/>
        </p:spPr>
        <p:txBody>
          <a:bodyPr wrap="square" rtlCol="0">
            <a:spAutoFit/>
          </a:bodyPr>
          <a:lstStyle/>
          <a:p>
            <a:r>
              <a:rPr lang="uk-UA" b="1" i="1" dirty="0"/>
              <a:t>Людство не замислюється, що клімат - це вельми тендітна і вразлива річ. При виверженні великих вулканів змінюється освітленість , сонячне світло не досягає земної поверхні , змінюється температура іноді локально , іноді на дуже великих площах. Відомий факт , що при великих бомбардуваннях змінюється клімат на Землі. Це доводить те , що навіть дуже невеликі локальні короткострокові явища змушують клімат змінюватися. Вчені попереджають , що до кінця цього століття температура на Земній кулі може зрости на 4 градуси , що спричинить серйозні зміни планетарного масштабу.</a:t>
            </a:r>
          </a:p>
        </p:txBody>
      </p:sp>
      <p:pic>
        <p:nvPicPr>
          <p:cNvPr id="14339" name="Picture 3" descr="J:\Documents and Settings\2 русик\Рабочий стол\мала оксана\a8aa7b259a129066c0ddcd78009e2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1" y="2360033"/>
            <a:ext cx="4178033" cy="222109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J:\Documents and Settings\2 русик\Рабочий стол\мала оксана\1223037115dumaireut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645024"/>
            <a:ext cx="335791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J:\Documents and Settings\2 русик\Рабочий стол\мала оксана\1292746644_0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797152"/>
            <a:ext cx="291632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616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79649" y="1583444"/>
            <a:ext cx="4464496" cy="369332"/>
          </a:xfrm>
          <a:prstGeom prst="rect">
            <a:avLst/>
          </a:prstGeom>
          <a:noFill/>
        </p:spPr>
        <p:txBody>
          <a:bodyPr wrap="square" rtlCol="0">
            <a:spAutoFit/>
          </a:bodyPr>
          <a:lstStyle/>
          <a:p>
            <a:endParaRPr lang="ru-RU" b="1" i="1" dirty="0">
              <a:ln>
                <a:solidFill>
                  <a:schemeClr val="bg1"/>
                </a:solidFill>
              </a:ln>
              <a:solidFill>
                <a:srgbClr val="FF00FF"/>
              </a:solidFill>
            </a:endParaRPr>
          </a:p>
        </p:txBody>
      </p:sp>
      <p:pic>
        <p:nvPicPr>
          <p:cNvPr id="15362" name="Picture 2" descr="J:\Documents and Settings\2 русик\Рабочий стол\мала оксана\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0"/>
            <a:ext cx="4211960" cy="3158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3" name="Picture 3" descr="J:\Documents and Settings\2 русик\Рабочий стол\мала оксана\1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999" y="-2560"/>
            <a:ext cx="4742291" cy="3161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336949"/>
            <a:ext cx="6696744" cy="2862322"/>
          </a:xfrm>
          <a:prstGeom prst="rect">
            <a:avLst/>
          </a:prstGeom>
          <a:noFill/>
        </p:spPr>
        <p:txBody>
          <a:bodyPr wrap="square" rtlCol="0">
            <a:spAutoFit/>
          </a:bodyPr>
          <a:lstStyle/>
          <a:p>
            <a:r>
              <a:rPr lang="ru-RU" sz="2000" b="1" i="1" dirty="0">
                <a:ln>
                  <a:solidFill>
                    <a:schemeClr val="bg1"/>
                  </a:solidFill>
                </a:ln>
                <a:solidFill>
                  <a:srgbClr val="FF00FF"/>
                </a:solidFill>
              </a:rPr>
              <a:t>Як же </a:t>
            </a:r>
            <a:r>
              <a:rPr lang="ru-RU" sz="2000" b="1" i="1" dirty="0" err="1">
                <a:ln>
                  <a:solidFill>
                    <a:schemeClr val="bg1"/>
                  </a:solidFill>
                </a:ln>
                <a:solidFill>
                  <a:srgbClr val="FF00FF"/>
                </a:solidFill>
              </a:rPr>
              <a:t>людина</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може</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вплинути</a:t>
            </a:r>
            <a:r>
              <a:rPr lang="ru-RU" sz="2000" b="1" i="1" dirty="0">
                <a:ln>
                  <a:solidFill>
                    <a:schemeClr val="bg1"/>
                  </a:solidFill>
                </a:ln>
                <a:solidFill>
                  <a:srgbClr val="FF00FF"/>
                </a:solidFill>
              </a:rPr>
              <a:t> на стан </a:t>
            </a:r>
            <a:r>
              <a:rPr lang="ru-RU" sz="2000" b="1" i="1" dirty="0" err="1">
                <a:ln>
                  <a:solidFill>
                    <a:schemeClr val="bg1"/>
                  </a:solidFill>
                </a:ln>
                <a:solidFill>
                  <a:srgbClr val="FF00FF"/>
                </a:solidFill>
              </a:rPr>
              <a:t>клімату</a:t>
            </a:r>
            <a:r>
              <a:rPr lang="ru-RU" sz="2000" b="1" i="1" dirty="0">
                <a:ln>
                  <a:solidFill>
                    <a:schemeClr val="bg1"/>
                  </a:solidFill>
                </a:ln>
                <a:solidFill>
                  <a:srgbClr val="FF00FF"/>
                </a:solidFill>
              </a:rPr>
              <a:t> на </a:t>
            </a:r>
            <a:r>
              <a:rPr lang="ru-RU" sz="2000" b="1" i="1" dirty="0" err="1">
                <a:ln>
                  <a:solidFill>
                    <a:schemeClr val="bg1"/>
                  </a:solidFill>
                </a:ln>
                <a:solidFill>
                  <a:srgbClr val="FF00FF"/>
                </a:solidFill>
              </a:rPr>
              <a:t>Землі?По-перше</a:t>
            </a:r>
            <a:r>
              <a:rPr lang="ru-RU" sz="2000" b="1" i="1" dirty="0">
                <a:ln>
                  <a:solidFill>
                    <a:schemeClr val="bg1"/>
                  </a:solidFill>
                </a:ln>
                <a:solidFill>
                  <a:srgbClr val="FF00FF"/>
                </a:solidFill>
              </a:rPr>
              <a:t> , </a:t>
            </a:r>
            <a:r>
              <a:rPr lang="ru-RU" sz="2000" b="1" i="1" dirty="0" err="1">
                <a:ln>
                  <a:solidFill>
                    <a:schemeClr val="bg1"/>
                  </a:solidFill>
                </a:ln>
                <a:solidFill>
                  <a:srgbClr val="FF00FF"/>
                </a:solidFill>
              </a:rPr>
              <a:t>необхідно</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економити</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витрати</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електроенергії</a:t>
            </a:r>
            <a:r>
              <a:rPr lang="ru-RU" sz="2000" b="1" i="1" dirty="0">
                <a:ln>
                  <a:solidFill>
                    <a:schemeClr val="bg1"/>
                  </a:solidFill>
                </a:ln>
                <a:solidFill>
                  <a:srgbClr val="FF00FF"/>
                </a:solidFill>
              </a:rPr>
              <a:t> , води і тепла для </a:t>
            </a:r>
            <a:r>
              <a:rPr lang="ru-RU" sz="2000" b="1" i="1" dirty="0" err="1">
                <a:ln>
                  <a:solidFill>
                    <a:schemeClr val="bg1"/>
                  </a:solidFill>
                </a:ln>
                <a:solidFill>
                  <a:srgbClr val="FF00FF"/>
                </a:solidFill>
              </a:rPr>
              <a:t>виробництва</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яких</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витрачається</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величезна</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кількість</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палива</a:t>
            </a:r>
            <a:r>
              <a:rPr lang="ru-RU" sz="2000" b="1" i="1" dirty="0">
                <a:ln>
                  <a:solidFill>
                    <a:schemeClr val="bg1"/>
                  </a:solidFill>
                </a:ln>
                <a:solidFill>
                  <a:srgbClr val="FF00FF"/>
                </a:solidFill>
              </a:rPr>
              <a:t> , а </a:t>
            </a:r>
            <a:r>
              <a:rPr lang="ru-RU" sz="2000" b="1" i="1" dirty="0" err="1">
                <a:ln>
                  <a:solidFill>
                    <a:schemeClr val="bg1"/>
                  </a:solidFill>
                </a:ln>
                <a:solidFill>
                  <a:srgbClr val="FF00FF"/>
                </a:solidFill>
              </a:rPr>
              <a:t>відповідно</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відбуваються</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значні</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викиди</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парникових</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газів</a:t>
            </a:r>
            <a:r>
              <a:rPr lang="ru-RU" sz="2000" b="1" i="1" dirty="0">
                <a:ln>
                  <a:solidFill>
                    <a:schemeClr val="bg1"/>
                  </a:solidFill>
                </a:ln>
                <a:solidFill>
                  <a:srgbClr val="FF00FF"/>
                </a:solidFill>
              </a:rPr>
              <a:t>.</a:t>
            </a:r>
          </a:p>
          <a:p>
            <a:r>
              <a:rPr lang="ru-RU" sz="2000" b="1" i="1" dirty="0" err="1">
                <a:ln>
                  <a:solidFill>
                    <a:schemeClr val="bg1"/>
                  </a:solidFill>
                </a:ln>
                <a:solidFill>
                  <a:srgbClr val="FF00FF"/>
                </a:solidFill>
              </a:rPr>
              <a:t>По-друге</a:t>
            </a:r>
            <a:r>
              <a:rPr lang="ru-RU" sz="2000" b="1" i="1" dirty="0">
                <a:ln>
                  <a:solidFill>
                    <a:schemeClr val="bg1"/>
                  </a:solidFill>
                </a:ln>
                <a:solidFill>
                  <a:srgbClr val="FF00FF"/>
                </a:solidFill>
              </a:rPr>
              <a:t> , </a:t>
            </a:r>
            <a:r>
              <a:rPr lang="ru-RU" sz="2000" b="1" i="1" dirty="0" err="1">
                <a:ln>
                  <a:solidFill>
                    <a:schemeClr val="bg1"/>
                  </a:solidFill>
                </a:ln>
                <a:solidFill>
                  <a:srgbClr val="FF00FF"/>
                </a:solidFill>
              </a:rPr>
              <a:t>припинити</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вирубку</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зелених</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насаджень</a:t>
            </a:r>
            <a:r>
              <a:rPr lang="ru-RU" sz="2000" b="1" i="1" dirty="0">
                <a:ln>
                  <a:solidFill>
                    <a:schemeClr val="bg1"/>
                  </a:solidFill>
                </a:ln>
                <a:solidFill>
                  <a:srgbClr val="FF00FF"/>
                </a:solidFill>
              </a:rPr>
              <a:t> на </a:t>
            </a:r>
            <a:r>
              <a:rPr lang="ru-RU" sz="2000" b="1" i="1" dirty="0" err="1">
                <a:ln>
                  <a:solidFill>
                    <a:schemeClr val="bg1"/>
                  </a:solidFill>
                </a:ln>
                <a:solidFill>
                  <a:srgbClr val="FF00FF"/>
                </a:solidFill>
              </a:rPr>
              <a:t>Землі</a:t>
            </a:r>
            <a:r>
              <a:rPr lang="ru-RU" sz="2000" b="1" i="1" dirty="0">
                <a:ln>
                  <a:solidFill>
                    <a:schemeClr val="bg1"/>
                  </a:solidFill>
                </a:ln>
                <a:solidFill>
                  <a:srgbClr val="FF00FF"/>
                </a:solidFill>
              </a:rPr>
              <a:t> , </a:t>
            </a:r>
            <a:r>
              <a:rPr lang="ru-RU" sz="2000" b="1" i="1" dirty="0" err="1">
                <a:ln>
                  <a:solidFill>
                    <a:schemeClr val="bg1"/>
                  </a:solidFill>
                </a:ln>
                <a:solidFill>
                  <a:srgbClr val="FF00FF"/>
                </a:solidFill>
              </a:rPr>
              <a:t>забруднення</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поверхневих</a:t>
            </a:r>
            <a:r>
              <a:rPr lang="ru-RU" sz="2000" b="1" i="1" dirty="0">
                <a:ln>
                  <a:solidFill>
                    <a:schemeClr val="bg1"/>
                  </a:solidFill>
                </a:ln>
                <a:solidFill>
                  <a:srgbClr val="FF00FF"/>
                </a:solidFill>
              </a:rPr>
              <a:t> вод і </a:t>
            </a:r>
            <a:r>
              <a:rPr lang="ru-RU" sz="2000" b="1" i="1" dirty="0" err="1">
                <a:ln>
                  <a:solidFill>
                    <a:schemeClr val="bg1"/>
                  </a:solidFill>
                </a:ln>
                <a:solidFill>
                  <a:srgbClr val="FF00FF"/>
                </a:solidFill>
              </a:rPr>
              <a:t>грунтів</a:t>
            </a:r>
            <a:r>
              <a:rPr lang="ru-RU" sz="2000" b="1" i="1" dirty="0">
                <a:ln>
                  <a:solidFill>
                    <a:schemeClr val="bg1"/>
                  </a:solidFill>
                </a:ln>
                <a:solidFill>
                  <a:srgbClr val="FF00FF"/>
                </a:solidFill>
              </a:rPr>
              <a:t> .І </a:t>
            </a:r>
            <a:r>
              <a:rPr lang="ru-RU" sz="2000" b="1" i="1" dirty="0" err="1">
                <a:ln>
                  <a:solidFill>
                    <a:schemeClr val="bg1"/>
                  </a:solidFill>
                </a:ln>
                <a:solidFill>
                  <a:srgbClr val="FF00FF"/>
                </a:solidFill>
              </a:rPr>
              <a:t>найголовніше</a:t>
            </a:r>
            <a:r>
              <a:rPr lang="ru-RU" sz="2000" b="1" i="1" dirty="0">
                <a:ln>
                  <a:solidFill>
                    <a:schemeClr val="bg1"/>
                  </a:solidFill>
                </a:ln>
                <a:solidFill>
                  <a:srgbClr val="FF00FF"/>
                </a:solidFill>
              </a:rPr>
              <a:t> - </a:t>
            </a:r>
            <a:r>
              <a:rPr lang="ru-RU" sz="2000" b="1" i="1" dirty="0" err="1">
                <a:ln>
                  <a:solidFill>
                    <a:schemeClr val="bg1"/>
                  </a:solidFill>
                </a:ln>
                <a:solidFill>
                  <a:srgbClr val="FF00FF"/>
                </a:solidFill>
              </a:rPr>
              <a:t>потрібно</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любити</a:t>
            </a:r>
            <a:r>
              <a:rPr lang="ru-RU" sz="2000" b="1" i="1" dirty="0">
                <a:ln>
                  <a:solidFill>
                    <a:schemeClr val="bg1"/>
                  </a:solidFill>
                </a:ln>
                <a:solidFill>
                  <a:srgbClr val="FF00FF"/>
                </a:solidFill>
              </a:rPr>
              <a:t> Землю , а не </a:t>
            </a:r>
            <a:r>
              <a:rPr lang="ru-RU" sz="2000" b="1" i="1" dirty="0" err="1">
                <a:ln>
                  <a:solidFill>
                    <a:schemeClr val="bg1"/>
                  </a:solidFill>
                </a:ln>
                <a:solidFill>
                  <a:srgbClr val="FF00FF"/>
                </a:solidFill>
              </a:rPr>
              <a:t>намагатися</a:t>
            </a:r>
            <a:r>
              <a:rPr lang="ru-RU" sz="2000" b="1" i="1" dirty="0">
                <a:ln>
                  <a:solidFill>
                    <a:schemeClr val="bg1"/>
                  </a:solidFill>
                </a:ln>
                <a:solidFill>
                  <a:srgbClr val="FF00FF"/>
                </a:solidFill>
              </a:rPr>
              <a:t> </a:t>
            </a:r>
            <a:r>
              <a:rPr lang="ru-RU" sz="2000" b="1" i="1" dirty="0" err="1">
                <a:ln>
                  <a:solidFill>
                    <a:schemeClr val="bg1"/>
                  </a:solidFill>
                </a:ln>
                <a:solidFill>
                  <a:srgbClr val="FF00FF"/>
                </a:solidFill>
              </a:rPr>
              <a:t>знищити</a:t>
            </a:r>
            <a:r>
              <a:rPr lang="ru-RU" sz="2000" b="1" i="1" dirty="0">
                <a:ln>
                  <a:solidFill>
                    <a:schemeClr val="bg1"/>
                  </a:solidFill>
                </a:ln>
                <a:solidFill>
                  <a:srgbClr val="FF00FF"/>
                </a:solidFill>
              </a:rPr>
              <a:t> все </a:t>
            </a:r>
            <a:r>
              <a:rPr lang="ru-RU" sz="2000" b="1" i="1" dirty="0" err="1">
                <a:ln>
                  <a:solidFill>
                    <a:schemeClr val="bg1"/>
                  </a:solidFill>
                </a:ln>
                <a:solidFill>
                  <a:srgbClr val="FF00FF"/>
                </a:solidFill>
              </a:rPr>
              <a:t>живе</a:t>
            </a:r>
            <a:r>
              <a:rPr lang="ru-RU" sz="2000" b="1" i="1" dirty="0">
                <a:ln>
                  <a:solidFill>
                    <a:schemeClr val="bg1"/>
                  </a:solidFill>
                </a:ln>
                <a:solidFill>
                  <a:srgbClr val="FF00FF"/>
                </a:solidFill>
              </a:rPr>
              <a:t> і </a:t>
            </a:r>
            <a:r>
              <a:rPr lang="ru-RU" sz="2000" b="1" i="1" dirty="0" err="1">
                <a:ln>
                  <a:solidFill>
                    <a:schemeClr val="bg1"/>
                  </a:solidFill>
                </a:ln>
                <a:solidFill>
                  <a:srgbClr val="FF00FF"/>
                </a:solidFill>
              </a:rPr>
              <a:t>неживе</a:t>
            </a:r>
            <a:r>
              <a:rPr lang="ru-RU" sz="2000" b="1" i="1" dirty="0">
                <a:ln>
                  <a:solidFill>
                    <a:schemeClr val="bg1"/>
                  </a:solidFill>
                </a:ln>
                <a:solidFill>
                  <a:srgbClr val="FF00FF"/>
                </a:solidFill>
              </a:rPr>
              <a:t> на </a:t>
            </a:r>
            <a:r>
              <a:rPr lang="ru-RU" sz="2000" b="1" i="1" dirty="0" err="1">
                <a:ln>
                  <a:solidFill>
                    <a:schemeClr val="bg1"/>
                  </a:solidFill>
                </a:ln>
                <a:solidFill>
                  <a:srgbClr val="FF00FF"/>
                </a:solidFill>
              </a:rPr>
              <a:t>ній</a:t>
            </a:r>
            <a:r>
              <a:rPr lang="ru-RU" sz="2000" b="1" i="1" dirty="0">
                <a:ln>
                  <a:solidFill>
                    <a:schemeClr val="bg1"/>
                  </a:solidFill>
                </a:ln>
                <a:solidFill>
                  <a:srgbClr val="FF00FF"/>
                </a:solidFill>
              </a:rPr>
              <a:t> .</a:t>
            </a:r>
          </a:p>
        </p:txBody>
      </p:sp>
      <p:pic>
        <p:nvPicPr>
          <p:cNvPr id="15364" name="Picture 4" descr="J:\Documents and Settings\2 русик\Рабочий стол\мала оксана\wXdTi3zb7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108" y="3184104"/>
            <a:ext cx="4987657" cy="3666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844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3528392" cy="4401205"/>
          </a:xfrm>
          <a:prstGeom prst="rect">
            <a:avLst/>
          </a:prstGeom>
          <a:noFill/>
        </p:spPr>
        <p:txBody>
          <a:bodyPr wrap="square" rtlCol="0">
            <a:spAutoFit/>
          </a:bodyPr>
          <a:lstStyle/>
          <a:p>
            <a:r>
              <a:rPr lang="uk-UA"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Наша Земля - це живий організм , і з ним потрібно звертатися відповідно. Сьогоднішню діяльність людини на Землі можна характеризувати як паразитичну (вирубка лісів , виснаження надр Землі , забруднення поверхневих і підземних вод , гігантське нагромадження шкідливих відходів виробництва , забруднення повітряного середовища тощо)</a:t>
            </a:r>
          </a:p>
        </p:txBody>
      </p:sp>
      <p:pic>
        <p:nvPicPr>
          <p:cNvPr id="3075" name="Picture 3" descr="J:\Documents and Settings\2 русик\Рабочий стол\мала оксана\11_klim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786339"/>
            <a:ext cx="3708131" cy="3116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J:\Documents and Settings\2 русик\Рабочий стол\мала оксана\65725743_1287944242_8593976_Ekol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34443"/>
            <a:ext cx="4139952" cy="2568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J:\Documents and Settings\2 русик\Рабочий стол\мала оксана\8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259" y="63431"/>
            <a:ext cx="4139952" cy="3733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36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87616" y="-2559"/>
            <a:ext cx="3456384" cy="2554545"/>
          </a:xfrm>
          <a:prstGeom prst="rect">
            <a:avLst/>
          </a:prstGeom>
          <a:noFill/>
        </p:spPr>
        <p:txBody>
          <a:bodyPr wrap="square" rtlCol="0">
            <a:spAutoFit/>
          </a:bodyPr>
          <a:lstStyle/>
          <a:p>
            <a:r>
              <a:rPr lang="uk-UA" sz="2000" b="1" i="1" dirty="0">
                <a:solidFill>
                  <a:srgbClr val="FF00FF"/>
                </a:solidFill>
              </a:rPr>
              <a:t>В результаті космічних , природних і антропогенних факторів на Землі періодично відбувається зміна клімату. Всі ці три фактори комплексно і взаємопов'язано впливають на стан клімату Землі .</a:t>
            </a:r>
          </a:p>
        </p:txBody>
      </p:sp>
      <p:pic>
        <p:nvPicPr>
          <p:cNvPr id="4098" name="Picture 2" descr="J:\Documents and Settings\2 русик\Рабочий стол\мала оксана\amazing-nature-new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8" y="3775447"/>
            <a:ext cx="4110071" cy="3082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J:\Documents and Settings\2 русик\Рабочий стол\мала оксана\tl198292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8" y="27711"/>
            <a:ext cx="3862978" cy="2897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J:\Documents and Settings\2 русик\Рабочий стол\мала оксана\09246f6c78ef66f558869b31afa786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277" y="3068960"/>
            <a:ext cx="4348300" cy="3264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0195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213" y="188640"/>
            <a:ext cx="4320480" cy="6370975"/>
          </a:xfrm>
          <a:prstGeom prst="rect">
            <a:avLst/>
          </a:prstGeom>
          <a:noFill/>
        </p:spPr>
        <p:txBody>
          <a:bodyPr wrap="square" rtlCol="0">
            <a:spAutoFit/>
          </a:bodyPr>
          <a:lstStyle/>
          <a:p>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Природа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аномальної</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спеки в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Україні</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 на думку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деяких</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вчених</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криється</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в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глибинах</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Тихого океану і Атлантики.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Підтверджено</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залежність</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клімату</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від</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температурних</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змін</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поверхневого</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шару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приекваторній</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частині</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Тихого океану. Так при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збільшенні</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температури</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води на 0,5 º С на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протязі</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не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менше</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5месяцев ,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наступний</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рік</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завжди</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буває</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вкрай</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спекотним</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Підвищення</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температури</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води в Тихому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океані</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спостерігалося</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в 2009 </a:t>
            </a:r>
            <a:r>
              <a:rPr lang="ru-RU" sz="2400" b="1" i="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році</a:t>
            </a:r>
            <a:r>
              <a:rPr lang="ru-RU"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a:t>
            </a:r>
            <a:endParaRPr lang="uk-UA" sz="24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pic>
        <p:nvPicPr>
          <p:cNvPr id="5122" name="Picture 2" descr="J:\Documents and Settings\2 русик\Рабочий стол\мала оксана\Novosibirsk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73" y="3861048"/>
            <a:ext cx="4749528" cy="2996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J:\Documents and Settings\2 русик\Рабочий стол\мала оксана\1301256936_1292191537_lednikovye_treschiny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859" y="-2559"/>
            <a:ext cx="4733142" cy="3153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908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10353"/>
            <a:ext cx="7848872" cy="1804854"/>
          </a:xfrm>
          <a:prstGeom prst="rect">
            <a:avLst/>
          </a:prstGeom>
          <a:noFill/>
        </p:spPr>
        <p:txBody>
          <a:bodyPr wrap="square" rtlCol="0">
            <a:spAutoFit/>
          </a:bodyPr>
          <a:lstStyle/>
          <a:p>
            <a:r>
              <a:rPr lang="uk-UA" b="1" i="1" dirty="0">
                <a:solidFill>
                  <a:srgbClr val="FF3300"/>
                </a:solidFill>
              </a:rPr>
              <a:t>Українська погода зароджується в районі Ісландії та Азорських островів , там зароджуються циклони й антициклони , що приносять нам тепло або холод , вологу або посуху. Спека в Україні - «заслуга» Азовського антициклону , потужного і сухого , протягнуло свою мову на багато тисяч кілометрів. Застійна екстремальна спека в Україні пояснюється поведінкою , так званої </a:t>
            </a:r>
            <a:r>
              <a:rPr lang="uk-UA" b="1" i="1" dirty="0" err="1">
                <a:solidFill>
                  <a:srgbClr val="FF3300"/>
                </a:solidFill>
              </a:rPr>
              <a:t>струменевої</a:t>
            </a:r>
            <a:r>
              <a:rPr lang="uk-UA" b="1" i="1" dirty="0">
                <a:solidFill>
                  <a:srgbClr val="FF3300"/>
                </a:solidFill>
              </a:rPr>
              <a:t> течії на великій висоті в атмосфері.</a:t>
            </a:r>
          </a:p>
        </p:txBody>
      </p:sp>
      <p:pic>
        <p:nvPicPr>
          <p:cNvPr id="6146" name="Picture 2" descr="J:\Documents and Settings\2 русик\Рабочий стол\мала оксана\dbf09d64b0ac08d9c1e1f5e25ebbcb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5970"/>
            <a:ext cx="3072308" cy="3234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J:\Documents and Settings\2 русик\Рабочий стол\мала оксана\696486_RP7uFV.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380" y="1829970"/>
            <a:ext cx="3436516" cy="32565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J:\Documents and Settings\2 русик\Рабочий стол\мала оксана\159512main_Yucatan_mich_l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906906"/>
            <a:ext cx="4838034" cy="2983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596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3316" y="116632"/>
            <a:ext cx="8352928" cy="1754326"/>
          </a:xfrm>
          <a:prstGeom prst="rect">
            <a:avLst/>
          </a:prstGeom>
          <a:noFill/>
        </p:spPr>
        <p:txBody>
          <a:bodyPr wrap="square" rtlCol="0">
            <a:spAutoFit/>
          </a:bodyPr>
          <a:lstStyle/>
          <a:p>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Сформована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ситуація</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створила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умови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для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переміщення</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повітряних</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мас</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на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Україну</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з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території</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середньої</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та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нижньої</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Волги і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Північного</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Кавказу.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Саме</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над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цими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територіями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в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значній</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мірі</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степовими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 без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лісу</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створюються</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всі</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умови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для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прогрівання</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приземного шару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повітря</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до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температури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від</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40 до 43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градусів</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Саме</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з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східними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і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південно</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східними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вітрами</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в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Україну</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приходить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розпечене</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err="1">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повітря</a:t>
            </a:r>
            <a:r>
              <a:rPr lang="ru-RU"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a:t>
            </a:r>
            <a:r>
              <a:rPr lang="ru-RU" b="1" i="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a:t>
            </a:r>
            <a:endParaRPr lang="uk-UA" b="1" i="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endParaRPr>
          </a:p>
        </p:txBody>
      </p:sp>
      <p:pic>
        <p:nvPicPr>
          <p:cNvPr id="7170" name="Picture 2" descr="J:\Documents and Settings\2 русик\Рабочий стол\мала оксана\7f420356ea27f63fcbeb411f801f96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02"/>
            <a:ext cx="3600450" cy="4248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J:\Documents and Settings\2 русик\Рабочий стол\мала оксана\img-20130819121822-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887" y="2780928"/>
            <a:ext cx="4800533"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819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01589" y="2887682"/>
            <a:ext cx="3960440" cy="3970318"/>
          </a:xfrm>
          <a:prstGeom prst="rect">
            <a:avLst/>
          </a:prstGeom>
          <a:noFill/>
        </p:spPr>
        <p:txBody>
          <a:bodyPr wrap="square" rtlCol="0">
            <a:spAutoFit/>
          </a:bodyPr>
          <a:lstStyle/>
          <a:p>
            <a:r>
              <a:rPr lang="ru-RU" b="1" i="1" dirty="0" err="1">
                <a:solidFill>
                  <a:srgbClr val="6600CC"/>
                </a:solidFill>
              </a:rPr>
              <a:t>Останні</a:t>
            </a:r>
            <a:r>
              <a:rPr lang="ru-RU" b="1" i="1" dirty="0">
                <a:solidFill>
                  <a:srgbClr val="6600CC"/>
                </a:solidFill>
              </a:rPr>
              <a:t> 100 </a:t>
            </a:r>
            <a:r>
              <a:rPr lang="ru-RU" b="1" i="1" dirty="0" err="1">
                <a:solidFill>
                  <a:srgbClr val="6600CC"/>
                </a:solidFill>
              </a:rPr>
              <a:t>років</a:t>
            </a:r>
            <a:r>
              <a:rPr lang="ru-RU" b="1" i="1" dirty="0">
                <a:solidFill>
                  <a:srgbClr val="6600CC"/>
                </a:solidFill>
              </a:rPr>
              <a:t> на </a:t>
            </a:r>
            <a:r>
              <a:rPr lang="ru-RU" b="1" i="1" dirty="0" err="1">
                <a:solidFill>
                  <a:srgbClr val="6600CC"/>
                </a:solidFill>
              </a:rPr>
              <a:t>всій</a:t>
            </a:r>
            <a:r>
              <a:rPr lang="ru-RU" b="1" i="1" dirty="0">
                <a:solidFill>
                  <a:srgbClr val="6600CC"/>
                </a:solidFill>
              </a:rPr>
              <a:t> </a:t>
            </a:r>
            <a:r>
              <a:rPr lang="ru-RU" b="1" i="1" dirty="0" err="1">
                <a:solidFill>
                  <a:srgbClr val="6600CC"/>
                </a:solidFill>
              </a:rPr>
              <a:t>планеті</a:t>
            </a:r>
            <a:r>
              <a:rPr lang="ru-RU" b="1" i="1" dirty="0">
                <a:solidFill>
                  <a:srgbClr val="6600CC"/>
                </a:solidFill>
              </a:rPr>
              <a:t> </a:t>
            </a:r>
            <a:r>
              <a:rPr lang="ru-RU" b="1" i="1" dirty="0" err="1">
                <a:solidFill>
                  <a:srgbClr val="6600CC"/>
                </a:solidFill>
              </a:rPr>
              <a:t>спостерігається</a:t>
            </a:r>
            <a:r>
              <a:rPr lang="ru-RU" b="1" i="1" dirty="0">
                <a:solidFill>
                  <a:srgbClr val="6600CC"/>
                </a:solidFill>
              </a:rPr>
              <a:t> </a:t>
            </a:r>
            <a:r>
              <a:rPr lang="ru-RU" b="1" i="1" dirty="0" err="1">
                <a:solidFill>
                  <a:srgbClr val="6600CC"/>
                </a:solidFill>
              </a:rPr>
              <a:t>тенденція</a:t>
            </a:r>
            <a:r>
              <a:rPr lang="ru-RU" b="1" i="1" dirty="0">
                <a:solidFill>
                  <a:srgbClr val="6600CC"/>
                </a:solidFill>
              </a:rPr>
              <a:t> </a:t>
            </a:r>
            <a:r>
              <a:rPr lang="ru-RU" b="1" i="1" dirty="0" err="1">
                <a:solidFill>
                  <a:srgbClr val="6600CC"/>
                </a:solidFill>
              </a:rPr>
              <a:t>постійного</a:t>
            </a:r>
            <a:r>
              <a:rPr lang="ru-RU" b="1" i="1" dirty="0">
                <a:solidFill>
                  <a:srgbClr val="6600CC"/>
                </a:solidFill>
              </a:rPr>
              <a:t> </a:t>
            </a:r>
            <a:r>
              <a:rPr lang="ru-RU" b="1" i="1" dirty="0" err="1">
                <a:solidFill>
                  <a:srgbClr val="6600CC"/>
                </a:solidFill>
              </a:rPr>
              <a:t>підвищення</a:t>
            </a:r>
            <a:r>
              <a:rPr lang="ru-RU" b="1" i="1" dirty="0">
                <a:solidFill>
                  <a:srgbClr val="6600CC"/>
                </a:solidFill>
              </a:rPr>
              <a:t> </a:t>
            </a:r>
            <a:r>
              <a:rPr lang="ru-RU" b="1" i="1" dirty="0" err="1">
                <a:solidFill>
                  <a:srgbClr val="6600CC"/>
                </a:solidFill>
              </a:rPr>
              <a:t>температури</a:t>
            </a:r>
            <a:r>
              <a:rPr lang="ru-RU" b="1" i="1" dirty="0">
                <a:solidFill>
                  <a:srgbClr val="6600CC"/>
                </a:solidFill>
              </a:rPr>
              <a:t>. За </a:t>
            </a:r>
            <a:r>
              <a:rPr lang="ru-RU" b="1" i="1" dirty="0" err="1">
                <a:solidFill>
                  <a:srgbClr val="6600CC"/>
                </a:solidFill>
              </a:rPr>
              <a:t>даними</a:t>
            </a:r>
            <a:r>
              <a:rPr lang="ru-RU" b="1" i="1" dirty="0">
                <a:solidFill>
                  <a:srgbClr val="6600CC"/>
                </a:solidFill>
              </a:rPr>
              <a:t> </a:t>
            </a:r>
            <a:r>
              <a:rPr lang="ru-RU" b="1" i="1" dirty="0" err="1">
                <a:solidFill>
                  <a:srgbClr val="6600CC"/>
                </a:solidFill>
              </a:rPr>
              <a:t>нашого</a:t>
            </a:r>
            <a:r>
              <a:rPr lang="ru-RU" b="1" i="1" dirty="0">
                <a:solidFill>
                  <a:srgbClr val="6600CC"/>
                </a:solidFill>
              </a:rPr>
              <a:t> </a:t>
            </a:r>
            <a:r>
              <a:rPr lang="ru-RU" b="1" i="1" dirty="0" err="1">
                <a:solidFill>
                  <a:srgbClr val="6600CC"/>
                </a:solidFill>
              </a:rPr>
              <a:t>Гідрометцентру</a:t>
            </a:r>
            <a:r>
              <a:rPr lang="ru-RU" b="1" i="1" dirty="0">
                <a:solidFill>
                  <a:srgbClr val="6600CC"/>
                </a:solidFill>
              </a:rPr>
              <a:t> , </a:t>
            </a:r>
            <a:r>
              <a:rPr lang="ru-RU" b="1" i="1" dirty="0" err="1">
                <a:solidFill>
                  <a:srgbClr val="6600CC"/>
                </a:solidFill>
              </a:rPr>
              <a:t>річна</a:t>
            </a:r>
            <a:r>
              <a:rPr lang="ru-RU" b="1" i="1" dirty="0">
                <a:solidFill>
                  <a:srgbClr val="6600CC"/>
                </a:solidFill>
              </a:rPr>
              <a:t> температура </a:t>
            </a:r>
            <a:r>
              <a:rPr lang="ru-RU" b="1" i="1" dirty="0" err="1">
                <a:solidFill>
                  <a:srgbClr val="6600CC"/>
                </a:solidFill>
              </a:rPr>
              <a:t>цього</a:t>
            </a:r>
            <a:r>
              <a:rPr lang="ru-RU" b="1" i="1" dirty="0">
                <a:solidFill>
                  <a:srgbClr val="6600CC"/>
                </a:solidFill>
              </a:rPr>
              <a:t> року в </a:t>
            </a:r>
            <a:r>
              <a:rPr lang="ru-RU" b="1" i="1" dirty="0" err="1">
                <a:solidFill>
                  <a:srgbClr val="6600CC"/>
                </a:solidFill>
              </a:rPr>
              <a:t>Україні</a:t>
            </a:r>
            <a:r>
              <a:rPr lang="ru-RU" b="1" i="1" dirty="0">
                <a:solidFill>
                  <a:srgbClr val="6600CC"/>
                </a:solidFill>
              </a:rPr>
              <a:t> </a:t>
            </a:r>
            <a:r>
              <a:rPr lang="ru-RU" b="1" i="1" dirty="0" err="1">
                <a:solidFill>
                  <a:srgbClr val="6600CC"/>
                </a:solidFill>
              </a:rPr>
              <a:t>підвищилася</a:t>
            </a:r>
            <a:r>
              <a:rPr lang="ru-RU" b="1" i="1" dirty="0">
                <a:solidFill>
                  <a:srgbClr val="6600CC"/>
                </a:solidFill>
              </a:rPr>
              <a:t> в </a:t>
            </a:r>
            <a:r>
              <a:rPr lang="ru-RU" b="1" i="1" dirty="0" err="1">
                <a:solidFill>
                  <a:srgbClr val="6600CC"/>
                </a:solidFill>
              </a:rPr>
              <a:t>середньому</a:t>
            </a:r>
            <a:r>
              <a:rPr lang="ru-RU" b="1" i="1" dirty="0">
                <a:solidFill>
                  <a:srgbClr val="6600CC"/>
                </a:solidFill>
              </a:rPr>
              <a:t> на 1,5 градуса , а </a:t>
            </a:r>
            <a:r>
              <a:rPr lang="ru-RU" b="1" i="1" dirty="0" err="1">
                <a:solidFill>
                  <a:srgbClr val="6600CC"/>
                </a:solidFill>
              </a:rPr>
              <a:t>зимова</a:t>
            </a:r>
            <a:r>
              <a:rPr lang="ru-RU" b="1" i="1" dirty="0">
                <a:solidFill>
                  <a:srgbClr val="6600CC"/>
                </a:solidFill>
              </a:rPr>
              <a:t> - на 2-2,5 градуса . </a:t>
            </a:r>
            <a:r>
              <a:rPr lang="ru-RU" b="1" i="1" dirty="0" err="1">
                <a:solidFill>
                  <a:srgbClr val="6600CC"/>
                </a:solidFill>
              </a:rPr>
              <a:t>Насправді</a:t>
            </a:r>
            <a:r>
              <a:rPr lang="ru-RU" b="1" i="1" dirty="0">
                <a:solidFill>
                  <a:srgbClr val="6600CC"/>
                </a:solidFill>
              </a:rPr>
              <a:t> , </a:t>
            </a:r>
            <a:r>
              <a:rPr lang="ru-RU" b="1" i="1" dirty="0" err="1">
                <a:solidFill>
                  <a:srgbClr val="6600CC"/>
                </a:solidFill>
              </a:rPr>
              <a:t>це</a:t>
            </a:r>
            <a:r>
              <a:rPr lang="ru-RU" b="1" i="1" dirty="0">
                <a:solidFill>
                  <a:srgbClr val="6600CC"/>
                </a:solidFill>
              </a:rPr>
              <a:t> </a:t>
            </a:r>
            <a:r>
              <a:rPr lang="ru-RU" b="1" i="1" dirty="0" err="1">
                <a:solidFill>
                  <a:srgbClr val="6600CC"/>
                </a:solidFill>
              </a:rPr>
              <a:t>дуже</a:t>
            </a:r>
            <a:r>
              <a:rPr lang="ru-RU" b="1" i="1" dirty="0">
                <a:solidFill>
                  <a:srgbClr val="6600CC"/>
                </a:solidFill>
              </a:rPr>
              <a:t> </a:t>
            </a:r>
            <a:r>
              <a:rPr lang="ru-RU" b="1" i="1" dirty="0" err="1">
                <a:solidFill>
                  <a:srgbClr val="6600CC"/>
                </a:solidFill>
              </a:rPr>
              <a:t>багато</a:t>
            </a:r>
            <a:r>
              <a:rPr lang="ru-RU" b="1" i="1" dirty="0">
                <a:solidFill>
                  <a:srgbClr val="6600CC"/>
                </a:solidFill>
              </a:rPr>
              <a:t>. </a:t>
            </a:r>
            <a:r>
              <a:rPr lang="ru-RU" b="1" i="1" dirty="0" err="1">
                <a:solidFill>
                  <a:srgbClr val="6600CC"/>
                </a:solidFill>
              </a:rPr>
              <a:t>Що</a:t>
            </a:r>
            <a:r>
              <a:rPr lang="ru-RU" b="1" i="1" dirty="0">
                <a:solidFill>
                  <a:srgbClr val="6600CC"/>
                </a:solidFill>
              </a:rPr>
              <a:t> </a:t>
            </a:r>
            <a:r>
              <a:rPr lang="ru-RU" b="1" i="1" dirty="0" err="1">
                <a:solidFill>
                  <a:srgbClr val="6600CC"/>
                </a:solidFill>
              </a:rPr>
              <a:t>стосується</a:t>
            </a:r>
            <a:r>
              <a:rPr lang="ru-RU" b="1" i="1" dirty="0">
                <a:solidFill>
                  <a:srgbClr val="6600CC"/>
                </a:solidFill>
              </a:rPr>
              <a:t> </a:t>
            </a:r>
            <a:r>
              <a:rPr lang="ru-RU" b="1" i="1" dirty="0" err="1">
                <a:solidFill>
                  <a:srgbClr val="6600CC"/>
                </a:solidFill>
              </a:rPr>
              <a:t>вкрай</a:t>
            </a:r>
            <a:r>
              <a:rPr lang="ru-RU" b="1" i="1" dirty="0">
                <a:solidFill>
                  <a:srgbClr val="6600CC"/>
                </a:solidFill>
              </a:rPr>
              <a:t> </a:t>
            </a:r>
            <a:r>
              <a:rPr lang="ru-RU" b="1" i="1" dirty="0" err="1">
                <a:solidFill>
                  <a:srgbClr val="6600CC"/>
                </a:solidFill>
              </a:rPr>
              <a:t>холодної</a:t>
            </a:r>
            <a:r>
              <a:rPr lang="ru-RU" b="1" i="1" dirty="0">
                <a:solidFill>
                  <a:srgbClr val="6600CC"/>
                </a:solidFill>
              </a:rPr>
              <a:t> </a:t>
            </a:r>
            <a:r>
              <a:rPr lang="ru-RU" b="1" i="1" dirty="0" err="1">
                <a:solidFill>
                  <a:srgbClr val="6600CC"/>
                </a:solidFill>
              </a:rPr>
              <a:t>зими</a:t>
            </a:r>
            <a:r>
              <a:rPr lang="ru-RU" b="1" i="1" dirty="0">
                <a:solidFill>
                  <a:srgbClr val="6600CC"/>
                </a:solidFill>
              </a:rPr>
              <a:t> , то вона </a:t>
            </a:r>
            <a:r>
              <a:rPr lang="ru-RU" b="1" i="1" dirty="0" err="1">
                <a:solidFill>
                  <a:srgbClr val="6600CC"/>
                </a:solidFill>
              </a:rPr>
              <a:t>може</a:t>
            </a:r>
            <a:r>
              <a:rPr lang="ru-RU" b="1" i="1" dirty="0">
                <a:solidFill>
                  <a:srgbClr val="6600CC"/>
                </a:solidFill>
              </a:rPr>
              <a:t> бути як </a:t>
            </a:r>
            <a:r>
              <a:rPr lang="ru-RU" b="1" i="1" dirty="0" err="1">
                <a:solidFill>
                  <a:srgbClr val="6600CC"/>
                </a:solidFill>
              </a:rPr>
              <a:t>одиничним</a:t>
            </a:r>
            <a:r>
              <a:rPr lang="ru-RU" b="1" i="1" dirty="0">
                <a:solidFill>
                  <a:srgbClr val="6600CC"/>
                </a:solidFill>
              </a:rPr>
              <a:t> </a:t>
            </a:r>
            <a:r>
              <a:rPr lang="ru-RU" b="1" i="1" dirty="0" err="1">
                <a:solidFill>
                  <a:srgbClr val="6600CC"/>
                </a:solidFill>
              </a:rPr>
              <a:t>наслідком</a:t>
            </a:r>
            <a:r>
              <a:rPr lang="ru-RU" b="1" i="1" dirty="0">
                <a:solidFill>
                  <a:srgbClr val="6600CC"/>
                </a:solidFill>
              </a:rPr>
              <a:t> </a:t>
            </a:r>
            <a:r>
              <a:rPr lang="ru-RU" b="1" i="1" dirty="0" err="1">
                <a:solidFill>
                  <a:srgbClr val="6600CC"/>
                </a:solidFill>
              </a:rPr>
              <a:t>розбалансованості</a:t>
            </a:r>
            <a:r>
              <a:rPr lang="ru-RU" b="1" i="1" dirty="0">
                <a:solidFill>
                  <a:srgbClr val="6600CC"/>
                </a:solidFill>
              </a:rPr>
              <a:t> </a:t>
            </a:r>
            <a:r>
              <a:rPr lang="ru-RU" b="1" i="1" dirty="0" err="1">
                <a:solidFill>
                  <a:srgbClr val="6600CC"/>
                </a:solidFill>
              </a:rPr>
              <a:t>кліматичної</a:t>
            </a:r>
            <a:r>
              <a:rPr lang="ru-RU" b="1" i="1" dirty="0">
                <a:solidFill>
                  <a:srgbClr val="6600CC"/>
                </a:solidFill>
              </a:rPr>
              <a:t> </a:t>
            </a:r>
            <a:r>
              <a:rPr lang="ru-RU" b="1" i="1" dirty="0" err="1">
                <a:solidFill>
                  <a:srgbClr val="6600CC"/>
                </a:solidFill>
              </a:rPr>
              <a:t>системи</a:t>
            </a:r>
            <a:r>
              <a:rPr lang="ru-RU" b="1" i="1" dirty="0">
                <a:solidFill>
                  <a:srgbClr val="6600CC"/>
                </a:solidFill>
              </a:rPr>
              <a:t> , так і одним з </a:t>
            </a:r>
            <a:r>
              <a:rPr lang="ru-RU" b="1" i="1" dirty="0" err="1">
                <a:solidFill>
                  <a:srgbClr val="6600CC"/>
                </a:solidFill>
              </a:rPr>
              <a:t>проявів</a:t>
            </a:r>
            <a:r>
              <a:rPr lang="ru-RU" b="1" i="1" dirty="0">
                <a:solidFill>
                  <a:srgbClr val="6600CC"/>
                </a:solidFill>
              </a:rPr>
              <a:t> </a:t>
            </a:r>
            <a:r>
              <a:rPr lang="ru-RU" b="1" i="1" dirty="0" err="1">
                <a:solidFill>
                  <a:srgbClr val="6600CC"/>
                </a:solidFill>
              </a:rPr>
              <a:t>загальної</a:t>
            </a:r>
            <a:r>
              <a:rPr lang="ru-RU" b="1" i="1" dirty="0">
                <a:solidFill>
                  <a:srgbClr val="6600CC"/>
                </a:solidFill>
              </a:rPr>
              <a:t> </a:t>
            </a:r>
            <a:r>
              <a:rPr lang="ru-RU" b="1" i="1" dirty="0" err="1">
                <a:solidFill>
                  <a:srgbClr val="6600CC"/>
                </a:solidFill>
              </a:rPr>
              <a:t>тенденції</a:t>
            </a:r>
            <a:r>
              <a:rPr lang="ru-RU" b="1" i="1" dirty="0">
                <a:solidFill>
                  <a:srgbClr val="6600CC"/>
                </a:solidFill>
              </a:rPr>
              <a:t>.</a:t>
            </a:r>
            <a:endParaRPr lang="uk-UA" b="1" i="1" dirty="0">
              <a:solidFill>
                <a:srgbClr val="6600CC"/>
              </a:solidFill>
            </a:endParaRPr>
          </a:p>
        </p:txBody>
      </p:sp>
      <p:pic>
        <p:nvPicPr>
          <p:cNvPr id="8194" name="Picture 2" descr="J:\Documents and Settings\2 русик\Рабочий стол\мала оксана\0b17b87ff6c48b774c7053f647646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0"/>
            <a:ext cx="3779912" cy="2837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J:\Documents and Settings\2 русик\Рабочий стол\мала оксана\473466_m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59"/>
            <a:ext cx="4788024" cy="2985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J:\Documents and Settings\2 русик\Рабочий стол\мала оксана\09246f6c78ef66f558869b31afa786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4" y="3328137"/>
            <a:ext cx="4701662" cy="3529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68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26"/>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524" y="6116"/>
            <a:ext cx="8568952" cy="1631216"/>
          </a:xfrm>
          <a:prstGeom prst="rect">
            <a:avLst/>
          </a:prstGeom>
          <a:noFill/>
        </p:spPr>
        <p:txBody>
          <a:bodyPr wrap="square" rtlCol="0">
            <a:spAutoFit/>
          </a:bodyPr>
          <a:lstStyle/>
          <a:p>
            <a:r>
              <a:rPr lang="uk-UA" dirty="0"/>
              <a:t> </a:t>
            </a:r>
            <a:r>
              <a:rPr lang="uk-UA" sz="2000" b="1" i="1" dirty="0">
                <a:ln>
                  <a:solidFill>
                    <a:srgbClr val="FF00FF"/>
                  </a:solidFill>
                </a:ln>
              </a:rPr>
              <a:t>Одним з наслідків зміни клімату є зміщення кліматичних поясів: напівпустелі заміщуються пустелями , степи заміщаються напівпустелями , лісостепи заміщуються степами , а ліси , відповідно, лісостепом.. На сьогоднішній день в Україні немає серйозних досліджень на цю тему , але деякі матеріали все ж починають з'являтися. </a:t>
            </a:r>
          </a:p>
        </p:txBody>
      </p:sp>
      <p:pic>
        <p:nvPicPr>
          <p:cNvPr id="9218" name="Picture 2" descr="J:\Documents and Settings\2 русик\Рабочий стол\мала оксана\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29" y="3861048"/>
            <a:ext cx="4485211" cy="2962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J:\Documents and Settings\2 русик\Рабочий стол\мала оксана\6ab2d60fd3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818647"/>
            <a:ext cx="3749642" cy="3017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J:\Documents and Settings\2 русик\Рабочий стол\мала оксана\59283115_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736866"/>
            <a:ext cx="4084972" cy="2746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8517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мала оксана\090c2fa4ddd7dcbdd1d1a9367405d9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
            <a:ext cx="9144000" cy="6865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3608" y="116632"/>
            <a:ext cx="7200800" cy="1908215"/>
          </a:xfrm>
          <a:prstGeom prst="rect">
            <a:avLst/>
          </a:prstGeom>
          <a:noFill/>
        </p:spPr>
        <p:txBody>
          <a:bodyPr wrap="square" rtlCol="0">
            <a:spAutoFit/>
          </a:bodyPr>
          <a:lstStyle/>
          <a:p>
            <a:r>
              <a:rPr lang="ru-RU" sz="2800" b="1" i="1" dirty="0">
                <a:ln>
                  <a:solidFill>
                    <a:srgbClr val="00FF00"/>
                  </a:solidFill>
                </a:ln>
              </a:rPr>
              <a:t>Так</a:t>
            </a:r>
            <a:r>
              <a:rPr lang="ru-RU" b="1" i="1" dirty="0">
                <a:ln>
                  <a:solidFill>
                    <a:srgbClr val="00FF00"/>
                  </a:solidFill>
                </a:ln>
              </a:rPr>
              <a:t> , </a:t>
            </a:r>
            <a:r>
              <a:rPr lang="ru-RU" b="1" i="1" dirty="0" err="1">
                <a:ln>
                  <a:solidFill>
                    <a:srgbClr val="00FF00"/>
                  </a:solidFill>
                </a:ln>
              </a:rPr>
              <a:t>висновки</a:t>
            </a:r>
            <a:r>
              <a:rPr lang="ru-RU" b="1" i="1" dirty="0">
                <a:ln>
                  <a:solidFill>
                    <a:srgbClr val="00FF00"/>
                  </a:solidFill>
                </a:ln>
              </a:rPr>
              <a:t> </a:t>
            </a:r>
            <a:r>
              <a:rPr lang="ru-RU" b="1" i="1" dirty="0" err="1">
                <a:ln>
                  <a:solidFill>
                    <a:srgbClr val="00FF00"/>
                  </a:solidFill>
                </a:ln>
              </a:rPr>
              <a:t>Інституту</a:t>
            </a:r>
            <a:r>
              <a:rPr lang="ru-RU" b="1" i="1" dirty="0">
                <a:ln>
                  <a:solidFill>
                    <a:srgbClr val="00FF00"/>
                  </a:solidFill>
                </a:ln>
              </a:rPr>
              <a:t> </a:t>
            </a:r>
            <a:r>
              <a:rPr lang="ru-RU" b="1" i="1" dirty="0" err="1">
                <a:ln>
                  <a:solidFill>
                    <a:srgbClr val="00FF00"/>
                  </a:solidFill>
                </a:ln>
              </a:rPr>
              <a:t>стратегічних</a:t>
            </a:r>
            <a:r>
              <a:rPr lang="ru-RU" b="1" i="1" dirty="0">
                <a:ln>
                  <a:solidFill>
                    <a:srgbClr val="00FF00"/>
                  </a:solidFill>
                </a:ln>
              </a:rPr>
              <a:t> </a:t>
            </a:r>
            <a:r>
              <a:rPr lang="ru-RU" b="1" i="1" dirty="0" err="1">
                <a:ln>
                  <a:solidFill>
                    <a:srgbClr val="00FF00"/>
                  </a:solidFill>
                </a:ln>
              </a:rPr>
              <a:t>досліджень</a:t>
            </a:r>
            <a:r>
              <a:rPr lang="ru-RU" b="1" i="1" dirty="0">
                <a:ln>
                  <a:solidFill>
                    <a:srgbClr val="00FF00"/>
                  </a:solidFill>
                </a:ln>
              </a:rPr>
              <a:t> </a:t>
            </a:r>
            <a:r>
              <a:rPr lang="ru-RU" b="1" i="1" dirty="0" err="1">
                <a:ln>
                  <a:solidFill>
                    <a:srgbClr val="00FF00"/>
                  </a:solidFill>
                </a:ln>
              </a:rPr>
              <a:t>свідчать</a:t>
            </a:r>
            <a:r>
              <a:rPr lang="ru-RU" b="1" i="1" dirty="0">
                <a:ln>
                  <a:solidFill>
                    <a:srgbClr val="00FF00"/>
                  </a:solidFill>
                </a:ln>
              </a:rPr>
              <a:t> про те , </a:t>
            </a:r>
            <a:r>
              <a:rPr lang="ru-RU" b="1" i="1" dirty="0" err="1">
                <a:ln>
                  <a:solidFill>
                    <a:srgbClr val="00FF00"/>
                  </a:solidFill>
                </a:ln>
              </a:rPr>
              <a:t>що</a:t>
            </a:r>
            <a:r>
              <a:rPr lang="ru-RU" b="1" i="1" dirty="0">
                <a:ln>
                  <a:solidFill>
                    <a:srgbClr val="00FF00"/>
                  </a:solidFill>
                </a:ln>
              </a:rPr>
              <a:t> в </a:t>
            </a:r>
            <a:r>
              <a:rPr lang="ru-RU" b="1" i="1" dirty="0" err="1">
                <a:ln>
                  <a:solidFill>
                    <a:srgbClr val="00FF00"/>
                  </a:solidFill>
                </a:ln>
              </a:rPr>
              <a:t>Україні</a:t>
            </a:r>
            <a:r>
              <a:rPr lang="ru-RU" b="1" i="1" dirty="0">
                <a:ln>
                  <a:solidFill>
                    <a:srgbClr val="00FF00"/>
                  </a:solidFill>
                </a:ln>
              </a:rPr>
              <a:t> </a:t>
            </a:r>
            <a:r>
              <a:rPr lang="ru-RU" b="1" i="1" dirty="0" err="1">
                <a:ln>
                  <a:solidFill>
                    <a:srgbClr val="00FF00"/>
                  </a:solidFill>
                </a:ln>
              </a:rPr>
              <a:t>може</a:t>
            </a:r>
            <a:r>
              <a:rPr lang="ru-RU" b="1" i="1" dirty="0">
                <a:ln>
                  <a:solidFill>
                    <a:srgbClr val="00FF00"/>
                  </a:solidFill>
                </a:ln>
              </a:rPr>
              <a:t> </a:t>
            </a:r>
            <a:r>
              <a:rPr lang="ru-RU" b="1" i="1" dirty="0" err="1">
                <a:ln>
                  <a:solidFill>
                    <a:srgbClr val="00FF00"/>
                  </a:solidFill>
                </a:ln>
              </a:rPr>
              <a:t>з'явитися</a:t>
            </a:r>
            <a:r>
              <a:rPr lang="ru-RU" b="1" i="1" dirty="0">
                <a:ln>
                  <a:solidFill>
                    <a:srgbClr val="00FF00"/>
                  </a:solidFill>
                </a:ln>
              </a:rPr>
              <a:t> не </a:t>
            </a:r>
            <a:r>
              <a:rPr lang="ru-RU" b="1" i="1" dirty="0" err="1">
                <a:ln>
                  <a:solidFill>
                    <a:srgbClr val="00FF00"/>
                  </a:solidFill>
                </a:ln>
              </a:rPr>
              <a:t>існувала</a:t>
            </a:r>
            <a:r>
              <a:rPr lang="ru-RU" b="1" i="1" dirty="0">
                <a:ln>
                  <a:solidFill>
                    <a:srgbClr val="00FF00"/>
                  </a:solidFill>
                </a:ln>
              </a:rPr>
              <a:t> </a:t>
            </a:r>
            <a:r>
              <a:rPr lang="ru-RU" b="1" i="1" dirty="0" err="1">
                <a:ln>
                  <a:solidFill>
                    <a:srgbClr val="00FF00"/>
                  </a:solidFill>
                </a:ln>
              </a:rPr>
              <a:t>раніше</a:t>
            </a:r>
            <a:r>
              <a:rPr lang="ru-RU" b="1" i="1" dirty="0">
                <a:ln>
                  <a:solidFill>
                    <a:srgbClr val="00FF00"/>
                  </a:solidFill>
                </a:ln>
              </a:rPr>
              <a:t> зона </a:t>
            </a:r>
            <a:r>
              <a:rPr lang="ru-RU" b="1" i="1" dirty="0" err="1">
                <a:ln>
                  <a:solidFill>
                    <a:srgbClr val="00FF00"/>
                  </a:solidFill>
                </a:ln>
              </a:rPr>
              <a:t>помірно</a:t>
            </a:r>
            <a:r>
              <a:rPr lang="ru-RU" b="1" i="1" dirty="0">
                <a:ln>
                  <a:solidFill>
                    <a:srgbClr val="00FF00"/>
                  </a:solidFill>
                </a:ln>
              </a:rPr>
              <a:t> теплого сухого </a:t>
            </a:r>
            <a:r>
              <a:rPr lang="ru-RU" b="1" i="1" dirty="0" err="1">
                <a:ln>
                  <a:solidFill>
                    <a:srgbClr val="00FF00"/>
                  </a:solidFill>
                </a:ln>
              </a:rPr>
              <a:t>лісу</a:t>
            </a:r>
            <a:r>
              <a:rPr lang="ru-RU" b="1" i="1" dirty="0">
                <a:ln>
                  <a:solidFill>
                    <a:srgbClr val="00FF00"/>
                  </a:solidFill>
                </a:ln>
              </a:rPr>
              <a:t> , характерного для </a:t>
            </a:r>
            <a:r>
              <a:rPr lang="ru-RU" b="1" i="1" dirty="0" err="1">
                <a:ln>
                  <a:solidFill>
                    <a:srgbClr val="00FF00"/>
                  </a:solidFill>
                </a:ln>
              </a:rPr>
              <a:t>центральних</a:t>
            </a:r>
            <a:r>
              <a:rPr lang="ru-RU" b="1" i="1" dirty="0">
                <a:ln>
                  <a:solidFill>
                    <a:srgbClr val="00FF00"/>
                  </a:solidFill>
                </a:ln>
              </a:rPr>
              <a:t> </a:t>
            </a:r>
            <a:r>
              <a:rPr lang="ru-RU" b="1" i="1" dirty="0" err="1">
                <a:ln>
                  <a:solidFill>
                    <a:srgbClr val="00FF00"/>
                  </a:solidFill>
                </a:ln>
              </a:rPr>
              <a:t>штатів</a:t>
            </a:r>
            <a:r>
              <a:rPr lang="ru-RU" b="1" i="1" dirty="0">
                <a:ln>
                  <a:solidFill>
                    <a:srgbClr val="00FF00"/>
                  </a:solidFill>
                </a:ln>
              </a:rPr>
              <a:t> США . А в </a:t>
            </a:r>
            <a:r>
              <a:rPr lang="ru-RU" b="1" i="1" dirty="0" err="1">
                <a:ln>
                  <a:solidFill>
                    <a:srgbClr val="00FF00"/>
                  </a:solidFill>
                </a:ln>
              </a:rPr>
              <a:t>степовій</a:t>
            </a:r>
            <a:r>
              <a:rPr lang="ru-RU" b="1" i="1" dirty="0">
                <a:ln>
                  <a:solidFill>
                    <a:srgbClr val="00FF00"/>
                  </a:solidFill>
                </a:ln>
              </a:rPr>
              <a:t> </a:t>
            </a:r>
            <a:r>
              <a:rPr lang="ru-RU" b="1" i="1" dirty="0" err="1">
                <a:ln>
                  <a:solidFill>
                    <a:srgbClr val="00FF00"/>
                  </a:solidFill>
                </a:ln>
              </a:rPr>
              <a:t>зоні</a:t>
            </a:r>
            <a:r>
              <a:rPr lang="ru-RU" b="1" i="1" dirty="0">
                <a:ln>
                  <a:solidFill>
                    <a:srgbClr val="00FF00"/>
                  </a:solidFill>
                </a:ln>
              </a:rPr>
              <a:t> </a:t>
            </a:r>
            <a:r>
              <a:rPr lang="ru-RU" b="1" i="1" dirty="0" err="1">
                <a:ln>
                  <a:solidFill>
                    <a:srgbClr val="00FF00"/>
                  </a:solidFill>
                </a:ln>
              </a:rPr>
              <a:t>будуть</a:t>
            </a:r>
            <a:r>
              <a:rPr lang="ru-RU" b="1" i="1" dirty="0">
                <a:ln>
                  <a:solidFill>
                    <a:srgbClr val="00FF00"/>
                  </a:solidFill>
                </a:ln>
              </a:rPr>
              <a:t> </a:t>
            </a:r>
            <a:r>
              <a:rPr lang="ru-RU" b="1" i="1" dirty="0" err="1">
                <a:ln>
                  <a:solidFill>
                    <a:srgbClr val="00FF00"/>
                  </a:solidFill>
                </a:ln>
              </a:rPr>
              <a:t>формуватися</a:t>
            </a:r>
            <a:r>
              <a:rPr lang="ru-RU" b="1" i="1" dirty="0">
                <a:ln>
                  <a:solidFill>
                    <a:srgbClr val="00FF00"/>
                  </a:solidFill>
                </a:ln>
              </a:rPr>
              <a:t> </a:t>
            </a:r>
            <a:r>
              <a:rPr lang="ru-RU" b="1" i="1" dirty="0" err="1">
                <a:ln>
                  <a:solidFill>
                    <a:srgbClr val="00FF00"/>
                  </a:solidFill>
                </a:ln>
              </a:rPr>
              <a:t>умови</a:t>
            </a:r>
            <a:r>
              <a:rPr lang="ru-RU" b="1" i="1" dirty="0">
                <a:ln>
                  <a:solidFill>
                    <a:srgbClr val="00FF00"/>
                  </a:solidFill>
                </a:ln>
              </a:rPr>
              <a:t>, </a:t>
            </a:r>
            <a:r>
              <a:rPr lang="ru-RU" b="1" i="1" dirty="0" err="1">
                <a:ln>
                  <a:solidFill>
                    <a:srgbClr val="00FF00"/>
                  </a:solidFill>
                </a:ln>
              </a:rPr>
              <a:t>характерні</a:t>
            </a:r>
            <a:r>
              <a:rPr lang="ru-RU" b="1" i="1" dirty="0">
                <a:ln>
                  <a:solidFill>
                    <a:srgbClr val="00FF00"/>
                  </a:solidFill>
                </a:ln>
              </a:rPr>
              <a:t> для </a:t>
            </a:r>
            <a:r>
              <a:rPr lang="ru-RU" b="1" i="1" dirty="0" err="1">
                <a:ln>
                  <a:solidFill>
                    <a:srgbClr val="00FF00"/>
                  </a:solidFill>
                </a:ln>
              </a:rPr>
              <a:t>степів</a:t>
            </a:r>
            <a:r>
              <a:rPr lang="ru-RU" b="1" i="1" dirty="0">
                <a:ln>
                  <a:solidFill>
                    <a:srgbClr val="00FF00"/>
                  </a:solidFill>
                </a:ln>
              </a:rPr>
              <a:t> </a:t>
            </a:r>
            <a:r>
              <a:rPr lang="ru-RU" b="1" i="1" dirty="0" err="1">
                <a:ln>
                  <a:solidFill>
                    <a:srgbClr val="00FF00"/>
                  </a:solidFill>
                </a:ln>
              </a:rPr>
              <a:t>Іспанії</a:t>
            </a:r>
            <a:r>
              <a:rPr lang="ru-RU" b="1" i="1" dirty="0">
                <a:ln>
                  <a:solidFill>
                    <a:srgbClr val="00FF00"/>
                  </a:solidFill>
                </a:ln>
              </a:rPr>
              <a:t> , в </a:t>
            </a:r>
            <a:r>
              <a:rPr lang="ru-RU" b="1" i="1" dirty="0" err="1">
                <a:ln>
                  <a:solidFill>
                    <a:srgbClr val="00FF00"/>
                  </a:solidFill>
                </a:ln>
              </a:rPr>
              <a:t>кримських</a:t>
            </a:r>
            <a:r>
              <a:rPr lang="ru-RU" b="1" i="1" dirty="0">
                <a:ln>
                  <a:solidFill>
                    <a:srgbClr val="00FF00"/>
                  </a:solidFill>
                </a:ln>
              </a:rPr>
              <a:t> же степах </a:t>
            </a:r>
            <a:r>
              <a:rPr lang="ru-RU" b="1" i="1" dirty="0" err="1">
                <a:ln>
                  <a:solidFill>
                    <a:srgbClr val="00FF00"/>
                  </a:solidFill>
                </a:ln>
              </a:rPr>
              <a:t>умови</a:t>
            </a:r>
            <a:r>
              <a:rPr lang="ru-RU" b="1" i="1" dirty="0">
                <a:ln>
                  <a:solidFill>
                    <a:srgbClr val="00FF00"/>
                  </a:solidFill>
                </a:ln>
              </a:rPr>
              <a:t> </a:t>
            </a:r>
            <a:r>
              <a:rPr lang="ru-RU" b="1" i="1" dirty="0" err="1">
                <a:ln>
                  <a:solidFill>
                    <a:srgbClr val="00FF00"/>
                  </a:solidFill>
                </a:ln>
              </a:rPr>
              <a:t>трансформуються</a:t>
            </a:r>
            <a:r>
              <a:rPr lang="ru-RU" b="1" i="1" dirty="0">
                <a:ln>
                  <a:solidFill>
                    <a:srgbClr val="00FF00"/>
                  </a:solidFill>
                </a:ln>
              </a:rPr>
              <a:t> у </a:t>
            </a:r>
            <a:r>
              <a:rPr lang="ru-RU" b="1" i="1" dirty="0" err="1">
                <a:ln>
                  <a:solidFill>
                    <a:srgbClr val="00FF00"/>
                  </a:solidFill>
                </a:ln>
              </a:rPr>
              <a:t>бік</a:t>
            </a:r>
            <a:r>
              <a:rPr lang="ru-RU" b="1" i="1" dirty="0">
                <a:ln>
                  <a:solidFill>
                    <a:srgbClr val="00FF00"/>
                  </a:solidFill>
                </a:ln>
              </a:rPr>
              <a:t> </a:t>
            </a:r>
            <a:r>
              <a:rPr lang="ru-RU" b="1" i="1" dirty="0" err="1">
                <a:ln>
                  <a:solidFill>
                    <a:srgbClr val="00FF00"/>
                  </a:solidFill>
                </a:ln>
              </a:rPr>
              <a:t>субтропічних</a:t>
            </a:r>
            <a:r>
              <a:rPr lang="ru-RU" b="1" i="1" dirty="0">
                <a:ln>
                  <a:solidFill>
                    <a:srgbClr val="00FF00"/>
                  </a:solidFill>
                </a:ln>
              </a:rPr>
              <a:t> .</a:t>
            </a:r>
            <a:endParaRPr lang="uk-UA" b="1" i="1" dirty="0">
              <a:ln>
                <a:solidFill>
                  <a:srgbClr val="00FF00"/>
                </a:solidFill>
              </a:ln>
            </a:endParaRPr>
          </a:p>
        </p:txBody>
      </p:sp>
      <p:pic>
        <p:nvPicPr>
          <p:cNvPr id="10242" name="Picture 2" descr="J:\Documents and Settings\2 русик\Рабочий стол\мала оксана\1273807627_sky_38-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861048"/>
            <a:ext cx="4032448" cy="301985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J:\Documents and Settings\2 русик\Рабочий стол\мала оксана\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024846"/>
            <a:ext cx="4269350" cy="277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62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826</Words>
  <Application>Microsoft Office PowerPoint</Application>
  <PresentationFormat>Экран (4:3)</PresentationFormat>
  <Paragraphs>19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рем</cp:lastModifiedBy>
  <cp:revision>15</cp:revision>
  <dcterms:modified xsi:type="dcterms:W3CDTF">2013-12-15T17:54:13Z</dcterms:modified>
</cp:coreProperties>
</file>