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6" r:id="rId7"/>
    <p:sldId id="260" r:id="rId8"/>
    <p:sldId id="263" r:id="rId9"/>
    <p:sldId id="267" r:id="rId10"/>
    <p:sldId id="264" r:id="rId11"/>
    <p:sldId id="268" r:id="rId12"/>
    <p:sldId id="261" r:id="rId13"/>
    <p:sldId id="262" r:id="rId14"/>
    <p:sldId id="270" r:id="rId15"/>
  </p:sldIdLst>
  <p:sldSz cx="9144000" cy="6858000" type="screen4x3"/>
  <p:notesSz cx="6858000" cy="9144000"/>
  <p:defaultTextStyle>
    <a:defPPr>
      <a:defRPr lang="ru-RU"/>
    </a:defPPr>
    <a:lvl1pPr algn="l" rtl="0" fontAlgn="base">
      <a:spcBef>
        <a:spcPct val="0"/>
      </a:spcBef>
      <a:spcAft>
        <a:spcPct val="0"/>
      </a:spcAft>
      <a:defRPr kumimoji="1" kern="1200">
        <a:solidFill>
          <a:schemeClr val="tx1"/>
        </a:solidFill>
        <a:latin typeface="Times New Roman" pitchFamily="18" charset="0"/>
        <a:ea typeface="+mn-ea"/>
        <a:cs typeface="+mn-cs"/>
      </a:defRPr>
    </a:lvl1pPr>
    <a:lvl2pPr marL="457200" algn="l" rtl="0" fontAlgn="base">
      <a:spcBef>
        <a:spcPct val="0"/>
      </a:spcBef>
      <a:spcAft>
        <a:spcPct val="0"/>
      </a:spcAft>
      <a:defRPr kumimoji="1" kern="1200">
        <a:solidFill>
          <a:schemeClr val="tx1"/>
        </a:solidFill>
        <a:latin typeface="Times New Roman" pitchFamily="18" charset="0"/>
        <a:ea typeface="+mn-ea"/>
        <a:cs typeface="+mn-cs"/>
      </a:defRPr>
    </a:lvl2pPr>
    <a:lvl3pPr marL="914400" algn="l" rtl="0" fontAlgn="base">
      <a:spcBef>
        <a:spcPct val="0"/>
      </a:spcBef>
      <a:spcAft>
        <a:spcPct val="0"/>
      </a:spcAft>
      <a:defRPr kumimoji="1" kern="1200">
        <a:solidFill>
          <a:schemeClr val="tx1"/>
        </a:solidFill>
        <a:latin typeface="Times New Roman" pitchFamily="18" charset="0"/>
        <a:ea typeface="+mn-ea"/>
        <a:cs typeface="+mn-cs"/>
      </a:defRPr>
    </a:lvl3pPr>
    <a:lvl4pPr marL="1371600" algn="l" rtl="0" fontAlgn="base">
      <a:spcBef>
        <a:spcPct val="0"/>
      </a:spcBef>
      <a:spcAft>
        <a:spcPct val="0"/>
      </a:spcAft>
      <a:defRPr kumimoji="1" kern="1200">
        <a:solidFill>
          <a:schemeClr val="tx1"/>
        </a:solidFill>
        <a:latin typeface="Times New Roman" pitchFamily="18" charset="0"/>
        <a:ea typeface="+mn-ea"/>
        <a:cs typeface="+mn-cs"/>
      </a:defRPr>
    </a:lvl4pPr>
    <a:lvl5pPr marL="1828800" algn="l"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FFFF00"/>
    <a:srgbClr val="FFFF66"/>
    <a:srgbClr val="000000"/>
    <a:srgbClr val="9900FF"/>
    <a:srgbClr val="00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p:scale>
          <a:sx n="81" d="100"/>
          <a:sy n="81" d="100"/>
        </p:scale>
        <p:origin x="-83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22"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307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91E95CC-68DB-4E55-8B32-47870ABF552C}" type="slidenum">
              <a:rPr lang="ru-RU"/>
              <a:pPr>
                <a:defRPr/>
              </a:pPr>
              <a:t>‹#›</a:t>
            </a:fld>
            <a:endParaRPr lang="ru-RU"/>
          </a:p>
        </p:txBody>
      </p:sp>
    </p:spTree>
    <p:extLst>
      <p:ext uri="{BB962C8B-B14F-4D97-AF65-F5344CB8AC3E}">
        <p14:creationId xmlns:p14="http://schemas.microsoft.com/office/powerpoint/2010/main" val="286225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E2DC1E-1A16-437C-9553-6F83D91739BD}" type="slidenum">
              <a:rPr lang="ru-RU"/>
              <a:pPr>
                <a:defRPr/>
              </a:pPr>
              <a:t>‹#›</a:t>
            </a:fld>
            <a:endParaRPr lang="ru-RU"/>
          </a:p>
        </p:txBody>
      </p:sp>
    </p:spTree>
    <p:extLst>
      <p:ext uri="{BB962C8B-B14F-4D97-AF65-F5344CB8AC3E}">
        <p14:creationId xmlns:p14="http://schemas.microsoft.com/office/powerpoint/2010/main" val="414392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C37E8E-DBA7-42C5-A99E-A1D6296980A2}" type="slidenum">
              <a:rPr lang="ru-RU"/>
              <a:pPr>
                <a:defRPr/>
              </a:pPr>
              <a:t>‹#›</a:t>
            </a:fld>
            <a:endParaRPr lang="ru-RU"/>
          </a:p>
        </p:txBody>
      </p:sp>
    </p:spTree>
    <p:extLst>
      <p:ext uri="{BB962C8B-B14F-4D97-AF65-F5344CB8AC3E}">
        <p14:creationId xmlns:p14="http://schemas.microsoft.com/office/powerpoint/2010/main" val="131417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3D8590D-73D3-4CF5-A702-5189910D6094}" type="slidenum">
              <a:rPr lang="ru-RU"/>
              <a:pPr>
                <a:defRPr/>
              </a:pPr>
              <a:t>‹#›</a:t>
            </a:fld>
            <a:endParaRPr lang="ru-RU"/>
          </a:p>
        </p:txBody>
      </p:sp>
    </p:spTree>
    <p:extLst>
      <p:ext uri="{BB962C8B-B14F-4D97-AF65-F5344CB8AC3E}">
        <p14:creationId xmlns:p14="http://schemas.microsoft.com/office/powerpoint/2010/main" val="255140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2312508-299E-4567-BE46-87C87CAB6085}" type="slidenum">
              <a:rPr lang="ru-RU"/>
              <a:pPr>
                <a:defRPr/>
              </a:pPr>
              <a:t>‹#›</a:t>
            </a:fld>
            <a:endParaRPr lang="ru-RU"/>
          </a:p>
        </p:txBody>
      </p:sp>
    </p:spTree>
    <p:extLst>
      <p:ext uri="{BB962C8B-B14F-4D97-AF65-F5344CB8AC3E}">
        <p14:creationId xmlns:p14="http://schemas.microsoft.com/office/powerpoint/2010/main" val="292569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DC3D81A-5272-49B4-B14B-9D0E158A4C70}" type="slidenum">
              <a:rPr lang="ru-RU"/>
              <a:pPr>
                <a:defRPr/>
              </a:pPr>
              <a:t>‹#›</a:t>
            </a:fld>
            <a:endParaRPr lang="ru-RU"/>
          </a:p>
        </p:txBody>
      </p:sp>
    </p:spTree>
    <p:extLst>
      <p:ext uri="{BB962C8B-B14F-4D97-AF65-F5344CB8AC3E}">
        <p14:creationId xmlns:p14="http://schemas.microsoft.com/office/powerpoint/2010/main" val="246878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744FC3C-FB9E-473C-B780-4F5F565FC9E2}" type="slidenum">
              <a:rPr lang="ru-RU"/>
              <a:pPr>
                <a:defRPr/>
              </a:pPr>
              <a:t>‹#›</a:t>
            </a:fld>
            <a:endParaRPr lang="ru-RU"/>
          </a:p>
        </p:txBody>
      </p:sp>
    </p:spTree>
    <p:extLst>
      <p:ext uri="{BB962C8B-B14F-4D97-AF65-F5344CB8AC3E}">
        <p14:creationId xmlns:p14="http://schemas.microsoft.com/office/powerpoint/2010/main" val="9827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8751F4F-CEC2-4B19-9E2F-B4E21BE881C0}" type="slidenum">
              <a:rPr lang="ru-RU"/>
              <a:pPr>
                <a:defRPr/>
              </a:pPr>
              <a:t>‹#›</a:t>
            </a:fld>
            <a:endParaRPr lang="ru-RU"/>
          </a:p>
        </p:txBody>
      </p:sp>
    </p:spTree>
    <p:extLst>
      <p:ext uri="{BB962C8B-B14F-4D97-AF65-F5344CB8AC3E}">
        <p14:creationId xmlns:p14="http://schemas.microsoft.com/office/powerpoint/2010/main" val="153955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1D9D3BF-5E13-4676-8C07-9002105669DD}" type="slidenum">
              <a:rPr lang="ru-RU"/>
              <a:pPr>
                <a:defRPr/>
              </a:pPr>
              <a:t>‹#›</a:t>
            </a:fld>
            <a:endParaRPr lang="ru-RU"/>
          </a:p>
        </p:txBody>
      </p:sp>
    </p:spTree>
    <p:extLst>
      <p:ext uri="{BB962C8B-B14F-4D97-AF65-F5344CB8AC3E}">
        <p14:creationId xmlns:p14="http://schemas.microsoft.com/office/powerpoint/2010/main" val="42218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3BA13F4-B460-4F0F-AED1-47234765AA15}" type="slidenum">
              <a:rPr lang="ru-RU"/>
              <a:pPr>
                <a:defRPr/>
              </a:pPr>
              <a:t>‹#›</a:t>
            </a:fld>
            <a:endParaRPr lang="ru-RU"/>
          </a:p>
        </p:txBody>
      </p:sp>
    </p:spTree>
    <p:extLst>
      <p:ext uri="{BB962C8B-B14F-4D97-AF65-F5344CB8AC3E}">
        <p14:creationId xmlns:p14="http://schemas.microsoft.com/office/powerpoint/2010/main" val="188012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B81DCE7-0D27-4030-BCFB-29EF3E29A7CA}" type="slidenum">
              <a:rPr lang="ru-RU"/>
              <a:pPr>
                <a:defRPr/>
              </a:pPr>
              <a:t>‹#›</a:t>
            </a:fld>
            <a:endParaRPr lang="ru-RU"/>
          </a:p>
        </p:txBody>
      </p:sp>
    </p:spTree>
    <p:extLst>
      <p:ext uri="{BB962C8B-B14F-4D97-AF65-F5344CB8AC3E}">
        <p14:creationId xmlns:p14="http://schemas.microsoft.com/office/powerpoint/2010/main" val="399441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96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97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ffectLst>
                  <a:outerShdw blurRad="38100" dist="38100" dir="2700000" algn="tl">
                    <a:srgbClr val="000000"/>
                  </a:outerShdw>
                </a:effectLst>
                <a:latin typeface="+mn-lt"/>
              </a:defRPr>
            </a:lvl1pPr>
          </a:lstStyle>
          <a:p>
            <a:pPr>
              <a:defRPr/>
            </a:pPr>
            <a:endParaRPr lang="ru-RU"/>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ffectLst>
                  <a:outerShdw blurRad="38100" dist="38100" dir="2700000" algn="tl">
                    <a:srgbClr val="000000"/>
                  </a:outerShdw>
                </a:effectLst>
                <a:latin typeface="+mn-lt"/>
              </a:defRPr>
            </a:lvl1pPr>
          </a:lstStyle>
          <a:p>
            <a:pPr>
              <a:defRPr/>
            </a:pPr>
            <a:endParaRPr lang="ru-RU"/>
          </a:p>
        </p:txBody>
      </p:sp>
      <p:sp>
        <p:nvSpPr>
          <p:cNvPr id="297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latin typeface="+mn-lt"/>
              </a:defRPr>
            </a:lvl1pPr>
          </a:lstStyle>
          <a:p>
            <a:pPr>
              <a:defRPr/>
            </a:pPr>
            <a:fld id="{CCA6A2D5-0AF5-4A40-A02E-F3A19CA46F4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Rot="1" noChangeArrowheads="1"/>
          </p:cNvSpPr>
          <p:nvPr>
            <p:ph type="subTitle" idx="1"/>
          </p:nvPr>
        </p:nvSpPr>
        <p:spPr/>
        <p:txBody>
          <a:bodyPr/>
          <a:lstStyle/>
          <a:p>
            <a:pPr eaLnBrk="1" hangingPunct="1">
              <a:defRPr/>
            </a:pPr>
            <a:r>
              <a:rPr lang="uk-UA" smtClean="0"/>
              <a:t>  1.Енергія Сонця</a:t>
            </a:r>
          </a:p>
          <a:p>
            <a:pPr eaLnBrk="1" hangingPunct="1">
              <a:defRPr/>
            </a:pPr>
            <a:r>
              <a:rPr lang="uk-UA" smtClean="0"/>
              <a:t>2.Енергія вітру</a:t>
            </a:r>
          </a:p>
          <a:p>
            <a:pPr eaLnBrk="1" hangingPunct="1">
              <a:defRPr/>
            </a:pPr>
            <a:r>
              <a:rPr lang="uk-UA" smtClean="0"/>
              <a:t>3.Енергія річок</a:t>
            </a:r>
            <a:endParaRPr lang="ru-RU" smtClean="0"/>
          </a:p>
        </p:txBody>
      </p:sp>
      <p:sp>
        <p:nvSpPr>
          <p:cNvPr id="2054" name="Rectangle 6"/>
          <p:cNvSpPr>
            <a:spLocks noGrp="1" noRot="1" noChangeArrowheads="1"/>
          </p:cNvSpPr>
          <p:nvPr>
            <p:ph type="ctrTitle"/>
          </p:nvPr>
        </p:nvSpPr>
        <p:spPr>
          <a:solidFill>
            <a:schemeClr val="tx2"/>
          </a:solidFill>
          <a:ln>
            <a:solidFill>
              <a:schemeClr val="tx1"/>
            </a:solidFill>
          </a:ln>
        </p:spPr>
        <p:txBody>
          <a:bodyPr/>
          <a:lstStyle/>
          <a:p>
            <a:pPr eaLnBrk="1" hangingPunct="1">
              <a:defRPr/>
            </a:pPr>
            <a:r>
              <a:rPr lang="uk-UA" sz="4800" b="1" smtClean="0">
                <a:solidFill>
                  <a:srgbClr val="000000"/>
                </a:solidFill>
                <a:effectLst>
                  <a:outerShdw blurRad="38100" dist="38100" dir="2700000" algn="tl">
                    <a:srgbClr val="FFFFFF"/>
                  </a:outerShdw>
                </a:effectLst>
                <a:latin typeface="Goudy Stout" pitchFamily="18" charset="0"/>
              </a:rPr>
              <a:t>АЛЬТЕРНАТИВНІ ДЖЕРЕЛА ЕНЕРГІЇ</a:t>
            </a:r>
            <a:endParaRPr lang="ru-RU" sz="4800" b="1" smtClean="0">
              <a:solidFill>
                <a:srgbClr val="000000"/>
              </a:solidFill>
              <a:effectLst>
                <a:outerShdw blurRad="38100" dist="38100" dir="2700000" algn="tl">
                  <a:srgbClr val="FFFFFF"/>
                </a:outerShdw>
              </a:effectLst>
              <a:latin typeface="Goudy Stout" pitchFamily="18" charset="0"/>
            </a:endParaRPr>
          </a:p>
        </p:txBody>
      </p:sp>
      <p:pic>
        <p:nvPicPr>
          <p:cNvPr id="2052" name="Picture 9" descr="сосарап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8622">
            <a:off x="1042988" y="188913"/>
            <a:ext cx="230505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459px-080606_Tjasker_Meestersveen_Zeijen_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149725"/>
            <a:ext cx="1398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1" descr="2280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1295">
            <a:off x="323850" y="4724400"/>
            <a:ext cx="2659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4">
                                            <p:txEl>
                                              <p:charRg st="4294967295" end="4294967295"/>
                                            </p:txEl>
                                          </p:spTgt>
                                        </p:tgtEl>
                                        <p:attrNameLst>
                                          <p:attrName>style.visibility</p:attrName>
                                        </p:attrNameLst>
                                      </p:cBhvr>
                                      <p:to>
                                        <p:strVal val="visible"/>
                                      </p:to>
                                    </p:set>
                                    <p:animEffect transition="in" filter="fade">
                                      <p:cBhvr>
                                        <p:cTn id="7" dur="1000">
                                          <p:stCondLst>
                                            <p:cond delay="0"/>
                                          </p:stCondLst>
                                        </p:cTn>
                                        <p:tgtEl>
                                          <p:spTgt spid="2054">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1000">
                                          <p:stCondLst>
                                            <p:cond delay="0"/>
                                          </p:stCondLst>
                                        </p:cTn>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1000">
                                          <p:stCondLst>
                                            <p:cond delay="0"/>
                                          </p:stCondLst>
                                        </p:cTn>
                                        <p:tgtEl>
                                          <p:spTgt spid="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fade">
                                      <p:cBhvr>
                                        <p:cTn id="22" dur="1000">
                                          <p:stCondLst>
                                            <p:cond delay="0"/>
                                          </p:stCondLst>
                                        </p:cTn>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type="body" idx="1"/>
          </p:nvPr>
        </p:nvSpPr>
        <p:spPr/>
        <p:txBody>
          <a:bodyPr/>
          <a:lstStyle/>
          <a:p>
            <a:pPr eaLnBrk="1" hangingPunct="1">
              <a:lnSpc>
                <a:spcPct val="90000"/>
              </a:lnSpc>
              <a:buFont typeface="Wingdings" pitchFamily="2" charset="2"/>
              <a:buNone/>
              <a:defRPr/>
            </a:pPr>
            <a:r>
              <a:rPr lang="ru-RU" sz="2400" smtClean="0"/>
              <a:t>    Людство використовує енергію вітру більш ніж 5 тис. років. Спочатку вітер використовувався для того, щоб приводити у рух човни, потім - щоб молоти зерно та підіймати воду. Зараз вітер використовується для видобутку електроенергії. Хоча зараз ціна 1 Квт-години видобутої з енергії вітру порівняно невисока – 4 центи – але всі проекти по будівництву нових вітряків зазвичай дуже повільно окуповують себе. Найбільш вдалим можна вважати проект будівництва вітряків на Гавайському острові.Скоріш за все постійне зростання цін на паливні ресурси зробить такі проекти ще більш рентабельними, а згодом і зросте частка “вітрової” електроенергії. </a:t>
            </a:r>
          </a:p>
        </p:txBody>
      </p:sp>
      <p:sp>
        <p:nvSpPr>
          <p:cNvPr id="11267"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uk-UA" sz="3600" kern="10">
                <a:solidFill>
                  <a:srgbClr val="3366FF"/>
                </a:solidFill>
                <a:effectLst>
                  <a:outerShdw dist="53882" dir="2700000" algn="ctr" rotWithShape="0">
                    <a:srgbClr val="C0C0C0">
                      <a:alpha val="79999"/>
                    </a:srgbClr>
                  </a:outerShdw>
                </a:effectLst>
                <a:latin typeface="Times New Roman"/>
                <a:cs typeface="Times New Roman"/>
              </a:rPr>
              <a:t>Енергія вітру</a:t>
            </a:r>
          </a:p>
        </p:txBody>
      </p:sp>
    </p:spTree>
  </p:cSld>
  <p:clrMapOvr>
    <a:overrideClrMapping bg1="dk2" tx1="lt1" bg2="dk1" tx2="lt2" accent1="accent1" accent2="accent2" accent3="accent3" accent4="accent4" accent5="accent5" accent6="accent6" hlink="hlink" folHlink="folHlink"/>
  </p:clrMapOvr>
  <p:transition spd="slow" advClick="0" advTm="7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uk-UA" sz="3600" kern="10">
                <a:solidFill>
                  <a:srgbClr val="3366FF"/>
                </a:solidFill>
                <a:effectLst>
                  <a:outerShdw dist="53882" dir="2700000" algn="ctr" rotWithShape="0">
                    <a:srgbClr val="C0C0C0">
                      <a:alpha val="79999"/>
                    </a:srgbClr>
                  </a:outerShdw>
                </a:effectLst>
                <a:latin typeface="Times New Roman"/>
                <a:cs typeface="Times New Roman"/>
              </a:rPr>
              <a:t>Енергія вітру</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285875"/>
            <a:ext cx="31432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921" y="1727149"/>
            <a:ext cx="3786187"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929063"/>
            <a:ext cx="321468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357688"/>
            <a:ext cx="36433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1000"/>
                                        <p:tgtEl>
                                          <p:spTgt spid="12293"/>
                                        </p:tgtEl>
                                      </p:cBhvr>
                                    </p:animEffect>
                                    <p:anim calcmode="lin" valueType="num">
                                      <p:cBhvr>
                                        <p:cTn id="14" dur="1000" fill="hold"/>
                                        <p:tgtEl>
                                          <p:spTgt spid="12293"/>
                                        </p:tgtEl>
                                        <p:attrNameLst>
                                          <p:attrName>ppt_x</p:attrName>
                                        </p:attrNameLst>
                                      </p:cBhvr>
                                      <p:tavLst>
                                        <p:tav tm="0">
                                          <p:val>
                                            <p:strVal val="#ppt_x"/>
                                          </p:val>
                                        </p:tav>
                                        <p:tav tm="100000">
                                          <p:val>
                                            <p:strVal val="#ppt_x"/>
                                          </p:val>
                                        </p:tav>
                                      </p:tavLst>
                                    </p:anim>
                                    <p:anim calcmode="lin" valueType="num">
                                      <p:cBhvr>
                                        <p:cTn id="15" dur="1000" fill="hold"/>
                                        <p:tgtEl>
                                          <p:spTgt spid="1229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fade">
                                      <p:cBhvr>
                                        <p:cTn id="19" dur="1000"/>
                                        <p:tgtEl>
                                          <p:spTgt spid="12294"/>
                                        </p:tgtEl>
                                      </p:cBhvr>
                                    </p:animEffect>
                                    <p:anim calcmode="lin" valueType="num">
                                      <p:cBhvr>
                                        <p:cTn id="20" dur="1000" fill="hold"/>
                                        <p:tgtEl>
                                          <p:spTgt spid="12294"/>
                                        </p:tgtEl>
                                        <p:attrNameLst>
                                          <p:attrName>ppt_x</p:attrName>
                                        </p:attrNameLst>
                                      </p:cBhvr>
                                      <p:tavLst>
                                        <p:tav tm="0">
                                          <p:val>
                                            <p:strVal val="#ppt_x"/>
                                          </p:val>
                                        </p:tav>
                                        <p:tav tm="100000">
                                          <p:val>
                                            <p:strVal val="#ppt_x"/>
                                          </p:val>
                                        </p:tav>
                                      </p:tavLst>
                                    </p:anim>
                                    <p:anim calcmode="lin" valueType="num">
                                      <p:cBhvr>
                                        <p:cTn id="21" dur="1000" fill="hold"/>
                                        <p:tgtEl>
                                          <p:spTgt spid="1229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fade">
                                      <p:cBhvr>
                                        <p:cTn id="25" dur="1000"/>
                                        <p:tgtEl>
                                          <p:spTgt spid="12292"/>
                                        </p:tgtEl>
                                      </p:cBhvr>
                                    </p:animEffect>
                                    <p:anim calcmode="lin" valueType="num">
                                      <p:cBhvr>
                                        <p:cTn id="26" dur="1000" fill="hold"/>
                                        <p:tgtEl>
                                          <p:spTgt spid="12292"/>
                                        </p:tgtEl>
                                        <p:attrNameLst>
                                          <p:attrName>ppt_x</p:attrName>
                                        </p:attrNameLst>
                                      </p:cBhvr>
                                      <p:tavLst>
                                        <p:tav tm="0">
                                          <p:val>
                                            <p:strVal val="#ppt_x"/>
                                          </p:val>
                                        </p:tav>
                                        <p:tav tm="100000">
                                          <p:val>
                                            <p:strVal val="#ppt_x"/>
                                          </p:val>
                                        </p:tav>
                                      </p:tavLst>
                                    </p:anim>
                                    <p:anim calcmode="lin" valueType="num">
                                      <p:cBhvr>
                                        <p:cTn id="27"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body" idx="1"/>
          </p:nvPr>
        </p:nvSpPr>
        <p:spPr>
          <a:xfrm>
            <a:off x="357188" y="1428750"/>
            <a:ext cx="8540750" cy="4422775"/>
          </a:xfrm>
        </p:spPr>
        <p:txBody>
          <a:bodyPr/>
          <a:lstStyle/>
          <a:p>
            <a:pPr eaLnBrk="1" hangingPunct="1">
              <a:lnSpc>
                <a:spcPct val="80000"/>
              </a:lnSpc>
              <a:buFont typeface="Wingdings" pitchFamily="2" charset="2"/>
              <a:buNone/>
              <a:defRPr/>
            </a:pPr>
            <a:r>
              <a:rPr lang="ru-RU" sz="2400" dirty="0" smtClean="0"/>
              <a:t>   </a:t>
            </a:r>
            <a:r>
              <a:rPr lang="ru-RU" sz="2400" dirty="0" err="1" smtClean="0"/>
              <a:t>Багато</a:t>
            </a:r>
            <a:r>
              <a:rPr lang="ru-RU" sz="2400" dirty="0" smtClean="0"/>
              <a:t> </a:t>
            </a:r>
            <a:r>
              <a:rPr lang="ru-RU" sz="2400" dirty="0" err="1" smtClean="0"/>
              <a:t>тисячолітть</a:t>
            </a:r>
            <a:r>
              <a:rPr lang="ru-RU" sz="2400" dirty="0" smtClean="0"/>
              <a:t> </a:t>
            </a:r>
            <a:r>
              <a:rPr lang="ru-RU" sz="2400" dirty="0" err="1" smtClean="0"/>
              <a:t>вірно</a:t>
            </a:r>
            <a:r>
              <a:rPr lang="ru-RU" sz="2400" dirty="0" smtClean="0"/>
              <a:t> служить </a:t>
            </a:r>
            <a:r>
              <a:rPr lang="ru-RU" sz="2400" dirty="0" err="1" smtClean="0"/>
              <a:t>людині</a:t>
            </a:r>
            <a:r>
              <a:rPr lang="ru-RU" sz="2400" dirty="0" smtClean="0"/>
              <a:t> </a:t>
            </a:r>
            <a:r>
              <a:rPr lang="ru-RU" sz="2400" dirty="0" err="1" smtClean="0"/>
              <a:t>енергія</a:t>
            </a:r>
            <a:r>
              <a:rPr lang="ru-RU" sz="2400" dirty="0" smtClean="0"/>
              <a:t>, </a:t>
            </a:r>
            <a:r>
              <a:rPr lang="ru-RU" sz="2400" dirty="0" err="1" smtClean="0"/>
              <a:t>що</a:t>
            </a:r>
            <a:r>
              <a:rPr lang="ru-RU" sz="2400" dirty="0" smtClean="0"/>
              <a:t> </a:t>
            </a:r>
            <a:r>
              <a:rPr lang="ru-RU" sz="2400" dirty="0" err="1" smtClean="0"/>
              <a:t>міститься</a:t>
            </a:r>
            <a:r>
              <a:rPr lang="ru-RU" sz="2400" dirty="0" smtClean="0"/>
              <a:t> в </a:t>
            </a:r>
            <a:r>
              <a:rPr lang="ru-RU" sz="2400" dirty="0" err="1" smtClean="0"/>
              <a:t>текучій</a:t>
            </a:r>
            <a:r>
              <a:rPr lang="ru-RU" sz="2400" dirty="0" smtClean="0"/>
              <a:t> </a:t>
            </a:r>
            <a:r>
              <a:rPr lang="ru-RU" sz="2400" dirty="0" err="1" smtClean="0"/>
              <a:t>воді</a:t>
            </a:r>
            <a:r>
              <a:rPr lang="ru-RU" sz="2400" dirty="0" smtClean="0"/>
              <a:t>. Запаси </a:t>
            </a:r>
            <a:r>
              <a:rPr lang="ru-RU" sz="2400" dirty="0" err="1" smtClean="0"/>
              <a:t>ціеї</a:t>
            </a:r>
            <a:r>
              <a:rPr lang="ru-RU" sz="2400" dirty="0" smtClean="0"/>
              <a:t> </a:t>
            </a:r>
            <a:r>
              <a:rPr lang="ru-RU" sz="2400" dirty="0" err="1" smtClean="0"/>
              <a:t>енергії</a:t>
            </a:r>
            <a:r>
              <a:rPr lang="ru-RU" sz="2400" dirty="0" smtClean="0"/>
              <a:t> </a:t>
            </a:r>
            <a:r>
              <a:rPr lang="ru-RU" sz="2400" dirty="0" err="1" smtClean="0"/>
              <a:t>величезні</a:t>
            </a:r>
            <a:r>
              <a:rPr lang="ru-RU" sz="2400" dirty="0" smtClean="0"/>
              <a:t>. Люди </a:t>
            </a:r>
            <a:r>
              <a:rPr lang="ru-RU" sz="2400" dirty="0" err="1" smtClean="0"/>
              <a:t>навчились</a:t>
            </a:r>
            <a:r>
              <a:rPr lang="ru-RU" sz="2400" dirty="0" smtClean="0"/>
              <a:t> </a:t>
            </a:r>
            <a:r>
              <a:rPr lang="ru-RU" sz="2400" dirty="0" err="1" smtClean="0"/>
              <a:t>використовувати</a:t>
            </a:r>
            <a:r>
              <a:rPr lang="ru-RU" sz="2400" dirty="0" smtClean="0"/>
              <a:t> </a:t>
            </a:r>
            <a:r>
              <a:rPr lang="ru-RU" sz="2400" dirty="0" err="1" smtClean="0"/>
              <a:t>цю</a:t>
            </a:r>
            <a:r>
              <a:rPr lang="ru-RU" sz="2400" dirty="0" smtClean="0"/>
              <a:t> </a:t>
            </a:r>
            <a:r>
              <a:rPr lang="ru-RU" sz="2400" dirty="0" err="1" smtClean="0"/>
              <a:t>енергію</a:t>
            </a:r>
            <a:r>
              <a:rPr lang="ru-RU" sz="2400" dirty="0" smtClean="0"/>
              <a:t> </a:t>
            </a:r>
            <a:r>
              <a:rPr lang="ru-RU" sz="2400" dirty="0" err="1" smtClean="0"/>
              <a:t>раніше</a:t>
            </a:r>
            <a:r>
              <a:rPr lang="ru-RU" sz="2400" dirty="0" smtClean="0"/>
              <a:t> за </a:t>
            </a:r>
            <a:r>
              <a:rPr lang="ru-RU" sz="2400" dirty="0" err="1" smtClean="0"/>
              <a:t>всі</a:t>
            </a:r>
            <a:r>
              <a:rPr lang="ru-RU" sz="2400" dirty="0" smtClean="0"/>
              <a:t> </a:t>
            </a:r>
            <a:r>
              <a:rPr lang="ru-RU" sz="2400" dirty="0" err="1" smtClean="0"/>
              <a:t>інші</a:t>
            </a:r>
            <a:r>
              <a:rPr lang="ru-RU" sz="2400" dirty="0" smtClean="0"/>
              <a:t>. Коли настала </a:t>
            </a:r>
            <a:r>
              <a:rPr lang="ru-RU" sz="2400" dirty="0" err="1" smtClean="0"/>
              <a:t>доба</a:t>
            </a:r>
            <a:r>
              <a:rPr lang="ru-RU" sz="2400" dirty="0" smtClean="0"/>
              <a:t> </a:t>
            </a:r>
            <a:r>
              <a:rPr lang="ru-RU" sz="2400" dirty="0" err="1" smtClean="0"/>
              <a:t>електрики</a:t>
            </a:r>
            <a:r>
              <a:rPr lang="ru-RU" sz="2400" dirty="0" smtClean="0"/>
              <a:t>, </a:t>
            </a:r>
            <a:r>
              <a:rPr lang="ru-RU" sz="2400" dirty="0" err="1" smtClean="0"/>
              <a:t>водяне</a:t>
            </a:r>
            <a:r>
              <a:rPr lang="ru-RU" sz="2400" dirty="0" smtClean="0"/>
              <a:t> колесо заново </a:t>
            </a:r>
            <a:r>
              <a:rPr lang="ru-RU" sz="2400" dirty="0" err="1" smtClean="0"/>
              <a:t>відродилося</a:t>
            </a:r>
            <a:r>
              <a:rPr lang="ru-RU" sz="2400" dirty="0" smtClean="0"/>
              <a:t>, </a:t>
            </a:r>
            <a:r>
              <a:rPr lang="ru-RU" sz="2400" dirty="0" err="1" smtClean="0"/>
              <a:t>але</a:t>
            </a:r>
            <a:r>
              <a:rPr lang="ru-RU" sz="2400" dirty="0" smtClean="0"/>
              <a:t> </a:t>
            </a:r>
            <a:r>
              <a:rPr lang="ru-RU" sz="2400" dirty="0" err="1" smtClean="0"/>
              <a:t>тепер</a:t>
            </a:r>
            <a:r>
              <a:rPr lang="ru-RU" sz="2400" dirty="0" smtClean="0"/>
              <a:t> </a:t>
            </a:r>
            <a:r>
              <a:rPr lang="ru-RU" sz="2400" dirty="0" err="1" smtClean="0"/>
              <a:t>вже</a:t>
            </a:r>
            <a:r>
              <a:rPr lang="ru-RU" sz="2400" dirty="0" smtClean="0"/>
              <a:t> у </a:t>
            </a:r>
            <a:r>
              <a:rPr lang="ru-RU" sz="2400" dirty="0" err="1" smtClean="0"/>
              <a:t>вигляді</a:t>
            </a:r>
            <a:r>
              <a:rPr lang="ru-RU" sz="2400" dirty="0" smtClean="0"/>
              <a:t> </a:t>
            </a:r>
            <a:r>
              <a:rPr lang="ru-RU" sz="2400" dirty="0" err="1" smtClean="0"/>
              <a:t>водяної</a:t>
            </a:r>
            <a:r>
              <a:rPr lang="ru-RU" sz="2400" dirty="0" smtClean="0"/>
              <a:t> </a:t>
            </a:r>
            <a:r>
              <a:rPr lang="ru-RU" sz="2400" dirty="0" err="1" smtClean="0"/>
              <a:t>турбіни</a:t>
            </a:r>
            <a:r>
              <a:rPr lang="ru-RU" sz="2400" dirty="0" smtClean="0"/>
              <a:t>. </a:t>
            </a:r>
            <a:r>
              <a:rPr lang="ru-RU" sz="2400" dirty="0" err="1" smtClean="0"/>
              <a:t>Можна</a:t>
            </a:r>
            <a:r>
              <a:rPr lang="ru-RU" sz="2400" dirty="0" smtClean="0"/>
              <a:t> </a:t>
            </a:r>
            <a:r>
              <a:rPr lang="ru-RU" sz="2400" dirty="0" err="1" smtClean="0"/>
              <a:t>сказати</a:t>
            </a:r>
            <a:r>
              <a:rPr lang="ru-RU" sz="2400" dirty="0" smtClean="0"/>
              <a:t>, </a:t>
            </a:r>
            <a:r>
              <a:rPr lang="ru-RU" sz="2400" dirty="0" err="1" smtClean="0"/>
              <a:t>що</a:t>
            </a:r>
            <a:r>
              <a:rPr lang="ru-RU" sz="2400" dirty="0" smtClean="0"/>
              <a:t> </a:t>
            </a:r>
            <a:r>
              <a:rPr lang="ru-RU" sz="2400" dirty="0" err="1" smtClean="0"/>
              <a:t>ще</a:t>
            </a:r>
            <a:r>
              <a:rPr lang="ru-RU" sz="2400" dirty="0" smtClean="0"/>
              <a:t> у 1891 р. </a:t>
            </a:r>
            <a:r>
              <a:rPr lang="ru-RU" sz="2400" dirty="0" err="1" smtClean="0"/>
              <a:t>почалася</a:t>
            </a:r>
            <a:r>
              <a:rPr lang="ru-RU" sz="2400" dirty="0" smtClean="0"/>
              <a:t> </a:t>
            </a:r>
            <a:r>
              <a:rPr lang="ru-RU" sz="2400" dirty="0" err="1" smtClean="0"/>
              <a:t>доба</a:t>
            </a:r>
            <a:r>
              <a:rPr lang="ru-RU" sz="2400" dirty="0" smtClean="0"/>
              <a:t> </a:t>
            </a:r>
            <a:r>
              <a:rPr lang="ru-RU" sz="2400" dirty="0" err="1" smtClean="0"/>
              <a:t>гідроенергетики</a:t>
            </a:r>
            <a:r>
              <a:rPr lang="ru-RU" sz="2400" dirty="0" smtClean="0"/>
              <a:t>. </a:t>
            </a:r>
          </a:p>
          <a:p>
            <a:pPr eaLnBrk="1" hangingPunct="1">
              <a:lnSpc>
                <a:spcPct val="80000"/>
              </a:lnSpc>
              <a:buFont typeface="Wingdings" pitchFamily="2" charset="2"/>
              <a:buNone/>
              <a:defRPr/>
            </a:pPr>
            <a:r>
              <a:rPr lang="ru-RU" sz="2400" dirty="0" smtClean="0"/>
              <a:t>   </a:t>
            </a:r>
            <a:r>
              <a:rPr lang="ru-RU" sz="2400" dirty="0" err="1" smtClean="0"/>
              <a:t>Гідроелектростанції</a:t>
            </a:r>
            <a:r>
              <a:rPr lang="ru-RU" sz="2400" dirty="0" smtClean="0"/>
              <a:t> </a:t>
            </a:r>
            <a:r>
              <a:rPr lang="ru-RU" sz="2400" dirty="0" err="1" smtClean="0"/>
              <a:t>мають</a:t>
            </a:r>
            <a:r>
              <a:rPr lang="ru-RU" sz="2400" dirty="0" smtClean="0"/>
              <a:t> </a:t>
            </a:r>
            <a:r>
              <a:rPr lang="ru-RU" sz="2400" dirty="0" err="1" smtClean="0"/>
              <a:t>багато</a:t>
            </a:r>
            <a:r>
              <a:rPr lang="ru-RU" sz="2400" dirty="0" smtClean="0"/>
              <a:t> </a:t>
            </a:r>
            <a:r>
              <a:rPr lang="ru-RU" sz="2400" dirty="0" err="1" smtClean="0"/>
              <a:t>переваг</a:t>
            </a:r>
            <a:r>
              <a:rPr lang="ru-RU" sz="2400" dirty="0" smtClean="0"/>
              <a:t>: </a:t>
            </a:r>
            <a:r>
              <a:rPr lang="ru-RU" sz="2400" dirty="0" err="1" smtClean="0"/>
              <a:t>постійно</a:t>
            </a:r>
            <a:r>
              <a:rPr lang="ru-RU" sz="2400" dirty="0" smtClean="0"/>
              <a:t> </a:t>
            </a:r>
            <a:r>
              <a:rPr lang="ru-RU" sz="2400" dirty="0" err="1" smtClean="0"/>
              <a:t>відновлювальний</a:t>
            </a:r>
            <a:r>
              <a:rPr lang="ru-RU" sz="2400" dirty="0" smtClean="0"/>
              <a:t> запас </a:t>
            </a:r>
            <a:r>
              <a:rPr lang="ru-RU" sz="2400" dirty="0" err="1" smtClean="0"/>
              <a:t>енергії</a:t>
            </a:r>
            <a:r>
              <a:rPr lang="ru-RU" sz="2400" dirty="0" smtClean="0"/>
              <a:t>, простота в </a:t>
            </a:r>
            <a:r>
              <a:rPr lang="ru-RU" sz="2400" dirty="0" err="1" smtClean="0"/>
              <a:t>користуванні</a:t>
            </a:r>
            <a:r>
              <a:rPr lang="ru-RU" sz="2400" dirty="0" smtClean="0"/>
              <a:t>, </a:t>
            </a:r>
            <a:r>
              <a:rPr lang="ru-RU" sz="2400" dirty="0" err="1" smtClean="0"/>
              <a:t>відносна</a:t>
            </a:r>
            <a:r>
              <a:rPr lang="ru-RU" sz="2400" dirty="0" smtClean="0"/>
              <a:t> </a:t>
            </a:r>
            <a:r>
              <a:rPr lang="ru-RU" sz="2400" dirty="0" err="1" smtClean="0"/>
              <a:t>відсутність</a:t>
            </a:r>
            <a:r>
              <a:rPr lang="ru-RU" sz="2400" dirty="0" smtClean="0"/>
              <a:t> </a:t>
            </a:r>
            <a:r>
              <a:rPr lang="ru-RU" sz="2400" dirty="0" err="1" smtClean="0"/>
              <a:t>забруднення</a:t>
            </a:r>
            <a:r>
              <a:rPr lang="ru-RU" sz="2400" dirty="0" smtClean="0"/>
              <a:t> </a:t>
            </a:r>
            <a:r>
              <a:rPr lang="ru-RU" sz="2400" dirty="0" err="1" smtClean="0"/>
              <a:t>оточуючого</a:t>
            </a:r>
            <a:r>
              <a:rPr lang="ru-RU" sz="2400" dirty="0" smtClean="0"/>
              <a:t> </a:t>
            </a:r>
            <a:r>
              <a:rPr lang="ru-RU" sz="2400" dirty="0" err="1" smtClean="0"/>
              <a:t>середовища</a:t>
            </a:r>
            <a:r>
              <a:rPr lang="ru-RU" sz="2400" dirty="0" smtClean="0"/>
              <a:t>. </a:t>
            </a:r>
          </a:p>
        </p:txBody>
      </p:sp>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4770438"/>
            <a:ext cx="27860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83569" y="260648"/>
            <a:ext cx="756084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5400" b="1" kern="1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mpact"/>
              </a:rPr>
              <a:t>Енергія річок</a:t>
            </a:r>
            <a:endParaRPr lang="uk-UA"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advClick="0" advTm="8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idx="1"/>
          </p:nvPr>
        </p:nvSpPr>
        <p:spPr/>
        <p:txBody>
          <a:bodyPr/>
          <a:lstStyle/>
          <a:p>
            <a:pPr eaLnBrk="1" hangingPunct="1">
              <a:lnSpc>
                <a:spcPct val="90000"/>
              </a:lnSpc>
              <a:buFont typeface="Wingdings" pitchFamily="2" charset="2"/>
              <a:buNone/>
              <a:defRPr/>
            </a:pPr>
            <a:r>
              <a:rPr lang="ru-RU" sz="2400" dirty="0" smtClean="0"/>
              <a:t>   </a:t>
            </a:r>
            <a:r>
              <a:rPr lang="ru-RU" sz="2400" dirty="0" err="1" smtClean="0"/>
              <a:t>Отже</a:t>
            </a:r>
            <a:r>
              <a:rPr lang="ru-RU" sz="2400" dirty="0" smtClean="0"/>
              <a:t> </a:t>
            </a:r>
            <a:r>
              <a:rPr lang="ru-RU" sz="2400" dirty="0" err="1" smtClean="0"/>
              <a:t>повний</a:t>
            </a:r>
            <a:r>
              <a:rPr lang="ru-RU" sz="2400" dirty="0" smtClean="0"/>
              <a:t> </a:t>
            </a:r>
            <a:r>
              <a:rPr lang="ru-RU" sz="2400" dirty="0" err="1" smtClean="0"/>
              <a:t>перехід</a:t>
            </a:r>
            <a:r>
              <a:rPr lang="ru-RU" sz="2400" dirty="0" smtClean="0"/>
              <a:t> на </a:t>
            </a:r>
            <a:r>
              <a:rPr lang="ru-RU" sz="2400" dirty="0" err="1" smtClean="0"/>
              <a:t>видобування</a:t>
            </a:r>
            <a:r>
              <a:rPr lang="ru-RU" sz="2400" dirty="0" smtClean="0"/>
              <a:t> </a:t>
            </a:r>
            <a:r>
              <a:rPr lang="ru-RU" sz="2400" dirty="0" err="1" smtClean="0"/>
              <a:t>енергії</a:t>
            </a:r>
            <a:r>
              <a:rPr lang="ru-RU" sz="2400" dirty="0" smtClean="0"/>
              <a:t> лише з </a:t>
            </a:r>
            <a:r>
              <a:rPr lang="ru-RU" sz="2400" dirty="0" err="1" smtClean="0"/>
              <a:t>річкових</a:t>
            </a:r>
            <a:r>
              <a:rPr lang="ru-RU" sz="2400" dirty="0" smtClean="0"/>
              <a:t> </a:t>
            </a:r>
            <a:r>
              <a:rPr lang="ru-RU" sz="2400" dirty="0" err="1" smtClean="0"/>
              <a:t>потоків</a:t>
            </a:r>
            <a:r>
              <a:rPr lang="ru-RU" sz="2400" dirty="0" smtClean="0"/>
              <a:t> </a:t>
            </a:r>
            <a:r>
              <a:rPr lang="ru-RU" sz="2400" dirty="0" err="1" smtClean="0"/>
              <a:t>може</a:t>
            </a:r>
            <a:r>
              <a:rPr lang="ru-RU" sz="2400" dirty="0" smtClean="0"/>
              <a:t> бути не </a:t>
            </a:r>
            <a:r>
              <a:rPr lang="ru-RU" sz="2400" dirty="0" err="1" smtClean="0"/>
              <a:t>менш</a:t>
            </a:r>
            <a:r>
              <a:rPr lang="ru-RU" sz="2400" dirty="0" smtClean="0"/>
              <a:t> </a:t>
            </a:r>
            <a:r>
              <a:rPr lang="ru-RU" sz="2400" dirty="0" err="1" smtClean="0"/>
              <a:t>небезпечним</a:t>
            </a:r>
            <a:r>
              <a:rPr lang="ru-RU" sz="2400" dirty="0" smtClean="0"/>
              <a:t>, </a:t>
            </a:r>
            <a:r>
              <a:rPr lang="ru-RU" sz="2400" dirty="0" err="1" smtClean="0"/>
              <a:t>ніж</a:t>
            </a:r>
            <a:r>
              <a:rPr lang="ru-RU" sz="2400" dirty="0" smtClean="0"/>
              <a:t> </a:t>
            </a:r>
            <a:r>
              <a:rPr lang="ru-RU" sz="2400" dirty="0" err="1" smtClean="0"/>
              <a:t>використання</a:t>
            </a:r>
            <a:r>
              <a:rPr lang="ru-RU" sz="2400" dirty="0" smtClean="0"/>
              <a:t> </a:t>
            </a:r>
            <a:r>
              <a:rPr lang="ru-RU" sz="2400" dirty="0" err="1" smtClean="0"/>
              <a:t>паливних</a:t>
            </a:r>
            <a:r>
              <a:rPr lang="ru-RU" sz="2400" dirty="0" smtClean="0"/>
              <a:t> </a:t>
            </a:r>
            <a:r>
              <a:rPr lang="ru-RU" sz="2400" dirty="0" err="1" smtClean="0"/>
              <a:t>ресурсів</a:t>
            </a:r>
            <a:r>
              <a:rPr lang="ru-RU" sz="2400" dirty="0" smtClean="0"/>
              <a:t>. Зараз ми </a:t>
            </a:r>
            <a:r>
              <a:rPr lang="ru-RU" sz="2400" dirty="0" err="1" smtClean="0"/>
              <a:t>можемо</a:t>
            </a:r>
            <a:r>
              <a:rPr lang="ru-RU" sz="2400" dirty="0" smtClean="0"/>
              <a:t> </a:t>
            </a:r>
            <a:r>
              <a:rPr lang="ru-RU" sz="2400" dirty="0" err="1" smtClean="0"/>
              <a:t>казати</a:t>
            </a:r>
            <a:r>
              <a:rPr lang="ru-RU" sz="2400" dirty="0" smtClean="0"/>
              <a:t> лише про </a:t>
            </a:r>
            <a:r>
              <a:rPr lang="ru-RU" sz="2400" dirty="0" err="1" smtClean="0"/>
              <a:t>часткове</a:t>
            </a:r>
            <a:r>
              <a:rPr lang="ru-RU" sz="2400" dirty="0" smtClean="0"/>
              <a:t> </a:t>
            </a:r>
            <a:r>
              <a:rPr lang="ru-RU" sz="2400" dirty="0" err="1" smtClean="0"/>
              <a:t>енергокористування</a:t>
            </a:r>
            <a:r>
              <a:rPr lang="ru-RU" sz="2400" dirty="0" smtClean="0"/>
              <a:t> </a:t>
            </a:r>
            <a:r>
              <a:rPr lang="ru-RU" sz="2400" dirty="0" err="1" smtClean="0"/>
              <a:t>річками</a:t>
            </a:r>
            <a:r>
              <a:rPr lang="ru-RU" sz="2400" dirty="0" smtClean="0"/>
              <a:t> у тих </a:t>
            </a:r>
            <a:r>
              <a:rPr lang="ru-RU" sz="2400" dirty="0" err="1" smtClean="0"/>
              <a:t>місцях</a:t>
            </a:r>
            <a:r>
              <a:rPr lang="ru-RU" sz="2400" dirty="0" smtClean="0"/>
              <a:t>, де </a:t>
            </a:r>
            <a:r>
              <a:rPr lang="ru-RU" sz="2400" dirty="0" err="1" smtClean="0"/>
              <a:t>постійні</a:t>
            </a:r>
            <a:r>
              <a:rPr lang="ru-RU" sz="2400" dirty="0" smtClean="0"/>
              <a:t> </a:t>
            </a:r>
            <a:r>
              <a:rPr lang="ru-RU" sz="2400" dirty="0" err="1" smtClean="0"/>
              <a:t>розливи</a:t>
            </a:r>
            <a:r>
              <a:rPr lang="ru-RU" sz="2400" dirty="0" smtClean="0"/>
              <a:t> </a:t>
            </a:r>
            <a:r>
              <a:rPr lang="ru-RU" sz="2400" dirty="0" err="1" smtClean="0"/>
              <a:t>річок</a:t>
            </a:r>
            <a:r>
              <a:rPr lang="ru-RU" sz="2400" dirty="0" smtClean="0"/>
              <a:t> </a:t>
            </a:r>
            <a:r>
              <a:rPr lang="ru-RU" sz="2400" dirty="0" err="1" smtClean="0"/>
              <a:t>стають</a:t>
            </a:r>
            <a:r>
              <a:rPr lang="ru-RU" sz="2400" dirty="0" smtClean="0"/>
              <a:t> </a:t>
            </a:r>
            <a:r>
              <a:rPr lang="ru-RU" sz="2400" dirty="0" err="1" smtClean="0"/>
              <a:t>справжніми</a:t>
            </a:r>
            <a:r>
              <a:rPr lang="ru-RU" sz="2400" dirty="0" smtClean="0"/>
              <a:t> </a:t>
            </a:r>
            <a:r>
              <a:rPr lang="ru-RU" sz="2400" dirty="0" err="1" smtClean="0"/>
              <a:t>стихійними</a:t>
            </a:r>
            <a:r>
              <a:rPr lang="ru-RU" sz="2400" dirty="0" smtClean="0"/>
              <a:t> лихами. У таких </a:t>
            </a:r>
            <a:r>
              <a:rPr lang="ru-RU" sz="2400" dirty="0" err="1" smtClean="0"/>
              <a:t>регіонах</a:t>
            </a:r>
            <a:r>
              <a:rPr lang="ru-RU" sz="2400" dirty="0" smtClean="0"/>
              <a:t> </a:t>
            </a:r>
            <a:r>
              <a:rPr lang="ru-RU" sz="2400" dirty="0" err="1" smtClean="0"/>
              <a:t>небезпечні</a:t>
            </a:r>
            <a:r>
              <a:rPr lang="ru-RU" sz="2400" dirty="0" smtClean="0"/>
              <a:t> </a:t>
            </a:r>
            <a:r>
              <a:rPr lang="ru-RU" sz="2400" dirty="0" err="1" smtClean="0"/>
              <a:t>розливи</a:t>
            </a:r>
            <a:r>
              <a:rPr lang="ru-RU" sz="2400" dirty="0" smtClean="0"/>
              <a:t> </a:t>
            </a:r>
            <a:r>
              <a:rPr lang="ru-RU" sz="2400" dirty="0" err="1" smtClean="0"/>
              <a:t>річок</a:t>
            </a:r>
            <a:r>
              <a:rPr lang="ru-RU" sz="2400" dirty="0" smtClean="0"/>
              <a:t> </a:t>
            </a:r>
            <a:r>
              <a:rPr lang="ru-RU" sz="2400" dirty="0" err="1" smtClean="0"/>
              <a:t>перетворюються</a:t>
            </a:r>
            <a:r>
              <a:rPr lang="ru-RU" sz="2400" dirty="0" smtClean="0"/>
              <a:t> за </a:t>
            </a:r>
            <a:r>
              <a:rPr lang="ru-RU" sz="2400" dirty="0" err="1" smtClean="0"/>
              <a:t>допомогою</a:t>
            </a:r>
            <a:r>
              <a:rPr lang="ru-RU" sz="2400" dirty="0" smtClean="0"/>
              <a:t> гребель на </a:t>
            </a:r>
            <a:r>
              <a:rPr lang="ru-RU" sz="2400" dirty="0" err="1" smtClean="0"/>
              <a:t>корисні</a:t>
            </a:r>
            <a:r>
              <a:rPr lang="ru-RU" sz="2400" dirty="0" smtClean="0"/>
              <a:t> </a:t>
            </a:r>
            <a:r>
              <a:rPr lang="ru-RU" sz="2400" dirty="0" err="1" smtClean="0"/>
              <a:t>джерела</a:t>
            </a:r>
            <a:r>
              <a:rPr lang="ru-RU" sz="2400" dirty="0" smtClean="0"/>
              <a:t> </a:t>
            </a:r>
            <a:r>
              <a:rPr lang="ru-RU" sz="2400" dirty="0" err="1" smtClean="0"/>
              <a:t>енергії</a:t>
            </a:r>
            <a:r>
              <a:rPr lang="ru-RU" sz="2400" dirty="0" smtClean="0"/>
              <a:t>. Як </a:t>
            </a:r>
            <a:r>
              <a:rPr lang="ru-RU" sz="2400" dirty="0" err="1" smtClean="0"/>
              <a:t>прикад</a:t>
            </a:r>
            <a:r>
              <a:rPr lang="ru-RU" sz="2400" dirty="0" smtClean="0"/>
              <a:t> можна навести каскад плотин </a:t>
            </a:r>
            <a:r>
              <a:rPr lang="ru-RU" sz="2400" dirty="0" err="1" smtClean="0"/>
              <a:t>корпорації</a:t>
            </a:r>
            <a:r>
              <a:rPr lang="ru-RU" sz="2400" dirty="0" smtClean="0"/>
              <a:t> “TVA” на </a:t>
            </a:r>
            <a:r>
              <a:rPr lang="ru-RU" sz="2400" dirty="0" err="1" smtClean="0"/>
              <a:t>річці</a:t>
            </a:r>
            <a:r>
              <a:rPr lang="ru-RU" sz="2400" dirty="0" smtClean="0"/>
              <a:t> </a:t>
            </a:r>
            <a:r>
              <a:rPr lang="ru-RU" sz="2400" dirty="0" err="1" smtClean="0"/>
              <a:t>Теннесі</a:t>
            </a:r>
            <a:r>
              <a:rPr lang="ru-RU" sz="2400" dirty="0" smtClean="0"/>
              <a:t>, США. 51 плотина </a:t>
            </a:r>
            <a:r>
              <a:rPr lang="ru-RU" sz="2400" dirty="0" err="1" smtClean="0"/>
              <a:t>захищає</a:t>
            </a:r>
            <a:r>
              <a:rPr lang="ru-RU" sz="2400" dirty="0" smtClean="0"/>
              <a:t> </a:t>
            </a:r>
            <a:r>
              <a:rPr lang="ru-RU" sz="2400" dirty="0" err="1" smtClean="0"/>
              <a:t>орні</a:t>
            </a:r>
            <a:r>
              <a:rPr lang="ru-RU" sz="2400" dirty="0" smtClean="0"/>
              <a:t> </a:t>
            </a:r>
            <a:r>
              <a:rPr lang="ru-RU" sz="2400" dirty="0" err="1" smtClean="0"/>
              <a:t>землі</a:t>
            </a:r>
            <a:r>
              <a:rPr lang="ru-RU" sz="2400" dirty="0" smtClean="0"/>
              <a:t>. На 38 з них </a:t>
            </a:r>
            <a:r>
              <a:rPr lang="ru-RU" sz="2400" dirty="0" err="1" smtClean="0"/>
              <a:t>працюють</a:t>
            </a:r>
            <a:r>
              <a:rPr lang="ru-RU" sz="2400" dirty="0" smtClean="0"/>
              <a:t> </a:t>
            </a:r>
            <a:r>
              <a:rPr lang="ru-RU" sz="2400" dirty="0" err="1" smtClean="0"/>
              <a:t>гідроелектростанції</a:t>
            </a:r>
            <a:r>
              <a:rPr lang="ru-RU" sz="2400" dirty="0" smtClean="0"/>
              <a:t>. До </a:t>
            </a:r>
            <a:r>
              <a:rPr lang="ru-RU" sz="2400" dirty="0" err="1" smtClean="0"/>
              <a:t>будівництва</a:t>
            </a:r>
            <a:r>
              <a:rPr lang="ru-RU" sz="2400" dirty="0" smtClean="0"/>
              <a:t> </a:t>
            </a:r>
            <a:r>
              <a:rPr lang="ru-RU" sz="2400" dirty="0" err="1" smtClean="0"/>
              <a:t>цих</a:t>
            </a:r>
            <a:r>
              <a:rPr lang="ru-RU" sz="2400" dirty="0" smtClean="0"/>
              <a:t> плотин </a:t>
            </a:r>
            <a:r>
              <a:rPr lang="ru-RU" sz="2400" dirty="0" err="1" smtClean="0"/>
              <a:t>ведення</a:t>
            </a:r>
            <a:r>
              <a:rPr lang="ru-RU" sz="2400" dirty="0" smtClean="0"/>
              <a:t> </a:t>
            </a:r>
            <a:r>
              <a:rPr lang="ru-RU" sz="2400" dirty="0" err="1" smtClean="0"/>
              <a:t>сільськогосподарської</a:t>
            </a:r>
            <a:r>
              <a:rPr lang="ru-RU" sz="2400" dirty="0" smtClean="0"/>
              <a:t> </a:t>
            </a:r>
            <a:r>
              <a:rPr lang="ru-RU" sz="2400" dirty="0" err="1" smtClean="0"/>
              <a:t>діяльності</a:t>
            </a:r>
            <a:r>
              <a:rPr lang="ru-RU" sz="2400" dirty="0" smtClean="0"/>
              <a:t> було </a:t>
            </a:r>
            <a:r>
              <a:rPr lang="ru-RU" sz="2400" dirty="0" err="1" smtClean="0"/>
              <a:t>майже</a:t>
            </a:r>
            <a:r>
              <a:rPr lang="ru-RU" sz="2400" dirty="0" smtClean="0"/>
              <a:t> </a:t>
            </a:r>
            <a:r>
              <a:rPr lang="ru-RU" sz="2400" dirty="0" err="1" smtClean="0"/>
              <a:t>неможливим</a:t>
            </a:r>
            <a:r>
              <a:rPr lang="ru-RU" sz="2400" dirty="0" smtClean="0"/>
              <a:t>. </a:t>
            </a:r>
          </a:p>
        </p:txBody>
      </p:sp>
      <p:sp>
        <p:nvSpPr>
          <p:cNvPr id="3" name="Прямоугольник 2"/>
          <p:cNvSpPr/>
          <p:nvPr/>
        </p:nvSpPr>
        <p:spPr>
          <a:xfrm>
            <a:off x="0" y="476672"/>
            <a:ext cx="9144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5400" b="1" kern="1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mpact"/>
              </a:rPr>
              <a:t>Енергія річок</a:t>
            </a:r>
            <a:endParaRPr lang="uk-UA"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advClick="0" advTm="7000">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71625"/>
            <a:ext cx="314325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786188"/>
            <a:ext cx="37147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1714500"/>
            <a:ext cx="3038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428875" y="476672"/>
            <a:ext cx="416812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5400" b="1" kern="1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mpact"/>
              </a:rPr>
              <a:t>Енергія річок</a:t>
            </a:r>
            <a:endParaRPr lang="uk-UA"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advClick="0" advTm="7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1000" fill="hold"/>
                                        <p:tgtEl>
                                          <p:spTgt spid="1638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fade">
                                      <p:cBhvr>
                                        <p:cTn id="13" dur="1000"/>
                                        <p:tgtEl>
                                          <p:spTgt spid="16388"/>
                                        </p:tgtEl>
                                      </p:cBhvr>
                                    </p:animEffect>
                                    <p:anim calcmode="lin" valueType="num">
                                      <p:cBhvr>
                                        <p:cTn id="14" dur="1000" fill="hold"/>
                                        <p:tgtEl>
                                          <p:spTgt spid="16388"/>
                                        </p:tgtEl>
                                        <p:attrNameLst>
                                          <p:attrName>ppt_x</p:attrName>
                                        </p:attrNameLst>
                                      </p:cBhvr>
                                      <p:tavLst>
                                        <p:tav tm="0">
                                          <p:val>
                                            <p:strVal val="#ppt_x"/>
                                          </p:val>
                                        </p:tav>
                                        <p:tav tm="100000">
                                          <p:val>
                                            <p:strVal val="#ppt_x"/>
                                          </p:val>
                                        </p:tav>
                                      </p:tavLst>
                                    </p:anim>
                                    <p:anim calcmode="lin" valueType="num">
                                      <p:cBhvr>
                                        <p:cTn id="15" dur="1000" fill="hold"/>
                                        <p:tgtEl>
                                          <p:spTgt spid="1638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389"/>
                                        </p:tgtEl>
                                        <p:attrNameLst>
                                          <p:attrName>style.visibility</p:attrName>
                                        </p:attrNameLst>
                                      </p:cBhvr>
                                      <p:to>
                                        <p:strVal val="visible"/>
                                      </p:to>
                                    </p:set>
                                    <p:animEffect transition="in" filter="fade">
                                      <p:cBhvr>
                                        <p:cTn id="19" dur="1000"/>
                                        <p:tgtEl>
                                          <p:spTgt spid="16389"/>
                                        </p:tgtEl>
                                      </p:cBhvr>
                                    </p:animEffect>
                                    <p:anim calcmode="lin" valueType="num">
                                      <p:cBhvr>
                                        <p:cTn id="20" dur="1000" fill="hold"/>
                                        <p:tgtEl>
                                          <p:spTgt spid="16389"/>
                                        </p:tgtEl>
                                        <p:attrNameLst>
                                          <p:attrName>ppt_x</p:attrName>
                                        </p:attrNameLst>
                                      </p:cBhvr>
                                      <p:tavLst>
                                        <p:tav tm="0">
                                          <p:val>
                                            <p:strVal val="#ppt_x"/>
                                          </p:val>
                                        </p:tav>
                                        <p:tav tm="100000">
                                          <p:val>
                                            <p:strVal val="#ppt_x"/>
                                          </p:val>
                                        </p:tav>
                                      </p:tavLst>
                                    </p:anim>
                                    <p:anim calcmode="lin" valueType="num">
                                      <p:cBhvr>
                                        <p:cTn id="21"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Rot="1" noChangeArrowheads="1"/>
          </p:cNvSpPr>
          <p:nvPr>
            <p:ph type="body" idx="1"/>
          </p:nvPr>
        </p:nvSpPr>
        <p:spPr>
          <a:xfrm>
            <a:off x="301625" y="1676400"/>
            <a:ext cx="8374831" cy="4895850"/>
          </a:xfrm>
        </p:spPr>
        <p:txBody>
          <a:bodyPr/>
          <a:lstStyle/>
          <a:p>
            <a:pPr eaLnBrk="1" hangingPunct="1">
              <a:buFont typeface="Wingdings" pitchFamily="2" charset="2"/>
              <a:buNone/>
              <a:defRPr/>
            </a:pPr>
            <a:r>
              <a:rPr lang="ru-RU" dirty="0" smtClean="0">
                <a:effectLst>
                  <a:outerShdw blurRad="38100" dist="38100" dir="2700000" algn="tl">
                    <a:srgbClr val="FFFFFF"/>
                  </a:outerShdw>
                </a:effectLst>
              </a:rPr>
              <a:t>   В </a:t>
            </a:r>
            <a:r>
              <a:rPr lang="ru-RU" dirty="0" err="1" smtClean="0">
                <a:effectLst>
                  <a:outerShdw blurRad="38100" dist="38100" dir="2700000" algn="tl">
                    <a:srgbClr val="FFFFFF"/>
                  </a:outerShdw>
                </a:effectLst>
              </a:rPr>
              <a:t>останній</a:t>
            </a:r>
            <a:r>
              <a:rPr lang="ru-RU" dirty="0" smtClean="0">
                <a:effectLst>
                  <a:outerShdw blurRad="38100" dist="38100" dir="2700000" algn="tl">
                    <a:srgbClr val="FFFFFF"/>
                  </a:outerShdw>
                </a:effectLst>
              </a:rPr>
              <a:t> час </a:t>
            </a:r>
            <a:r>
              <a:rPr lang="ru-RU" dirty="0" err="1" smtClean="0">
                <a:effectLst>
                  <a:outerShdw blurRad="38100" dist="38100" dir="2700000" algn="tl">
                    <a:srgbClr val="FFFFFF"/>
                  </a:outerShdw>
                </a:effectLst>
              </a:rPr>
              <a:t>інтерес</a:t>
            </a:r>
            <a:r>
              <a:rPr lang="ru-RU" dirty="0" smtClean="0">
                <a:effectLst>
                  <a:outerShdw blurRad="38100" dist="38100" dir="2700000" algn="tl">
                    <a:srgbClr val="FFFFFF"/>
                  </a:outerShdw>
                </a:effectLst>
              </a:rPr>
              <a:t> до </a:t>
            </a:r>
            <a:r>
              <a:rPr lang="ru-RU" dirty="0" err="1" smtClean="0">
                <a:effectLst>
                  <a:outerShdw blurRad="38100" dist="38100" dir="2700000" algn="tl">
                    <a:srgbClr val="FFFFFF"/>
                  </a:outerShdw>
                </a:effectLst>
              </a:rPr>
              <a:t>проблеми</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використання</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сонячної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енергії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різко</a:t>
            </a:r>
            <a:r>
              <a:rPr lang="nb-NO" dirty="0">
                <a:effectLst>
                  <a:outerShdw blurRad="38100" dist="38100" dir="2700000" algn="tl">
                    <a:srgbClr val="FFFFFF"/>
                  </a:outerShdw>
                </a:effectLst>
              </a:rPr>
              <a:t> </a:t>
            </a:r>
            <a:r>
              <a:rPr lang="ru-RU" dirty="0" err="1" smtClean="0">
                <a:effectLst>
                  <a:outerShdw blurRad="38100" dist="38100" dir="2700000" algn="tl">
                    <a:srgbClr val="FFFFFF"/>
                  </a:outerShdw>
                </a:effectLst>
              </a:rPr>
              <a:t>збільшився.Можливості</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саме</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безпосереднього</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використання</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сонячної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енергії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хоча</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більшість</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всієї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енергії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що</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потрапляє</a:t>
            </a:r>
            <a:r>
              <a:rPr lang="ru-RU" dirty="0" smtClean="0">
                <a:effectLst>
                  <a:outerShdw blurRad="38100" dist="38100" dir="2700000" algn="tl">
                    <a:srgbClr val="FFFFFF"/>
                  </a:outerShdw>
                </a:effectLst>
              </a:rPr>
              <a:t> на Землю є </a:t>
            </a:r>
            <a:r>
              <a:rPr lang="ru-RU" dirty="0" err="1" smtClean="0">
                <a:effectLst>
                  <a:outerShdw blurRad="38100" dist="38100" dir="2700000" algn="tl">
                    <a:srgbClr val="FFFFFF"/>
                  </a:outerShdw>
                </a:effectLst>
              </a:rPr>
              <a:t>сонячною</a:t>
            </a:r>
            <a:r>
              <a:rPr lang="ru-RU" dirty="0" smtClean="0">
                <a:effectLst>
                  <a:outerShdw blurRad="38100" dist="38100" dir="2700000" algn="tl">
                    <a:srgbClr val="FFFFFF"/>
                  </a:outerShdw>
                </a:effectLst>
              </a:rPr>
              <a:t>, та </a:t>
            </a:r>
            <a:r>
              <a:rPr lang="ru-RU" dirty="0" err="1" smtClean="0">
                <a:effectLst>
                  <a:outerShdw blurRad="38100" dist="38100" dir="2700000" algn="tl">
                    <a:srgbClr val="FFFFFF"/>
                  </a:outerShdw>
                </a:effectLst>
              </a:rPr>
              <a:t>основна</a:t>
            </a:r>
            <a:r>
              <a:rPr lang="ru-RU" dirty="0" smtClean="0">
                <a:effectLst>
                  <a:outerShdw blurRad="38100" dist="38100" dir="2700000" algn="tl">
                    <a:srgbClr val="FFFFFF"/>
                  </a:outerShdw>
                </a:effectLst>
              </a:rPr>
              <a:t> частина </a:t>
            </a:r>
            <a:r>
              <a:rPr lang="ru-RU" dirty="0" err="1" smtClean="0">
                <a:effectLst>
                  <a:outerShdw blurRad="38100" dist="38100" dir="2700000" algn="tl">
                    <a:srgbClr val="FFFFFF"/>
                  </a:outerShdw>
                </a:effectLst>
              </a:rPr>
              <a:t>її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зосереджується</a:t>
            </a:r>
            <a:r>
              <a:rPr lang="ru-RU" dirty="0" smtClean="0">
                <a:effectLst>
                  <a:outerShdw blurRad="38100" dist="38100" dir="2700000" algn="tl">
                    <a:srgbClr val="FFFFFF"/>
                  </a:outerShdw>
                </a:effectLst>
              </a:rPr>
              <a:t> у </a:t>
            </a:r>
            <a:r>
              <a:rPr lang="ru-RU" dirty="0" err="1" smtClean="0">
                <a:effectLst>
                  <a:outerShdw blurRad="38100" dist="38100" dir="2700000" algn="tl">
                    <a:srgbClr val="FFFFFF"/>
                  </a:outerShdw>
                </a:effectLst>
              </a:rPr>
              <a:t>атмосфері</a:t>
            </a:r>
            <a:r>
              <a:rPr lang="ru-RU" dirty="0" smtClean="0">
                <a:effectLst>
                  <a:outerShdw blurRad="38100" dist="38100" dir="2700000" algn="tl">
                    <a:srgbClr val="FFFFFF"/>
                  </a:outerShdw>
                </a:effectLst>
              </a:rPr>
              <a:t> та </a:t>
            </a:r>
            <a:r>
              <a:rPr lang="ru-RU" dirty="0" err="1" smtClean="0">
                <a:effectLst>
                  <a:outerShdw blurRad="38100" dist="38100" dir="2700000" algn="tl">
                    <a:srgbClr val="FFFFFF"/>
                  </a:outerShdw>
                </a:effectLst>
              </a:rPr>
              <a:t>гідросфері</a:t>
            </a:r>
            <a:r>
              <a:rPr lang="ru-RU" dirty="0" smtClean="0">
                <a:effectLst>
                  <a:outerShdw blurRad="38100" dist="38100" dir="2700000" algn="tl">
                    <a:srgbClr val="FFFFFF"/>
                  </a:outerShdw>
                </a:effectLst>
              </a:rPr>
              <a:t>. </a:t>
            </a:r>
          </a:p>
        </p:txBody>
      </p:sp>
      <p:sp>
        <p:nvSpPr>
          <p:cNvPr id="2"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spTree>
  </p:cSld>
  <p:clrMapOvr>
    <a:overrideClrMapping bg1="lt1" tx1="dk1" bg2="lt2" tx2="dk2" accent1="accent1" accent2="accent2" accent3="accent3" accent4="accent4" accent5="accent5" accent6="accent6" hlink="hlink" folHlink="folHlink"/>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8800"/>
                                        <p:tgtEl>
                                          <p:spTgt spid="3075">
                                            <p:txEl>
                                              <p:pRg st="0" end="0"/>
                                            </p:txEl>
                                          </p:spTgt>
                                        </p:tgtEl>
                                      </p:cBhvr>
                                    </p:animEffect>
                                    <p:anim calcmode="lin" valueType="num">
                                      <p:cBhvr>
                                        <p:cTn id="8" dur="88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88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500188"/>
            <a:ext cx="3929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1571625"/>
            <a:ext cx="41783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4214813"/>
            <a:ext cx="3929063"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anim calcmode="lin" valueType="num">
                                      <p:cBhvr>
                                        <p:cTn id="14" dur="1000" fill="hold"/>
                                        <p:tgtEl>
                                          <p:spTgt spid="4100"/>
                                        </p:tgtEl>
                                        <p:attrNameLst>
                                          <p:attrName>ppt_x</p:attrName>
                                        </p:attrNameLst>
                                      </p:cBhvr>
                                      <p:tavLst>
                                        <p:tav tm="0">
                                          <p:val>
                                            <p:strVal val="#ppt_x"/>
                                          </p:val>
                                        </p:tav>
                                        <p:tav tm="100000">
                                          <p:val>
                                            <p:strVal val="#ppt_x"/>
                                          </p:val>
                                        </p:tav>
                                      </p:tavLst>
                                    </p:anim>
                                    <p:anim calcmode="lin" valueType="num">
                                      <p:cBhvr>
                                        <p:cTn id="15" dur="1000" fill="hold"/>
                                        <p:tgtEl>
                                          <p:spTgt spid="410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1000"/>
                                        <p:tgtEl>
                                          <p:spTgt spid="4101"/>
                                        </p:tgtEl>
                                      </p:cBhvr>
                                    </p:animEffect>
                                    <p:anim calcmode="lin" valueType="num">
                                      <p:cBhvr>
                                        <p:cTn id="20" dur="1000" fill="hold"/>
                                        <p:tgtEl>
                                          <p:spTgt spid="4101"/>
                                        </p:tgtEl>
                                        <p:attrNameLst>
                                          <p:attrName>ppt_x</p:attrName>
                                        </p:attrNameLst>
                                      </p:cBhvr>
                                      <p:tavLst>
                                        <p:tav tm="0">
                                          <p:val>
                                            <p:strVal val="#ppt_x"/>
                                          </p:val>
                                        </p:tav>
                                        <p:tav tm="100000">
                                          <p:val>
                                            <p:strVal val="#ppt_x"/>
                                          </p:val>
                                        </p:tav>
                                      </p:tavLst>
                                    </p:anim>
                                    <p:anim calcmode="lin" valueType="num">
                                      <p:cBhvr>
                                        <p:cTn id="21"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Rot="1" noChangeArrowheads="1"/>
          </p:cNvSpPr>
          <p:nvPr>
            <p:ph type="body" idx="1"/>
          </p:nvPr>
        </p:nvSpPr>
        <p:spPr/>
        <p:txBody>
          <a:bodyPr/>
          <a:lstStyle/>
          <a:p>
            <a:pPr eaLnBrk="1" hangingPunct="1">
              <a:buFont typeface="Wingdings" pitchFamily="2" charset="2"/>
              <a:buNone/>
              <a:defRPr/>
            </a:pPr>
            <a:r>
              <a:rPr lang="ru-RU" sz="2800" smtClean="0">
                <a:effectLst>
                  <a:outerShdw blurRad="38100" dist="38100" dir="2700000" algn="tl">
                    <a:srgbClr val="FFFFFF"/>
                  </a:outerShdw>
                </a:effectLst>
              </a:rPr>
              <a:t>   Потенціальні можливості використання безпосередньо сонячної енергії дуже великі. Якщо ми зможемо використовувати 0,0125% всієї цієї енергії, то людство було б повністю забезпеченє енергією зараз, а використання 0,5% повністю б покрило всі потреби людства назавжди (якщо вважати, що населення Землі не перевищить 20 млрд.) </a:t>
            </a:r>
          </a:p>
        </p:txBody>
      </p:sp>
      <p:sp>
        <p:nvSpPr>
          <p:cNvPr id="5123" name="WordArt 11"/>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5124" name="Picture 12" descr="000417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6995">
            <a:off x="6300788" y="5013325"/>
            <a:ext cx="194468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0634">
            <a:off x="479425" y="5303838"/>
            <a:ext cx="178117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Click="0" advTm="6000">
        <p:fade/>
      </p:transition>
    </mc:Choice>
    <mc:Fallback>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type="body" idx="1"/>
          </p:nvPr>
        </p:nvSpPr>
        <p:spPr/>
        <p:txBody>
          <a:bodyPr/>
          <a:lstStyle/>
          <a:p>
            <a:pPr eaLnBrk="1" hangingPunct="1">
              <a:lnSpc>
                <a:spcPct val="90000"/>
              </a:lnSpc>
              <a:buFont typeface="Wingdings" pitchFamily="2" charset="2"/>
              <a:buNone/>
              <a:defRPr/>
            </a:pP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Зрозуміло</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що</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існують</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різні</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фактори</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що</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обмежують</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потужності</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сонячної</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енергетики</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Окрім</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ціни</a:t>
            </a:r>
            <a:r>
              <a:rPr lang="ru-RU" sz="2400" dirty="0" smtClean="0">
                <a:effectLst>
                  <a:outerShdw blurRad="38100" dist="38100" dir="2700000" algn="tl">
                    <a:srgbClr val="FFFFFF"/>
                  </a:outerShdw>
                </a:effectLst>
              </a:rPr>
              <a:t> та </a:t>
            </a:r>
            <a:r>
              <a:rPr lang="ru-RU" sz="2400" dirty="0" err="1" smtClean="0">
                <a:effectLst>
                  <a:outerShdw blurRad="38100" dist="38100" dir="2700000" algn="tl">
                    <a:srgbClr val="FFFFFF"/>
                  </a:outerShdw>
                </a:effectLst>
              </a:rPr>
              <a:t>ресурсоємкості</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ще</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існує</a:t>
            </a:r>
            <a:r>
              <a:rPr lang="ru-RU" sz="2400" dirty="0" smtClean="0">
                <a:effectLst>
                  <a:outerShdw blurRad="38100" dist="38100" dir="2700000" algn="tl">
                    <a:srgbClr val="FFFFFF"/>
                  </a:outerShdw>
                </a:effectLst>
              </a:rPr>
              <a:t> проблема </a:t>
            </a:r>
            <a:r>
              <a:rPr lang="ru-RU" sz="2400" dirty="0" err="1" smtClean="0">
                <a:effectLst>
                  <a:outerShdw blurRad="38100" dist="38100" dir="2700000" algn="tl">
                    <a:srgbClr val="FFFFFF"/>
                  </a:outerShdw>
                </a:effectLst>
              </a:rPr>
              <a:t>площі</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Наприклад</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якщо</a:t>
            </a:r>
            <a:r>
              <a:rPr lang="ru-RU" sz="2400" dirty="0" smtClean="0">
                <a:effectLst>
                  <a:outerShdw blurRad="38100" dist="38100" dir="2700000" algn="tl">
                    <a:srgbClr val="FFFFFF"/>
                  </a:outerShdw>
                </a:effectLst>
              </a:rPr>
              <a:t> у 2100 </a:t>
            </a:r>
            <a:r>
              <a:rPr lang="ru-RU" sz="2400" dirty="0" err="1" smtClean="0">
                <a:effectLst>
                  <a:outerShdw blurRad="38100" dist="38100" dir="2700000" algn="tl">
                    <a:srgbClr val="FFFFFF"/>
                  </a:outerShdw>
                </a:effectLst>
              </a:rPr>
              <a:t>році</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людство</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повністю</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забезпечуватиме</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свої</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енергетичні</a:t>
            </a:r>
            <a:r>
              <a:rPr lang="ru-RU" sz="2400" dirty="0" smtClean="0">
                <a:effectLst>
                  <a:outerShdw blurRad="38100" dist="38100" dir="2700000" algn="tl">
                    <a:srgbClr val="FFFFFF"/>
                  </a:outerShdw>
                </a:effectLst>
              </a:rPr>
              <a:t> потреби за </a:t>
            </a:r>
            <a:r>
              <a:rPr lang="ru-RU" sz="2400" dirty="0" err="1" smtClean="0">
                <a:effectLst>
                  <a:outerShdw blurRad="38100" dist="38100" dir="2700000" algn="tl">
                    <a:srgbClr val="FFFFFF"/>
                  </a:outerShdw>
                </a:effectLst>
              </a:rPr>
              <a:t>рахунок</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Сонця</a:t>
            </a:r>
            <a:r>
              <a:rPr lang="ru-RU" sz="2400" dirty="0" smtClean="0">
                <a:effectLst>
                  <a:outerShdw blurRad="38100" dist="38100" dir="2700000" algn="tl">
                    <a:srgbClr val="FFFFFF"/>
                  </a:outerShdw>
                </a:effectLst>
              </a:rPr>
              <a:t>, то </a:t>
            </a:r>
            <a:r>
              <a:rPr lang="ru-RU" sz="2400" dirty="0" err="1" smtClean="0">
                <a:effectLst>
                  <a:outerShdw blurRad="38100" dist="38100" dir="2700000" algn="tl">
                    <a:srgbClr val="FFFFFF"/>
                  </a:outerShdw>
                </a:effectLst>
              </a:rPr>
              <a:t>площа</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коллекторів</a:t>
            </a:r>
            <a:r>
              <a:rPr lang="ru-RU" sz="2400" dirty="0" smtClean="0">
                <a:effectLst>
                  <a:outerShdw blurRad="38100" dist="38100" dir="2700000" algn="tl">
                    <a:srgbClr val="FFFFFF"/>
                  </a:outerShdw>
                </a:effectLst>
              </a:rPr>
              <a:t> повинна буде </a:t>
            </a:r>
            <a:r>
              <a:rPr lang="ru-RU" sz="2400" dirty="0" err="1" smtClean="0">
                <a:effectLst>
                  <a:outerShdw blurRad="38100" dist="38100" dir="2700000" algn="tl">
                    <a:srgbClr val="FFFFFF"/>
                  </a:outerShdw>
                </a:effectLst>
              </a:rPr>
              <a:t>сягати</a:t>
            </a:r>
            <a:r>
              <a:rPr lang="ru-RU" sz="2400" dirty="0" smtClean="0">
                <a:effectLst>
                  <a:outerShdw blurRad="38100" dist="38100" dir="2700000" algn="tl">
                    <a:srgbClr val="FFFFFF"/>
                  </a:outerShdw>
                </a:effectLst>
              </a:rPr>
              <a:t> 1-3 млн. км2. </a:t>
            </a:r>
            <a:r>
              <a:rPr lang="ru-RU" sz="2400" dirty="0" err="1" smtClean="0">
                <a:effectLst>
                  <a:outerShdw blurRad="38100" dist="38100" dir="2700000" algn="tl">
                    <a:srgbClr val="FFFFFF"/>
                  </a:outerShdw>
                </a:effectLst>
              </a:rPr>
              <a:t>Також</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безпосередьнє</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використання</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сонячного</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випромінювання</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потребує</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велику</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кількість</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праці</a:t>
            </a:r>
            <a:r>
              <a:rPr lang="ru-RU" sz="2400" dirty="0" smtClean="0">
                <a:effectLst>
                  <a:outerShdw blurRad="38100" dist="38100" dir="2700000" algn="tl">
                    <a:srgbClr val="FFFFFF"/>
                  </a:outerShdw>
                </a:effectLst>
              </a:rPr>
              <a:t>: для </a:t>
            </a:r>
            <a:r>
              <a:rPr lang="ru-RU" sz="2400" dirty="0" err="1" smtClean="0">
                <a:effectLst>
                  <a:outerShdw blurRad="38100" dist="38100" dir="2700000" algn="tl">
                    <a:srgbClr val="FFFFFF"/>
                  </a:outerShdw>
                </a:effectLst>
              </a:rPr>
              <a:t>виготовлення</a:t>
            </a:r>
            <a:r>
              <a:rPr lang="ru-RU" sz="2400" dirty="0" smtClean="0">
                <a:effectLst>
                  <a:outerShdw blurRad="38100" dist="38100" dir="2700000" algn="tl">
                    <a:srgbClr val="FFFFFF"/>
                  </a:outerShdw>
                </a:effectLst>
              </a:rPr>
              <a:t> 1 МВт-року </a:t>
            </a:r>
            <a:r>
              <a:rPr lang="ru-RU" sz="2400" dirty="0" err="1" smtClean="0">
                <a:effectLst>
                  <a:outerShdw blurRad="38100" dist="38100" dir="2700000" algn="tl">
                    <a:srgbClr val="FFFFFF"/>
                  </a:outerShdw>
                </a:effectLst>
              </a:rPr>
              <a:t>знадобиться</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від</a:t>
            </a:r>
            <a:r>
              <a:rPr lang="ru-RU" sz="2400" dirty="0" smtClean="0">
                <a:effectLst>
                  <a:outerShdw blurRad="38100" dist="38100" dir="2700000" algn="tl">
                    <a:srgbClr val="FFFFFF"/>
                  </a:outerShdw>
                </a:effectLst>
              </a:rPr>
              <a:t> 10 до 40 тис. </a:t>
            </a:r>
            <a:r>
              <a:rPr lang="ru-RU" sz="2400" dirty="0" err="1" smtClean="0">
                <a:effectLst>
                  <a:outerShdw blurRad="38100" dist="38100" dir="2700000" algn="tl">
                    <a:srgbClr val="FFFFFF"/>
                  </a:outerShdw>
                </a:effectLst>
              </a:rPr>
              <a:t>людино</a:t>
            </a:r>
            <a:r>
              <a:rPr lang="ru-RU" sz="2400" dirty="0" smtClean="0">
                <a:effectLst>
                  <a:outerShdw blurRad="38100" dist="38100" dir="2700000" algn="tl">
                    <a:srgbClr val="FFFFFF"/>
                  </a:outerShdw>
                </a:effectLst>
              </a:rPr>
              <a:t>-годин. В той же час у </a:t>
            </a:r>
            <a:r>
              <a:rPr lang="ru-RU" sz="2400" dirty="0" err="1" smtClean="0">
                <a:effectLst>
                  <a:outerShdw blurRad="38100" dist="38100" dir="2700000" algn="tl">
                    <a:srgbClr val="FFFFFF"/>
                  </a:outerShdw>
                </a:effectLst>
              </a:rPr>
              <a:t>традиційній</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енергетиці</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цей</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показник</a:t>
            </a:r>
            <a:r>
              <a:rPr lang="ru-RU" sz="2400" dirty="0" smtClean="0">
                <a:effectLst>
                  <a:outerShdw blurRad="38100" dist="38100" dir="2700000" algn="tl">
                    <a:srgbClr val="FFFFFF"/>
                  </a:outerShdw>
                </a:effectLst>
              </a:rPr>
              <a:t> </a:t>
            </a:r>
            <a:r>
              <a:rPr lang="ru-RU" sz="2400" dirty="0" err="1" smtClean="0">
                <a:effectLst>
                  <a:outerShdw blurRad="38100" dist="38100" dir="2700000" algn="tl">
                    <a:srgbClr val="FFFFFF"/>
                  </a:outerShdw>
                </a:effectLst>
              </a:rPr>
              <a:t>менший</a:t>
            </a:r>
            <a:r>
              <a:rPr lang="ru-RU" sz="2400" dirty="0" smtClean="0">
                <a:effectLst>
                  <a:outerShdw blurRad="38100" dist="38100" dir="2700000" algn="tl">
                    <a:srgbClr val="FFFFFF"/>
                  </a:outerShdw>
                </a:effectLst>
              </a:rPr>
              <a:t> у 50-80 </a:t>
            </a:r>
            <a:r>
              <a:rPr lang="ru-RU" sz="2400" dirty="0" err="1" smtClean="0">
                <a:effectLst>
                  <a:outerShdw blurRad="38100" dist="38100" dir="2700000" algn="tl">
                    <a:srgbClr val="FFFFFF"/>
                  </a:outerShdw>
                </a:effectLst>
              </a:rPr>
              <a:t>разів</a:t>
            </a:r>
            <a:r>
              <a:rPr lang="ru-RU" sz="2400" dirty="0" smtClean="0">
                <a:effectLst>
                  <a:outerShdw blurRad="38100" dist="38100" dir="2700000" algn="tl">
                    <a:srgbClr val="FFFFFF"/>
                  </a:outerShdw>
                </a:effectLst>
              </a:rPr>
              <a:t>. </a:t>
            </a:r>
          </a:p>
        </p:txBody>
      </p:sp>
      <p:sp>
        <p:nvSpPr>
          <p:cNvPr id="6147"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6148" name="Picture 5" descr="345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3981">
            <a:off x="6516688" y="5157788"/>
            <a:ext cx="1944687"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Click="0" advTm="8000">
        <p:fade/>
      </p:transition>
    </mc:Choice>
    <mc:Fallback>
      <p:transition spd="med" advClick="0" advTm="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00188"/>
            <a:ext cx="45085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286125"/>
            <a:ext cx="41957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Click="0" advTm="8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1000"/>
                                        <p:tgtEl>
                                          <p:spTgt spid="7172"/>
                                        </p:tgtEl>
                                      </p:cBhvr>
                                    </p:animEffect>
                                    <p:anim calcmode="lin" valueType="num">
                                      <p:cBhvr>
                                        <p:cTn id="14" dur="1000" fill="hold"/>
                                        <p:tgtEl>
                                          <p:spTgt spid="7172"/>
                                        </p:tgtEl>
                                        <p:attrNameLst>
                                          <p:attrName>ppt_x</p:attrName>
                                        </p:attrNameLst>
                                      </p:cBhvr>
                                      <p:tavLst>
                                        <p:tav tm="0">
                                          <p:val>
                                            <p:strVal val="#ppt_x"/>
                                          </p:val>
                                        </p:tav>
                                        <p:tav tm="100000">
                                          <p:val>
                                            <p:strVal val="#ppt_x"/>
                                          </p:val>
                                        </p:tav>
                                      </p:tavLst>
                                    </p:anim>
                                    <p:anim calcmode="lin" valueType="num">
                                      <p:cBhvr>
                                        <p:cTn id="15"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type="body" idx="1"/>
          </p:nvPr>
        </p:nvSpPr>
        <p:spPr>
          <a:xfrm>
            <a:off x="301625" y="1676400"/>
            <a:ext cx="8628063" cy="4895850"/>
          </a:xfrm>
        </p:spPr>
        <p:txBody>
          <a:bodyPr/>
          <a:lstStyle/>
          <a:p>
            <a:pPr eaLnBrk="1" hangingPunct="1">
              <a:buFont typeface="Wingdings" pitchFamily="2" charset="2"/>
              <a:buNone/>
              <a:defRPr/>
            </a:pP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Отже</a:t>
            </a:r>
            <a:r>
              <a:rPr lang="ru-RU" sz="2800" dirty="0" smtClean="0">
                <a:effectLst>
                  <a:outerShdw blurRad="38100" dist="38100" dir="2700000" algn="tl">
                    <a:srgbClr val="FFFFFF"/>
                  </a:outerShdw>
                </a:effectLst>
              </a:rPr>
              <a:t> зараз </a:t>
            </a:r>
            <a:r>
              <a:rPr lang="ru-RU" sz="2800" dirty="0" err="1" smtClean="0">
                <a:effectLst>
                  <a:outerShdw blurRad="38100" dist="38100" dir="2700000" algn="tl">
                    <a:srgbClr val="FFFFFF"/>
                  </a:outerShdw>
                </a:effectLst>
              </a:rPr>
              <a:t>ще</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годі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казати</a:t>
            </a:r>
            <a:r>
              <a:rPr lang="ru-RU" sz="2800" dirty="0" smtClean="0">
                <a:effectLst>
                  <a:outerShdw blurRad="38100" dist="38100" dir="2700000" algn="tl">
                    <a:srgbClr val="FFFFFF"/>
                  </a:outerShdw>
                </a:effectLst>
              </a:rPr>
              <a:t> про </a:t>
            </a:r>
            <a:r>
              <a:rPr lang="ru-RU" sz="2800" dirty="0" err="1" smtClean="0">
                <a:effectLst>
                  <a:outerShdw blurRad="38100" dist="38100" dir="2700000" algn="tl">
                    <a:srgbClr val="FFFFFF"/>
                  </a:outerShdw>
                </a:effectLst>
              </a:rPr>
              <a:t>масштабне</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використання</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сонячного</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проміння</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Звісно</a:t>
            </a:r>
            <a:r>
              <a:rPr lang="ru-RU" sz="2800" dirty="0" smtClean="0">
                <a:effectLst>
                  <a:outerShdw blurRad="38100" dist="38100" dir="2700000" algn="tl">
                    <a:srgbClr val="FFFFFF"/>
                  </a:outerShdw>
                </a:effectLst>
              </a:rPr>
              <a:t>, у </a:t>
            </a:r>
            <a:r>
              <a:rPr lang="ru-RU" sz="2800" dirty="0" err="1" smtClean="0">
                <a:effectLst>
                  <a:outerShdw blurRad="38100" dist="38100" dir="2700000" algn="tl">
                    <a:srgbClr val="FFFFFF"/>
                  </a:outerShdw>
                </a:effectLst>
              </a:rPr>
              <a:t>курортних</a:t>
            </a:r>
            <a:r>
              <a:rPr lang="ru-RU" sz="2800" dirty="0" smtClean="0">
                <a:effectLst>
                  <a:outerShdw blurRad="38100" dist="38100" dir="2700000" algn="tl">
                    <a:srgbClr val="FFFFFF"/>
                  </a:outerShdw>
                </a:effectLst>
              </a:rPr>
              <a:t> та </a:t>
            </a:r>
            <a:r>
              <a:rPr lang="ru-RU" sz="2800" dirty="0" err="1" smtClean="0">
                <a:effectLst>
                  <a:outerShdw blurRad="38100" dist="38100" dir="2700000" algn="tl">
                    <a:srgbClr val="FFFFFF"/>
                  </a:outerShdw>
                </a:effectLst>
              </a:rPr>
              <a:t>віддалених</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від</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електромережі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регіонах</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сонячні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електростанції</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можуть</a:t>
            </a:r>
            <a:r>
              <a:rPr lang="ru-RU" sz="2800" dirty="0" smtClean="0">
                <a:effectLst>
                  <a:outerShdw blurRad="38100" dist="38100" dir="2700000" algn="tl">
                    <a:srgbClr val="FFFFFF"/>
                  </a:outerShdw>
                </a:effectLst>
              </a:rPr>
              <a:t> бути </a:t>
            </a:r>
            <a:r>
              <a:rPr lang="ru-RU" sz="2800" dirty="0" err="1" smtClean="0">
                <a:effectLst>
                  <a:outerShdw blurRad="38100" dist="38100" dir="2700000" algn="tl">
                    <a:srgbClr val="FFFFFF"/>
                  </a:outerShdw>
                </a:effectLst>
              </a:rPr>
              <a:t>необхідними</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але</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загальна</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частка</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сонячної</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енергії</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надзвичайно</a:t>
            </a:r>
            <a:r>
              <a:rPr lang="ru-RU" sz="2800" dirty="0" smtClean="0">
                <a:effectLst>
                  <a:outerShdw blurRad="38100" dist="38100" dir="2700000" algn="tl">
                    <a:srgbClr val="FFFFFF"/>
                  </a:outerShdw>
                </a:effectLst>
              </a:rPr>
              <a:t> мала. Та </a:t>
            </a:r>
            <a:r>
              <a:rPr lang="ru-RU" sz="2800" dirty="0" err="1" smtClean="0">
                <a:effectLst>
                  <a:outerShdw blurRad="38100" dist="38100" dir="2700000" algn="tl">
                    <a:srgbClr val="FFFFFF"/>
                  </a:outerShdw>
                </a:effectLst>
              </a:rPr>
              <a:t>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навіщо</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будувати</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коллектори</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якщо</a:t>
            </a:r>
            <a:r>
              <a:rPr lang="ru-RU" sz="2800" dirty="0" smtClean="0">
                <a:effectLst>
                  <a:outerShdw blurRad="38100" dist="38100" dir="2700000" algn="tl">
                    <a:srgbClr val="FFFFFF"/>
                  </a:outerShdw>
                </a:effectLst>
              </a:rPr>
              <a:t> в </a:t>
            </a:r>
            <a:r>
              <a:rPr lang="ru-RU" sz="2800" dirty="0" err="1" smtClean="0">
                <a:effectLst>
                  <a:outerShdw blurRad="38100" dist="38100" dir="2700000" algn="tl">
                    <a:srgbClr val="FFFFFF"/>
                  </a:outerShdw>
                </a:effectLst>
              </a:rPr>
              <a:t>природі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існують</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набагато</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більші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потужніші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коллектори</a:t>
            </a:r>
            <a:r>
              <a:rPr lang="ru-RU" sz="2800" dirty="0" smtClean="0">
                <a:effectLst>
                  <a:outerShdw blurRad="38100" dist="38100" dir="2700000" algn="tl">
                    <a:srgbClr val="FFFFFF"/>
                  </a:outerShdw>
                </a:effectLst>
              </a:rPr>
              <a:t>:</a:t>
            </a:r>
          </a:p>
          <a:p>
            <a:pPr eaLnBrk="1" hangingPunct="1">
              <a:buFont typeface="Wingdings" pitchFamily="2" charset="2"/>
              <a:buNone/>
              <a:defRPr/>
            </a:pPr>
            <a:r>
              <a:rPr lang="ru-RU" sz="2800" dirty="0" smtClean="0">
                <a:effectLst>
                  <a:outerShdw blurRad="38100" dist="38100" dir="2700000" algn="tl">
                    <a:srgbClr val="FFFFFF"/>
                  </a:outerShdw>
                </a:effectLst>
              </a:rPr>
              <a:t>    атмосфера та </a:t>
            </a:r>
            <a:r>
              <a:rPr lang="ru-RU" sz="2800" dirty="0" err="1" smtClean="0">
                <a:effectLst>
                  <a:outerShdw blurRad="38100" dist="38100" dir="2700000" algn="tl">
                    <a:srgbClr val="FFFFFF"/>
                  </a:outerShdw>
                </a:effectLst>
              </a:rPr>
              <a:t>гідросфера</a:t>
            </a:r>
            <a:r>
              <a:rPr lang="ru-RU" sz="2800" dirty="0" smtClean="0">
                <a:effectLst>
                  <a:outerShdw blurRad="38100" dist="38100" dir="2700000" algn="tl">
                    <a:srgbClr val="FFFFFF"/>
                  </a:outerShdw>
                </a:effectLst>
              </a:rPr>
              <a:t>?</a:t>
            </a:r>
          </a:p>
        </p:txBody>
      </p:sp>
      <p:sp>
        <p:nvSpPr>
          <p:cNvPr id="8195"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50" y="4714875"/>
            <a:ext cx="2955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advClick="0" advTm="7000">
        <p14:ripple/>
      </p:transition>
    </mc:Choice>
    <mc:Fallback>
      <p:transition spd="slow"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body" idx="1"/>
          </p:nvPr>
        </p:nvSpPr>
        <p:spPr>
          <a:xfrm>
            <a:off x="179388" y="1557338"/>
            <a:ext cx="8540750" cy="5086350"/>
          </a:xfrm>
        </p:spPr>
        <p:txBody>
          <a:bodyPr/>
          <a:lstStyle/>
          <a:p>
            <a:pPr eaLnBrk="1" hangingPunct="1">
              <a:buFont typeface="Wingdings" pitchFamily="2" charset="2"/>
              <a:buNone/>
              <a:defRPr/>
            </a:pPr>
            <a:r>
              <a:rPr lang="ru-RU" sz="2800" dirty="0" smtClean="0"/>
              <a:t>   </a:t>
            </a:r>
            <a:r>
              <a:rPr lang="ru-RU" sz="2800" dirty="0" err="1" smtClean="0"/>
              <a:t>Енергія</a:t>
            </a:r>
            <a:r>
              <a:rPr lang="ru-RU" sz="2800" dirty="0" smtClean="0"/>
              <a:t> </a:t>
            </a:r>
            <a:r>
              <a:rPr lang="ru-RU" sz="2800" dirty="0" err="1" smtClean="0"/>
              <a:t>повітряних</a:t>
            </a:r>
            <a:r>
              <a:rPr lang="ru-RU" sz="2800" dirty="0" smtClean="0"/>
              <a:t> </a:t>
            </a:r>
            <a:r>
              <a:rPr lang="ru-RU" sz="2800" dirty="0" err="1" smtClean="0"/>
              <a:t>мас</a:t>
            </a:r>
            <a:r>
              <a:rPr lang="ru-RU" sz="2800" dirty="0" smtClean="0"/>
              <a:t>, </a:t>
            </a:r>
            <a:r>
              <a:rPr lang="ru-RU" sz="2800" dirty="0" err="1" smtClean="0"/>
              <a:t>що</a:t>
            </a:r>
            <a:r>
              <a:rPr lang="ru-RU" sz="2800" dirty="0" smtClean="0"/>
              <a:t> </a:t>
            </a:r>
            <a:r>
              <a:rPr lang="ru-RU" sz="2800" dirty="0" err="1" smtClean="0"/>
              <a:t>постійно</a:t>
            </a:r>
            <a:r>
              <a:rPr lang="ru-RU" sz="2800" dirty="0" smtClean="0"/>
              <a:t> </a:t>
            </a:r>
            <a:r>
              <a:rPr lang="ru-RU" sz="2800" dirty="0" err="1" smtClean="0"/>
              <a:t>рухаються</a:t>
            </a:r>
            <a:r>
              <a:rPr lang="ru-RU" sz="2800" dirty="0" smtClean="0"/>
              <a:t>, у </a:t>
            </a:r>
            <a:r>
              <a:rPr lang="ru-RU" sz="2800" dirty="0" err="1" smtClean="0"/>
              <a:t>сотні</a:t>
            </a:r>
            <a:r>
              <a:rPr lang="ru-RU" sz="2800" dirty="0" smtClean="0"/>
              <a:t> </a:t>
            </a:r>
            <a:r>
              <a:rPr lang="ru-RU" sz="2800" dirty="0" err="1" smtClean="0"/>
              <a:t>разів</a:t>
            </a:r>
            <a:r>
              <a:rPr lang="ru-RU" sz="2800" dirty="0" smtClean="0"/>
              <a:t> </a:t>
            </a:r>
            <a:r>
              <a:rPr lang="ru-RU" sz="2800" dirty="0" err="1" smtClean="0"/>
              <a:t>перевищує</a:t>
            </a:r>
            <a:r>
              <a:rPr lang="ru-RU" sz="2800" dirty="0" smtClean="0"/>
              <a:t> запаси </a:t>
            </a:r>
            <a:r>
              <a:rPr lang="ru-RU" sz="2800" dirty="0" err="1" smtClean="0"/>
              <a:t>гідроенергії</a:t>
            </a:r>
            <a:r>
              <a:rPr lang="ru-RU" sz="2800" dirty="0" smtClean="0"/>
              <a:t> </a:t>
            </a:r>
            <a:r>
              <a:rPr lang="ru-RU" sz="2800" dirty="0" err="1" smtClean="0"/>
              <a:t>усіх</a:t>
            </a:r>
            <a:r>
              <a:rPr lang="ru-RU" sz="2800" dirty="0" smtClean="0"/>
              <a:t> </a:t>
            </a:r>
            <a:r>
              <a:rPr lang="ru-RU" sz="2800" dirty="0" err="1" smtClean="0"/>
              <a:t>річок</a:t>
            </a:r>
            <a:r>
              <a:rPr lang="ru-RU" sz="2800" dirty="0" smtClean="0"/>
              <a:t> </a:t>
            </a:r>
            <a:r>
              <a:rPr lang="ru-RU" sz="2800" dirty="0" err="1" smtClean="0"/>
              <a:t>планети</a:t>
            </a:r>
            <a:r>
              <a:rPr lang="ru-RU" sz="2800" dirty="0" smtClean="0"/>
              <a:t>. </a:t>
            </a:r>
            <a:r>
              <a:rPr lang="ru-RU" sz="2800" dirty="0" err="1" smtClean="0"/>
              <a:t>Всюди</a:t>
            </a:r>
            <a:r>
              <a:rPr lang="ru-RU" sz="2800" dirty="0" smtClean="0"/>
              <a:t> </a:t>
            </a:r>
            <a:r>
              <a:rPr lang="ru-RU" sz="2800" dirty="0" err="1" smtClean="0"/>
              <a:t>і</a:t>
            </a:r>
            <a:r>
              <a:rPr lang="ru-RU" sz="2800" dirty="0" smtClean="0"/>
              <a:t> </a:t>
            </a:r>
            <a:r>
              <a:rPr lang="ru-RU" sz="2800" dirty="0" err="1" smtClean="0"/>
              <a:t>постійно</a:t>
            </a:r>
            <a:r>
              <a:rPr lang="ru-RU" sz="2800" dirty="0" smtClean="0"/>
              <a:t> на </a:t>
            </a:r>
            <a:r>
              <a:rPr lang="ru-RU" sz="2800" dirty="0" err="1" smtClean="0"/>
              <a:t>землі</a:t>
            </a:r>
            <a:r>
              <a:rPr lang="ru-RU" sz="2800" dirty="0" smtClean="0"/>
              <a:t> </a:t>
            </a:r>
            <a:r>
              <a:rPr lang="ru-RU" sz="2800" dirty="0" err="1" smtClean="0"/>
              <a:t>дмуть</a:t>
            </a:r>
            <a:r>
              <a:rPr lang="ru-RU" sz="2800" dirty="0" smtClean="0"/>
              <a:t> </a:t>
            </a:r>
            <a:r>
              <a:rPr lang="ru-RU" sz="2800" dirty="0" err="1" smtClean="0"/>
              <a:t>вітри</a:t>
            </a:r>
            <a:r>
              <a:rPr lang="ru-RU" sz="2800" dirty="0" smtClean="0"/>
              <a:t>: </a:t>
            </a:r>
            <a:r>
              <a:rPr lang="ru-RU" sz="2800" dirty="0" err="1" smtClean="0"/>
              <a:t>від</a:t>
            </a:r>
            <a:r>
              <a:rPr lang="ru-RU" sz="2800" dirty="0" smtClean="0"/>
              <a:t> легкого </a:t>
            </a:r>
            <a:r>
              <a:rPr lang="ru-RU" sz="2800" dirty="0" err="1" smtClean="0"/>
              <a:t>вітерця</a:t>
            </a:r>
            <a:r>
              <a:rPr lang="ru-RU" sz="2800" dirty="0" smtClean="0"/>
              <a:t> до </a:t>
            </a:r>
            <a:r>
              <a:rPr lang="ru-RU" sz="2800" dirty="0" err="1" smtClean="0"/>
              <a:t>могутніх</a:t>
            </a:r>
            <a:r>
              <a:rPr lang="ru-RU" sz="2800" dirty="0" smtClean="0"/>
              <a:t> </a:t>
            </a:r>
            <a:r>
              <a:rPr lang="ru-RU" sz="2800" dirty="0" err="1" smtClean="0"/>
              <a:t>ураганів</a:t>
            </a:r>
            <a:r>
              <a:rPr lang="ru-RU" sz="2800" dirty="0" smtClean="0"/>
              <a:t>. </a:t>
            </a:r>
            <a:r>
              <a:rPr lang="ru-RU" sz="2800" dirty="0" err="1" smtClean="0"/>
              <a:t>Ці</a:t>
            </a:r>
            <a:r>
              <a:rPr lang="ru-RU" sz="2800" dirty="0" smtClean="0"/>
              <a:t> </a:t>
            </a:r>
            <a:r>
              <a:rPr lang="ru-RU" sz="2800" dirty="0" err="1" smtClean="0"/>
              <a:t>вітри</a:t>
            </a:r>
            <a:r>
              <a:rPr lang="ru-RU" sz="2800" dirty="0" smtClean="0"/>
              <a:t> могли б </a:t>
            </a:r>
            <a:r>
              <a:rPr lang="ru-RU" sz="2800" dirty="0" err="1" smtClean="0"/>
              <a:t>повністю</a:t>
            </a:r>
            <a:r>
              <a:rPr lang="ru-RU" sz="2800" dirty="0" smtClean="0"/>
              <a:t> </a:t>
            </a:r>
            <a:r>
              <a:rPr lang="ru-RU" sz="2800" dirty="0" err="1" smtClean="0"/>
              <a:t>задовольнити</a:t>
            </a:r>
            <a:r>
              <a:rPr lang="ru-RU" sz="2800" dirty="0" smtClean="0"/>
              <a:t> потреби </a:t>
            </a:r>
            <a:r>
              <a:rPr lang="ru-RU" sz="2800" dirty="0" err="1" smtClean="0"/>
              <a:t>людства</a:t>
            </a:r>
            <a:r>
              <a:rPr lang="ru-RU" sz="2800" dirty="0" smtClean="0"/>
              <a:t>. Але </a:t>
            </a:r>
            <a:r>
              <a:rPr lang="ru-RU" sz="2800" dirty="0" err="1" smtClean="0"/>
              <a:t>частка</a:t>
            </a:r>
            <a:r>
              <a:rPr lang="ru-RU" sz="2800" dirty="0" smtClean="0"/>
              <a:t> </a:t>
            </a:r>
            <a:r>
              <a:rPr lang="ru-RU" sz="2800" dirty="0" err="1" smtClean="0"/>
              <a:t>вітряних</a:t>
            </a:r>
            <a:r>
              <a:rPr lang="ru-RU" sz="2800" dirty="0" smtClean="0"/>
              <a:t> </a:t>
            </a:r>
            <a:r>
              <a:rPr lang="ru-RU" sz="2800" dirty="0" err="1" smtClean="0"/>
              <a:t>електростанцій</a:t>
            </a:r>
            <a:r>
              <a:rPr lang="ru-RU" sz="2800" dirty="0" smtClean="0"/>
              <a:t> становить </a:t>
            </a:r>
            <a:r>
              <a:rPr lang="ru-RU" sz="2800" dirty="0" err="1" smtClean="0"/>
              <a:t>лише</a:t>
            </a:r>
            <a:r>
              <a:rPr lang="ru-RU" sz="2800" dirty="0" smtClean="0"/>
              <a:t> 0,1%. </a:t>
            </a:r>
            <a:r>
              <a:rPr lang="ru-RU" sz="2800" dirty="0" err="1" smtClean="0"/>
              <a:t>Чому</a:t>
            </a:r>
            <a:r>
              <a:rPr lang="ru-RU" sz="2800" dirty="0" smtClean="0"/>
              <a:t> ж </a:t>
            </a:r>
            <a:r>
              <a:rPr lang="ru-RU" sz="2800" dirty="0" err="1" smtClean="0"/>
              <a:t>тоді</a:t>
            </a:r>
            <a:r>
              <a:rPr lang="ru-RU" sz="2800" dirty="0" smtClean="0"/>
              <a:t> </a:t>
            </a:r>
            <a:r>
              <a:rPr lang="ru-RU" sz="2800" dirty="0" err="1" smtClean="0"/>
              <a:t>такий</a:t>
            </a:r>
            <a:r>
              <a:rPr lang="ru-RU" sz="2800" dirty="0" smtClean="0"/>
              <a:t> </a:t>
            </a:r>
            <a:r>
              <a:rPr lang="ru-RU" sz="2800" dirty="0" err="1" smtClean="0"/>
              <a:t>доступний</a:t>
            </a:r>
            <a:r>
              <a:rPr lang="ru-RU" sz="2800" dirty="0" smtClean="0"/>
              <a:t> та </a:t>
            </a:r>
          </a:p>
          <a:p>
            <a:pPr eaLnBrk="1" hangingPunct="1">
              <a:buFont typeface="Wingdings" pitchFamily="2" charset="2"/>
              <a:buNone/>
              <a:defRPr/>
            </a:pPr>
            <a:r>
              <a:rPr lang="ru-RU" sz="2800" dirty="0" smtClean="0"/>
              <a:t>    </a:t>
            </a:r>
            <a:r>
              <a:rPr lang="ru-RU" sz="2800" dirty="0" err="1" smtClean="0"/>
              <a:t>екологічно</a:t>
            </a:r>
            <a:r>
              <a:rPr lang="ru-RU" sz="2800" dirty="0" smtClean="0"/>
              <a:t> </a:t>
            </a:r>
            <a:r>
              <a:rPr lang="ru-RU" sz="2800" dirty="0" err="1" smtClean="0"/>
              <a:t>чистий</a:t>
            </a:r>
            <a:r>
              <a:rPr lang="ru-RU" sz="2800" dirty="0" smtClean="0"/>
              <a:t> </a:t>
            </a:r>
            <a:r>
              <a:rPr lang="ru-RU" sz="2800" dirty="0" err="1" smtClean="0"/>
              <a:t>спосіб</a:t>
            </a:r>
            <a:r>
              <a:rPr lang="ru-RU" sz="2800" dirty="0" smtClean="0"/>
              <a:t> </a:t>
            </a:r>
          </a:p>
          <a:p>
            <a:pPr eaLnBrk="1" hangingPunct="1">
              <a:buFont typeface="Wingdings" pitchFamily="2" charset="2"/>
              <a:buNone/>
              <a:defRPr/>
            </a:pPr>
            <a:r>
              <a:rPr lang="ru-RU" sz="2800" dirty="0" smtClean="0"/>
              <a:t>    </a:t>
            </a:r>
            <a:r>
              <a:rPr lang="ru-RU" sz="2800" dirty="0" err="1" smtClean="0"/>
              <a:t>видобутку</a:t>
            </a:r>
            <a:r>
              <a:rPr lang="ru-RU" sz="2800" dirty="0" smtClean="0"/>
              <a:t> </a:t>
            </a:r>
            <a:r>
              <a:rPr lang="ru-RU" sz="2800" dirty="0" err="1" smtClean="0"/>
              <a:t>енергії</a:t>
            </a:r>
            <a:r>
              <a:rPr lang="ru-RU" sz="2800" dirty="0" smtClean="0"/>
              <a:t> так  слабо</a:t>
            </a:r>
          </a:p>
          <a:p>
            <a:pPr eaLnBrk="1" hangingPunct="1">
              <a:buFont typeface="Wingdings" pitchFamily="2" charset="2"/>
              <a:buNone/>
              <a:defRPr/>
            </a:pPr>
            <a:r>
              <a:rPr lang="ru-RU" sz="2800" dirty="0" smtClean="0"/>
              <a:t>     </a:t>
            </a:r>
            <a:r>
              <a:rPr lang="ru-RU" sz="2800" dirty="0" err="1" smtClean="0"/>
              <a:t>використовується</a:t>
            </a:r>
            <a:r>
              <a:rPr lang="ru-RU" sz="2800" dirty="0" smtClean="0"/>
              <a:t>?</a:t>
            </a:r>
          </a:p>
        </p:txBody>
      </p:sp>
      <p:sp>
        <p:nvSpPr>
          <p:cNvPr id="9219" name="WordArt 6"/>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uk-UA" sz="3600" kern="10">
                <a:solidFill>
                  <a:srgbClr val="3366FF"/>
                </a:solidFill>
                <a:effectLst>
                  <a:outerShdw dist="53882" dir="2700000" algn="ctr" rotWithShape="0">
                    <a:srgbClr val="C0C0C0">
                      <a:alpha val="79999"/>
                    </a:srgbClr>
                  </a:outerShdw>
                </a:effectLst>
                <a:latin typeface="Times New Roman"/>
                <a:cs typeface="Times New Roman"/>
              </a:rPr>
              <a:t>Енергія вітру</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4714875"/>
            <a:ext cx="35718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Click="0" advTm="7000">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6"/>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uk-UA" sz="3600" kern="10">
                <a:solidFill>
                  <a:srgbClr val="3366FF"/>
                </a:solidFill>
                <a:effectLst>
                  <a:outerShdw dist="53882" dir="2700000" algn="ctr" rotWithShape="0">
                    <a:srgbClr val="C0C0C0">
                      <a:alpha val="79999"/>
                    </a:srgbClr>
                  </a:outerShdw>
                </a:effectLst>
                <a:latin typeface="Times New Roman"/>
                <a:cs typeface="Times New Roman"/>
              </a:rPr>
              <a:t>Енергія вітру</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928813"/>
            <a:ext cx="449103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1500188"/>
            <a:ext cx="36496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4357688"/>
            <a:ext cx="40624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Click="0" advTm="7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1000"/>
                                        <p:tgtEl>
                                          <p:spTgt spid="10244"/>
                                        </p:tgtEl>
                                      </p:cBhvr>
                                    </p:animEffect>
                                    <p:anim calcmode="lin" valueType="num">
                                      <p:cBhvr>
                                        <p:cTn id="14" dur="1000" fill="hold"/>
                                        <p:tgtEl>
                                          <p:spTgt spid="10244"/>
                                        </p:tgtEl>
                                        <p:attrNameLst>
                                          <p:attrName>ppt_x</p:attrName>
                                        </p:attrNameLst>
                                      </p:cBhvr>
                                      <p:tavLst>
                                        <p:tav tm="0">
                                          <p:val>
                                            <p:strVal val="#ppt_x"/>
                                          </p:val>
                                        </p:tav>
                                        <p:tav tm="100000">
                                          <p:val>
                                            <p:strVal val="#ppt_x"/>
                                          </p:val>
                                        </p:tav>
                                      </p:tavLst>
                                    </p:anim>
                                    <p:anim calcmode="lin" valueType="num">
                                      <p:cBhvr>
                                        <p:cTn id="15" dur="1000" fill="hold"/>
                                        <p:tgtEl>
                                          <p:spTgt spid="1024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45"/>
                                        </p:tgtEl>
                                        <p:attrNameLst>
                                          <p:attrName>style.visibility</p:attrName>
                                        </p:attrNameLst>
                                      </p:cBhvr>
                                      <p:to>
                                        <p:strVal val="visible"/>
                                      </p:to>
                                    </p:set>
                                    <p:animEffect transition="in" filter="fade">
                                      <p:cBhvr>
                                        <p:cTn id="19" dur="1000"/>
                                        <p:tgtEl>
                                          <p:spTgt spid="10245"/>
                                        </p:tgtEl>
                                      </p:cBhvr>
                                    </p:animEffect>
                                    <p:anim calcmode="lin" valueType="num">
                                      <p:cBhvr>
                                        <p:cTn id="20" dur="1000" fill="hold"/>
                                        <p:tgtEl>
                                          <p:spTgt spid="10245"/>
                                        </p:tgtEl>
                                        <p:attrNameLst>
                                          <p:attrName>ppt_x</p:attrName>
                                        </p:attrNameLst>
                                      </p:cBhvr>
                                      <p:tavLst>
                                        <p:tav tm="0">
                                          <p:val>
                                            <p:strVal val="#ppt_x"/>
                                          </p:val>
                                        </p:tav>
                                        <p:tav tm="100000">
                                          <p:val>
                                            <p:strVal val="#ppt_x"/>
                                          </p:val>
                                        </p:tav>
                                      </p:tavLst>
                                    </p:anim>
                                    <p:anim calcmode="lin" valueType="num">
                                      <p:cBhvr>
                                        <p:cTn id="21"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10.xml><?xml version="1.0" encoding="utf-8"?>
<a:themeOverride xmlns:a="http://schemas.openxmlformats.org/drawingml/2006/main">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themeOverride>
</file>

<file path=ppt/theme/themeOverride2.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3.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4.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5.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6.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7.xml><?xml version="1.0" encoding="utf-8"?>
<a:themeOverride xmlns:a="http://schemas.openxmlformats.org/drawingml/2006/main">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themeOverride>
</file>

<file path=ppt/theme/themeOverride8.xml><?xml version="1.0" encoding="utf-8"?>
<a:themeOverride xmlns:a="http://schemas.openxmlformats.org/drawingml/2006/main">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themeOverride>
</file>

<file path=ppt/theme/themeOverride9.xml><?xml version="1.0" encoding="utf-8"?>
<a:themeOverride xmlns:a="http://schemas.openxmlformats.org/drawingml/2006/main">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
  <TotalTime>234</TotalTime>
  <Words>624</Words>
  <Application>Microsoft Office PowerPoint</Application>
  <PresentationFormat>Экран (4:3)</PresentationFormat>
  <Paragraphs>30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Облака</vt:lpstr>
      <vt:lpstr>АЛЬТЕРНАТИВНІ ДЖЕРЕЛА ЕНЕРГІЇ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Альтернативні джерела енергії</dc:title>
  <dc:creator>felles</dc:creator>
  <cp:lastModifiedBy>felles</cp:lastModifiedBy>
  <cp:revision>21</cp:revision>
  <dcterms:created xsi:type="dcterms:W3CDTF">2008-11-05T15:02:21Z</dcterms:created>
  <dcterms:modified xsi:type="dcterms:W3CDTF">2015-02-01T12:23:57Z</dcterms:modified>
</cp:coreProperties>
</file>