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3" r:id="rId4"/>
    <p:sldId id="257" r:id="rId5"/>
    <p:sldId id="258" r:id="rId6"/>
    <p:sldId id="261" r:id="rId7"/>
    <p:sldId id="260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01715-513C-41D5-9960-D4A6F81A77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830CD70-F374-4350-889A-71A1C9EF4F54}">
      <dgm:prSet phldrT="[Текст]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Неоген</a:t>
          </a:r>
        </a:p>
        <a:p>
          <a:r>
            <a:rPr lang="uk-UA" dirty="0" smtClean="0">
              <a:solidFill>
                <a:schemeClr val="tx1"/>
              </a:solidFill>
            </a:rPr>
            <a:t>(</a:t>
          </a:r>
          <a:r>
            <a:rPr lang="vi-VN" dirty="0" smtClean="0">
              <a:solidFill>
                <a:schemeClr val="tx1"/>
              </a:solidFill>
            </a:rPr>
            <a:t>23,03 до 2,588 млн років тому</a:t>
          </a:r>
          <a:r>
            <a:rPr lang="uk-UA" dirty="0" smtClean="0">
              <a:solidFill>
                <a:schemeClr val="tx1"/>
              </a:solidFill>
            </a:rPr>
            <a:t>)</a:t>
          </a:r>
          <a:endParaRPr lang="uk-UA" dirty="0">
            <a:solidFill>
              <a:schemeClr val="tx1"/>
            </a:solidFill>
          </a:endParaRPr>
        </a:p>
      </dgm:t>
    </dgm:pt>
    <dgm:pt modelId="{0B258242-BABA-44A8-A018-C910036BB4CD}" type="parTrans" cxnId="{15C24B0E-BAD8-4187-A7B0-96A9FEECCD5B}">
      <dgm:prSet/>
      <dgm:spPr/>
      <dgm:t>
        <a:bodyPr/>
        <a:lstStyle/>
        <a:p>
          <a:endParaRPr lang="uk-UA"/>
        </a:p>
      </dgm:t>
    </dgm:pt>
    <dgm:pt modelId="{F3150824-5C4D-4531-9F22-FF94CCFE6F87}" type="sibTrans" cxnId="{15C24B0E-BAD8-4187-A7B0-96A9FEECCD5B}">
      <dgm:prSet/>
      <dgm:spPr/>
      <dgm:t>
        <a:bodyPr/>
        <a:lstStyle/>
        <a:p>
          <a:endParaRPr lang="uk-UA"/>
        </a:p>
      </dgm:t>
    </dgm:pt>
    <dgm:pt modelId="{9888A2A8-12D3-49E9-93C3-B437E1314229}" type="asst">
      <dgm:prSet phldrT="[Текст]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Міоцен</a:t>
          </a:r>
        </a:p>
        <a:p>
          <a:r>
            <a:rPr lang="uk-UA" dirty="0" smtClean="0">
              <a:solidFill>
                <a:schemeClr val="tx1"/>
              </a:solidFill>
            </a:rPr>
            <a:t>(23,03—5,333 </a:t>
          </a:r>
          <a:r>
            <a:rPr lang="uk-UA" dirty="0" err="1" smtClean="0">
              <a:solidFill>
                <a:schemeClr val="tx1"/>
              </a:solidFill>
            </a:rPr>
            <a:t>млн</a:t>
          </a:r>
          <a:r>
            <a:rPr lang="uk-UA" dirty="0" smtClean="0">
              <a:solidFill>
                <a:schemeClr val="tx1"/>
              </a:solidFill>
            </a:rPr>
            <a:t> років тому)</a:t>
          </a:r>
          <a:endParaRPr lang="uk-UA" dirty="0">
            <a:solidFill>
              <a:schemeClr val="tx1"/>
            </a:solidFill>
          </a:endParaRPr>
        </a:p>
      </dgm:t>
    </dgm:pt>
    <dgm:pt modelId="{4BA098C1-9436-4A8B-B4EF-ED9ADF8DE9E7}" type="parTrans" cxnId="{22F10884-43AF-41F6-9AC7-BD99B16AA96C}">
      <dgm:prSet/>
      <dgm:spPr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endParaRPr lang="uk-UA"/>
        </a:p>
      </dgm:t>
    </dgm:pt>
    <dgm:pt modelId="{75141467-A01A-4065-990E-FE9450A1F701}" type="sibTrans" cxnId="{22F10884-43AF-41F6-9AC7-BD99B16AA96C}">
      <dgm:prSet/>
      <dgm:spPr/>
      <dgm:t>
        <a:bodyPr/>
        <a:lstStyle/>
        <a:p>
          <a:endParaRPr lang="uk-UA"/>
        </a:p>
      </dgm:t>
    </dgm:pt>
    <dgm:pt modelId="{B77A88BA-1C9C-48C5-9D39-0D55EFC674EB}" type="asst">
      <dgm:prSet phldrT="[Текст]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Пліоцен</a:t>
          </a:r>
        </a:p>
        <a:p>
          <a:r>
            <a:rPr lang="uk-UA" dirty="0" smtClean="0">
              <a:solidFill>
                <a:schemeClr val="tx1"/>
              </a:solidFill>
            </a:rPr>
            <a:t>(5,333—2,588 </a:t>
          </a:r>
          <a:r>
            <a:rPr lang="uk-UA" dirty="0" err="1" smtClean="0">
              <a:solidFill>
                <a:schemeClr val="tx1"/>
              </a:solidFill>
            </a:rPr>
            <a:t>млн</a:t>
          </a:r>
          <a:r>
            <a:rPr lang="uk-UA" dirty="0" smtClean="0">
              <a:solidFill>
                <a:schemeClr val="tx1"/>
              </a:solidFill>
            </a:rPr>
            <a:t> років тому)</a:t>
          </a:r>
          <a:endParaRPr lang="uk-UA" dirty="0">
            <a:solidFill>
              <a:schemeClr val="tx1"/>
            </a:solidFill>
          </a:endParaRPr>
        </a:p>
      </dgm:t>
    </dgm:pt>
    <dgm:pt modelId="{E1D065D0-08B9-49F0-B771-AB4DA6DA729B}" type="parTrans" cxnId="{B16F764E-A67D-48FF-947A-7D64582880C6}">
      <dgm:prSet/>
      <dgm:spPr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endParaRPr lang="uk-UA"/>
        </a:p>
      </dgm:t>
    </dgm:pt>
    <dgm:pt modelId="{6556AB08-7351-4A0A-97E6-4BA48FB5F4C6}" type="sibTrans" cxnId="{B16F764E-A67D-48FF-947A-7D64582880C6}">
      <dgm:prSet/>
      <dgm:spPr/>
      <dgm:t>
        <a:bodyPr/>
        <a:lstStyle/>
        <a:p>
          <a:endParaRPr lang="uk-UA"/>
        </a:p>
      </dgm:t>
    </dgm:pt>
    <dgm:pt modelId="{C614CE96-3BE2-4372-9496-F67D0B798132}" type="pres">
      <dgm:prSet presAssocID="{C7F01715-513C-41D5-9960-D4A6F81A77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405B00A-921F-428D-9AEB-532258C58C61}" type="pres">
      <dgm:prSet presAssocID="{F830CD70-F374-4350-889A-71A1C9EF4F54}" presName="hierRoot1" presStyleCnt="0">
        <dgm:presLayoutVars>
          <dgm:hierBranch val="init"/>
        </dgm:presLayoutVars>
      </dgm:prSet>
      <dgm:spPr/>
    </dgm:pt>
    <dgm:pt modelId="{70A03B46-5BBC-4798-8B28-BBBE0E2C288D}" type="pres">
      <dgm:prSet presAssocID="{F830CD70-F374-4350-889A-71A1C9EF4F54}" presName="rootComposite1" presStyleCnt="0"/>
      <dgm:spPr/>
    </dgm:pt>
    <dgm:pt modelId="{59594E80-77B2-4B34-8164-FCF7B5BEC17B}" type="pres">
      <dgm:prSet presAssocID="{F830CD70-F374-4350-889A-71A1C9EF4F54}" presName="rootText1" presStyleLbl="node0" presStyleIdx="0" presStyleCnt="1" custScaleY="7967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2E442D2-CD8E-45B2-8B26-1FA1A60492D9}" type="pres">
      <dgm:prSet presAssocID="{F830CD70-F374-4350-889A-71A1C9EF4F5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BDA038A4-6E5D-46E8-83A1-700A64B2A653}" type="pres">
      <dgm:prSet presAssocID="{F830CD70-F374-4350-889A-71A1C9EF4F54}" presName="hierChild2" presStyleCnt="0"/>
      <dgm:spPr/>
    </dgm:pt>
    <dgm:pt modelId="{FAD1894B-B5A5-4005-94AF-61B1E492E2E6}" type="pres">
      <dgm:prSet presAssocID="{F830CD70-F374-4350-889A-71A1C9EF4F54}" presName="hierChild3" presStyleCnt="0"/>
      <dgm:spPr/>
    </dgm:pt>
    <dgm:pt modelId="{2579B1B5-D2BE-4BBA-98B0-5997ACC9E823}" type="pres">
      <dgm:prSet presAssocID="{4BA098C1-9436-4A8B-B4EF-ED9ADF8DE9E7}" presName="Name111" presStyleLbl="parChTrans1D2" presStyleIdx="0" presStyleCnt="2"/>
      <dgm:spPr/>
      <dgm:t>
        <a:bodyPr/>
        <a:lstStyle/>
        <a:p>
          <a:endParaRPr lang="uk-UA"/>
        </a:p>
      </dgm:t>
    </dgm:pt>
    <dgm:pt modelId="{5EBD6D1D-5769-42EF-BDC9-7EC320C98354}" type="pres">
      <dgm:prSet presAssocID="{9888A2A8-12D3-49E9-93C3-B437E1314229}" presName="hierRoot3" presStyleCnt="0">
        <dgm:presLayoutVars>
          <dgm:hierBranch val="init"/>
        </dgm:presLayoutVars>
      </dgm:prSet>
      <dgm:spPr/>
    </dgm:pt>
    <dgm:pt modelId="{0FD50812-1D2D-4008-9A56-D8600A158162}" type="pres">
      <dgm:prSet presAssocID="{9888A2A8-12D3-49E9-93C3-B437E1314229}" presName="rootComposite3" presStyleCnt="0"/>
      <dgm:spPr/>
    </dgm:pt>
    <dgm:pt modelId="{69E1A128-A85B-4068-B456-FD286E8776EE}" type="pres">
      <dgm:prSet presAssocID="{9888A2A8-12D3-49E9-93C3-B437E1314229}" presName="rootText3" presStyleLbl="asst1" presStyleIdx="0" presStyleCnt="2" custScaleX="108244" custScaleY="6408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B71E05C-E823-43A2-A6C2-AC44941CB6A8}" type="pres">
      <dgm:prSet presAssocID="{9888A2A8-12D3-49E9-93C3-B437E1314229}" presName="rootConnector3" presStyleLbl="asst1" presStyleIdx="0" presStyleCnt="2"/>
      <dgm:spPr/>
      <dgm:t>
        <a:bodyPr/>
        <a:lstStyle/>
        <a:p>
          <a:endParaRPr lang="uk-UA"/>
        </a:p>
      </dgm:t>
    </dgm:pt>
    <dgm:pt modelId="{DD55BCD0-CD3E-4867-AF6E-DA3D4BFF95C7}" type="pres">
      <dgm:prSet presAssocID="{9888A2A8-12D3-49E9-93C3-B437E1314229}" presName="hierChild6" presStyleCnt="0"/>
      <dgm:spPr/>
    </dgm:pt>
    <dgm:pt modelId="{A6AD0387-8C29-4B82-B155-7026F07839A4}" type="pres">
      <dgm:prSet presAssocID="{9888A2A8-12D3-49E9-93C3-B437E1314229}" presName="hierChild7" presStyleCnt="0"/>
      <dgm:spPr/>
    </dgm:pt>
    <dgm:pt modelId="{D7C5AD96-9859-4C7E-954C-1D946E802CFD}" type="pres">
      <dgm:prSet presAssocID="{E1D065D0-08B9-49F0-B771-AB4DA6DA729B}" presName="Name111" presStyleLbl="parChTrans1D2" presStyleIdx="1" presStyleCnt="2"/>
      <dgm:spPr/>
      <dgm:t>
        <a:bodyPr/>
        <a:lstStyle/>
        <a:p>
          <a:endParaRPr lang="uk-UA"/>
        </a:p>
      </dgm:t>
    </dgm:pt>
    <dgm:pt modelId="{D67E5A49-F09F-4F10-823A-A5FD99C07AF6}" type="pres">
      <dgm:prSet presAssocID="{B77A88BA-1C9C-48C5-9D39-0D55EFC674EB}" presName="hierRoot3" presStyleCnt="0">
        <dgm:presLayoutVars>
          <dgm:hierBranch val="init"/>
        </dgm:presLayoutVars>
      </dgm:prSet>
      <dgm:spPr/>
    </dgm:pt>
    <dgm:pt modelId="{88E8F259-99AA-45CB-BF25-5626F88D0E70}" type="pres">
      <dgm:prSet presAssocID="{B77A88BA-1C9C-48C5-9D39-0D55EFC674EB}" presName="rootComposite3" presStyleCnt="0"/>
      <dgm:spPr/>
    </dgm:pt>
    <dgm:pt modelId="{23BA3723-E9C7-4022-92E3-458180647B1E}" type="pres">
      <dgm:prSet presAssocID="{B77A88BA-1C9C-48C5-9D39-0D55EFC674EB}" presName="rootText3" presStyleLbl="asst1" presStyleIdx="1" presStyleCnt="2" custScaleX="107180" custScaleY="6408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0F5A61A-146E-4EBC-93BC-627B8BC0DD0E}" type="pres">
      <dgm:prSet presAssocID="{B77A88BA-1C9C-48C5-9D39-0D55EFC674EB}" presName="rootConnector3" presStyleLbl="asst1" presStyleIdx="1" presStyleCnt="2"/>
      <dgm:spPr/>
      <dgm:t>
        <a:bodyPr/>
        <a:lstStyle/>
        <a:p>
          <a:endParaRPr lang="uk-UA"/>
        </a:p>
      </dgm:t>
    </dgm:pt>
    <dgm:pt modelId="{E973E67E-AF5B-4CD0-90F1-29742E537515}" type="pres">
      <dgm:prSet presAssocID="{B77A88BA-1C9C-48C5-9D39-0D55EFC674EB}" presName="hierChild6" presStyleCnt="0"/>
      <dgm:spPr/>
    </dgm:pt>
    <dgm:pt modelId="{096EB01D-CC23-434B-BD03-413F15E634CB}" type="pres">
      <dgm:prSet presAssocID="{B77A88BA-1C9C-48C5-9D39-0D55EFC674EB}" presName="hierChild7" presStyleCnt="0"/>
      <dgm:spPr/>
    </dgm:pt>
  </dgm:ptLst>
  <dgm:cxnLst>
    <dgm:cxn modelId="{8166E160-49A3-46FC-97D7-D50EA0AB7BFF}" type="presOf" srcId="{B77A88BA-1C9C-48C5-9D39-0D55EFC674EB}" destId="{10F5A61A-146E-4EBC-93BC-627B8BC0DD0E}" srcOrd="1" destOrd="0" presId="urn:microsoft.com/office/officeart/2005/8/layout/orgChart1"/>
    <dgm:cxn modelId="{15C24B0E-BAD8-4187-A7B0-96A9FEECCD5B}" srcId="{C7F01715-513C-41D5-9960-D4A6F81A77E3}" destId="{F830CD70-F374-4350-889A-71A1C9EF4F54}" srcOrd="0" destOrd="0" parTransId="{0B258242-BABA-44A8-A018-C910036BB4CD}" sibTransId="{F3150824-5C4D-4531-9F22-FF94CCFE6F87}"/>
    <dgm:cxn modelId="{998E6F1D-0F83-4D63-9169-A0677F346330}" type="presOf" srcId="{9888A2A8-12D3-49E9-93C3-B437E1314229}" destId="{69E1A128-A85B-4068-B456-FD286E8776EE}" srcOrd="0" destOrd="0" presId="urn:microsoft.com/office/officeart/2005/8/layout/orgChart1"/>
    <dgm:cxn modelId="{B79FDCC7-E679-4505-9F4B-0D9D3C0EE387}" type="presOf" srcId="{F830CD70-F374-4350-889A-71A1C9EF4F54}" destId="{59594E80-77B2-4B34-8164-FCF7B5BEC17B}" srcOrd="0" destOrd="0" presId="urn:microsoft.com/office/officeart/2005/8/layout/orgChart1"/>
    <dgm:cxn modelId="{4D5D5BFF-B06C-444C-BB5D-94D92DF1708A}" type="presOf" srcId="{9888A2A8-12D3-49E9-93C3-B437E1314229}" destId="{8B71E05C-E823-43A2-A6C2-AC44941CB6A8}" srcOrd="1" destOrd="0" presId="urn:microsoft.com/office/officeart/2005/8/layout/orgChart1"/>
    <dgm:cxn modelId="{3D0D8826-0283-41DC-944D-613C6D496CEA}" type="presOf" srcId="{C7F01715-513C-41D5-9960-D4A6F81A77E3}" destId="{C614CE96-3BE2-4372-9496-F67D0B798132}" srcOrd="0" destOrd="0" presId="urn:microsoft.com/office/officeart/2005/8/layout/orgChart1"/>
    <dgm:cxn modelId="{B16F764E-A67D-48FF-947A-7D64582880C6}" srcId="{F830CD70-F374-4350-889A-71A1C9EF4F54}" destId="{B77A88BA-1C9C-48C5-9D39-0D55EFC674EB}" srcOrd="1" destOrd="0" parTransId="{E1D065D0-08B9-49F0-B771-AB4DA6DA729B}" sibTransId="{6556AB08-7351-4A0A-97E6-4BA48FB5F4C6}"/>
    <dgm:cxn modelId="{72D983AA-5519-441C-BC42-3DE5F5D30C47}" type="presOf" srcId="{4BA098C1-9436-4A8B-B4EF-ED9ADF8DE9E7}" destId="{2579B1B5-D2BE-4BBA-98B0-5997ACC9E823}" srcOrd="0" destOrd="0" presId="urn:microsoft.com/office/officeart/2005/8/layout/orgChart1"/>
    <dgm:cxn modelId="{22F10884-43AF-41F6-9AC7-BD99B16AA96C}" srcId="{F830CD70-F374-4350-889A-71A1C9EF4F54}" destId="{9888A2A8-12D3-49E9-93C3-B437E1314229}" srcOrd="0" destOrd="0" parTransId="{4BA098C1-9436-4A8B-B4EF-ED9ADF8DE9E7}" sibTransId="{75141467-A01A-4065-990E-FE9450A1F701}"/>
    <dgm:cxn modelId="{D320968E-6A21-46E6-9CFA-F6072C7A7093}" type="presOf" srcId="{B77A88BA-1C9C-48C5-9D39-0D55EFC674EB}" destId="{23BA3723-E9C7-4022-92E3-458180647B1E}" srcOrd="0" destOrd="0" presId="urn:microsoft.com/office/officeart/2005/8/layout/orgChart1"/>
    <dgm:cxn modelId="{8A8AC8DB-C1B4-45DD-BC08-B0120E1F175D}" type="presOf" srcId="{F830CD70-F374-4350-889A-71A1C9EF4F54}" destId="{E2E442D2-CD8E-45B2-8B26-1FA1A60492D9}" srcOrd="1" destOrd="0" presId="urn:microsoft.com/office/officeart/2005/8/layout/orgChart1"/>
    <dgm:cxn modelId="{D98DF1A8-B648-4496-A684-CD305FBDB35C}" type="presOf" srcId="{E1D065D0-08B9-49F0-B771-AB4DA6DA729B}" destId="{D7C5AD96-9859-4C7E-954C-1D946E802CFD}" srcOrd="0" destOrd="0" presId="urn:microsoft.com/office/officeart/2005/8/layout/orgChart1"/>
    <dgm:cxn modelId="{160C65BF-D753-4958-A2AD-2D5982075D8F}" type="presParOf" srcId="{C614CE96-3BE2-4372-9496-F67D0B798132}" destId="{B405B00A-921F-428D-9AEB-532258C58C61}" srcOrd="0" destOrd="0" presId="urn:microsoft.com/office/officeart/2005/8/layout/orgChart1"/>
    <dgm:cxn modelId="{D24DE73D-DCAF-4948-9D86-B36D42D81896}" type="presParOf" srcId="{B405B00A-921F-428D-9AEB-532258C58C61}" destId="{70A03B46-5BBC-4798-8B28-BBBE0E2C288D}" srcOrd="0" destOrd="0" presId="urn:microsoft.com/office/officeart/2005/8/layout/orgChart1"/>
    <dgm:cxn modelId="{B1DABE30-725D-4D94-ADA7-BFDB7C1CF7A8}" type="presParOf" srcId="{70A03B46-5BBC-4798-8B28-BBBE0E2C288D}" destId="{59594E80-77B2-4B34-8164-FCF7B5BEC17B}" srcOrd="0" destOrd="0" presId="urn:microsoft.com/office/officeart/2005/8/layout/orgChart1"/>
    <dgm:cxn modelId="{E7100A07-C057-409A-8B8E-3373441CDE11}" type="presParOf" srcId="{70A03B46-5BBC-4798-8B28-BBBE0E2C288D}" destId="{E2E442D2-CD8E-45B2-8B26-1FA1A60492D9}" srcOrd="1" destOrd="0" presId="urn:microsoft.com/office/officeart/2005/8/layout/orgChart1"/>
    <dgm:cxn modelId="{227B2CC5-24C0-4801-90D8-2C43799D5C30}" type="presParOf" srcId="{B405B00A-921F-428D-9AEB-532258C58C61}" destId="{BDA038A4-6E5D-46E8-83A1-700A64B2A653}" srcOrd="1" destOrd="0" presId="urn:microsoft.com/office/officeart/2005/8/layout/orgChart1"/>
    <dgm:cxn modelId="{770A2C5C-6EFD-467C-8215-680398569DBE}" type="presParOf" srcId="{B405B00A-921F-428D-9AEB-532258C58C61}" destId="{FAD1894B-B5A5-4005-94AF-61B1E492E2E6}" srcOrd="2" destOrd="0" presId="urn:microsoft.com/office/officeart/2005/8/layout/orgChart1"/>
    <dgm:cxn modelId="{1A3FB875-287B-4F4D-849E-D47E8233A6D6}" type="presParOf" srcId="{FAD1894B-B5A5-4005-94AF-61B1E492E2E6}" destId="{2579B1B5-D2BE-4BBA-98B0-5997ACC9E823}" srcOrd="0" destOrd="0" presId="urn:microsoft.com/office/officeart/2005/8/layout/orgChart1"/>
    <dgm:cxn modelId="{FBF69B8E-80DE-4307-A318-167826DB9328}" type="presParOf" srcId="{FAD1894B-B5A5-4005-94AF-61B1E492E2E6}" destId="{5EBD6D1D-5769-42EF-BDC9-7EC320C98354}" srcOrd="1" destOrd="0" presId="urn:microsoft.com/office/officeart/2005/8/layout/orgChart1"/>
    <dgm:cxn modelId="{14DBBE55-29A8-47F2-9903-4FAEF388914C}" type="presParOf" srcId="{5EBD6D1D-5769-42EF-BDC9-7EC320C98354}" destId="{0FD50812-1D2D-4008-9A56-D8600A158162}" srcOrd="0" destOrd="0" presId="urn:microsoft.com/office/officeart/2005/8/layout/orgChart1"/>
    <dgm:cxn modelId="{63438F8B-5961-4205-B0A3-F7C8F342407D}" type="presParOf" srcId="{0FD50812-1D2D-4008-9A56-D8600A158162}" destId="{69E1A128-A85B-4068-B456-FD286E8776EE}" srcOrd="0" destOrd="0" presId="urn:microsoft.com/office/officeart/2005/8/layout/orgChart1"/>
    <dgm:cxn modelId="{7C0A6F4D-7150-46C4-978B-54D3A7331688}" type="presParOf" srcId="{0FD50812-1D2D-4008-9A56-D8600A158162}" destId="{8B71E05C-E823-43A2-A6C2-AC44941CB6A8}" srcOrd="1" destOrd="0" presId="urn:microsoft.com/office/officeart/2005/8/layout/orgChart1"/>
    <dgm:cxn modelId="{97A37748-6D44-4293-AA06-98AD5D71290C}" type="presParOf" srcId="{5EBD6D1D-5769-42EF-BDC9-7EC320C98354}" destId="{DD55BCD0-CD3E-4867-AF6E-DA3D4BFF95C7}" srcOrd="1" destOrd="0" presId="urn:microsoft.com/office/officeart/2005/8/layout/orgChart1"/>
    <dgm:cxn modelId="{346370B2-52AA-4164-A205-9C8912860E73}" type="presParOf" srcId="{5EBD6D1D-5769-42EF-BDC9-7EC320C98354}" destId="{A6AD0387-8C29-4B82-B155-7026F07839A4}" srcOrd="2" destOrd="0" presId="urn:microsoft.com/office/officeart/2005/8/layout/orgChart1"/>
    <dgm:cxn modelId="{2A3B29B9-8654-4AE5-A847-079672AEF633}" type="presParOf" srcId="{FAD1894B-B5A5-4005-94AF-61B1E492E2E6}" destId="{D7C5AD96-9859-4C7E-954C-1D946E802CFD}" srcOrd="2" destOrd="0" presId="urn:microsoft.com/office/officeart/2005/8/layout/orgChart1"/>
    <dgm:cxn modelId="{E8A6C14F-6945-4F07-A5F6-B13C44308F2D}" type="presParOf" srcId="{FAD1894B-B5A5-4005-94AF-61B1E492E2E6}" destId="{D67E5A49-F09F-4F10-823A-A5FD99C07AF6}" srcOrd="3" destOrd="0" presId="urn:microsoft.com/office/officeart/2005/8/layout/orgChart1"/>
    <dgm:cxn modelId="{7F4E346F-A2B8-4A54-9E1D-1AB4AE13A740}" type="presParOf" srcId="{D67E5A49-F09F-4F10-823A-A5FD99C07AF6}" destId="{88E8F259-99AA-45CB-BF25-5626F88D0E70}" srcOrd="0" destOrd="0" presId="urn:microsoft.com/office/officeart/2005/8/layout/orgChart1"/>
    <dgm:cxn modelId="{B9FDD5C3-427B-4399-9D4F-5DD5AA81EDCE}" type="presParOf" srcId="{88E8F259-99AA-45CB-BF25-5626F88D0E70}" destId="{23BA3723-E9C7-4022-92E3-458180647B1E}" srcOrd="0" destOrd="0" presId="urn:microsoft.com/office/officeart/2005/8/layout/orgChart1"/>
    <dgm:cxn modelId="{326D147E-AE19-4F11-8806-5FA318398E7B}" type="presParOf" srcId="{88E8F259-99AA-45CB-BF25-5626F88D0E70}" destId="{10F5A61A-146E-4EBC-93BC-627B8BC0DD0E}" srcOrd="1" destOrd="0" presId="urn:microsoft.com/office/officeart/2005/8/layout/orgChart1"/>
    <dgm:cxn modelId="{4587041E-64EE-4A74-A3A8-5B909C189F75}" type="presParOf" srcId="{D67E5A49-F09F-4F10-823A-A5FD99C07AF6}" destId="{E973E67E-AF5B-4CD0-90F1-29742E537515}" srcOrd="1" destOrd="0" presId="urn:microsoft.com/office/officeart/2005/8/layout/orgChart1"/>
    <dgm:cxn modelId="{B16B6D2C-7F2B-4BFF-938E-89E946C7A8C0}" type="presParOf" srcId="{D67E5A49-F09F-4F10-823A-A5FD99C07AF6}" destId="{096EB01D-CC23-434B-BD03-413F15E634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5AD96-9859-4C7E-954C-1D946E802CFD}">
      <dsp:nvSpPr>
        <dsp:cNvPr id="0" name=""/>
        <dsp:cNvSpPr/>
      </dsp:nvSpPr>
      <dsp:spPr>
        <a:xfrm>
          <a:off x="3761243" y="1847455"/>
          <a:ext cx="332115" cy="1454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983"/>
              </a:lnTo>
              <a:lnTo>
                <a:pt x="332115" y="1454983"/>
              </a:lnTo>
            </a:path>
          </a:pathLst>
        </a:custGeom>
        <a:noFill/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9B1B5-D2BE-4BBA-98B0-5997ACC9E823}">
      <dsp:nvSpPr>
        <dsp:cNvPr id="0" name=""/>
        <dsp:cNvSpPr/>
      </dsp:nvSpPr>
      <dsp:spPr>
        <a:xfrm>
          <a:off x="3429127" y="1847455"/>
          <a:ext cx="332115" cy="1454983"/>
        </a:xfrm>
        <a:custGeom>
          <a:avLst/>
          <a:gdLst/>
          <a:ahLst/>
          <a:cxnLst/>
          <a:rect l="0" t="0" r="0" b="0"/>
          <a:pathLst>
            <a:path>
              <a:moveTo>
                <a:pt x="332115" y="0"/>
              </a:moveTo>
              <a:lnTo>
                <a:pt x="332115" y="1454983"/>
              </a:lnTo>
              <a:lnTo>
                <a:pt x="0" y="1454983"/>
              </a:lnTo>
            </a:path>
          </a:pathLst>
        </a:custGeom>
        <a:noFill/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94E80-77B2-4B34-8164-FCF7B5BEC17B}">
      <dsp:nvSpPr>
        <dsp:cNvPr id="0" name=""/>
        <dsp:cNvSpPr/>
      </dsp:nvSpPr>
      <dsp:spPr>
        <a:xfrm>
          <a:off x="2179739" y="587329"/>
          <a:ext cx="3163007" cy="1260126"/>
        </a:xfrm>
        <a:prstGeom prst="rect">
          <a:avLst/>
        </a:prstGeom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</a:rPr>
            <a:t>Неоген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</a:rPr>
            <a:t>(</a:t>
          </a:r>
          <a:r>
            <a:rPr lang="vi-VN" sz="1900" kern="1200" dirty="0" smtClean="0">
              <a:solidFill>
                <a:schemeClr val="tx1"/>
              </a:solidFill>
            </a:rPr>
            <a:t>23,03 до 2,588 млн років тому</a:t>
          </a:r>
          <a:r>
            <a:rPr lang="uk-UA" sz="1900" kern="1200" dirty="0" smtClean="0">
              <a:solidFill>
                <a:schemeClr val="tx1"/>
              </a:solidFill>
            </a:rPr>
            <a:t>)</a:t>
          </a:r>
          <a:endParaRPr lang="uk-UA" sz="1900" kern="1200" dirty="0">
            <a:solidFill>
              <a:schemeClr val="tx1"/>
            </a:solidFill>
          </a:endParaRPr>
        </a:p>
      </dsp:txBody>
      <dsp:txXfrm>
        <a:off x="2179739" y="587329"/>
        <a:ext cx="3163007" cy="1260126"/>
      </dsp:txXfrm>
    </dsp:sp>
    <dsp:sp modelId="{69E1A128-A85B-4068-B456-FD286E8776EE}">
      <dsp:nvSpPr>
        <dsp:cNvPr id="0" name=""/>
        <dsp:cNvSpPr/>
      </dsp:nvSpPr>
      <dsp:spPr>
        <a:xfrm>
          <a:off x="5361" y="2795717"/>
          <a:ext cx="3423766" cy="1013443"/>
        </a:xfrm>
        <a:prstGeom prst="rect">
          <a:avLst/>
        </a:prstGeom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2700000" scaled="1"/>
          <a:tileRect/>
        </a:gra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</a:rPr>
            <a:t>Міоцен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</a:rPr>
            <a:t>(23,03—5,333 </a:t>
          </a:r>
          <a:r>
            <a:rPr lang="uk-UA" sz="1900" kern="1200" dirty="0" err="1" smtClean="0">
              <a:solidFill>
                <a:schemeClr val="tx1"/>
              </a:solidFill>
            </a:rPr>
            <a:t>млн</a:t>
          </a:r>
          <a:r>
            <a:rPr lang="uk-UA" sz="1900" kern="1200" dirty="0" smtClean="0">
              <a:solidFill>
                <a:schemeClr val="tx1"/>
              </a:solidFill>
            </a:rPr>
            <a:t> років тому)</a:t>
          </a:r>
          <a:endParaRPr lang="uk-UA" sz="1900" kern="1200" dirty="0">
            <a:solidFill>
              <a:schemeClr val="tx1"/>
            </a:solidFill>
          </a:endParaRPr>
        </a:p>
      </dsp:txBody>
      <dsp:txXfrm>
        <a:off x="5361" y="2795717"/>
        <a:ext cx="3423766" cy="1013443"/>
      </dsp:txXfrm>
    </dsp:sp>
    <dsp:sp modelId="{23BA3723-E9C7-4022-92E3-458180647B1E}">
      <dsp:nvSpPr>
        <dsp:cNvPr id="0" name=""/>
        <dsp:cNvSpPr/>
      </dsp:nvSpPr>
      <dsp:spPr>
        <a:xfrm>
          <a:off x="4093359" y="2795717"/>
          <a:ext cx="3390111" cy="1013443"/>
        </a:xfrm>
        <a:prstGeom prst="rect">
          <a:avLst/>
        </a:prstGeom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5400000" scaled="1"/>
          <a:tileRect/>
        </a:gra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</a:rPr>
            <a:t>Пліоцен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</a:rPr>
            <a:t>(5,333—2,588 </a:t>
          </a:r>
          <a:r>
            <a:rPr lang="uk-UA" sz="1900" kern="1200" dirty="0" err="1" smtClean="0">
              <a:solidFill>
                <a:schemeClr val="tx1"/>
              </a:solidFill>
            </a:rPr>
            <a:t>млн</a:t>
          </a:r>
          <a:r>
            <a:rPr lang="uk-UA" sz="1900" kern="1200" dirty="0" smtClean="0">
              <a:solidFill>
                <a:schemeClr val="tx1"/>
              </a:solidFill>
            </a:rPr>
            <a:t> років тому)</a:t>
          </a:r>
          <a:endParaRPr lang="uk-UA" sz="1900" kern="1200" dirty="0">
            <a:solidFill>
              <a:schemeClr val="tx1"/>
            </a:solidFill>
          </a:endParaRPr>
        </a:p>
      </dsp:txBody>
      <dsp:txXfrm>
        <a:off x="4093359" y="2795717"/>
        <a:ext cx="3390111" cy="1013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132857"/>
            <a:ext cx="7786867" cy="1080120"/>
          </a:xfrm>
        </p:spPr>
        <p:txBody>
          <a:bodyPr/>
          <a:lstStyle/>
          <a:p>
            <a:r>
              <a:rPr lang="ru-RU" sz="6000" dirty="0" err="1" smtClean="0"/>
              <a:t>Кайнозойська</a:t>
            </a:r>
            <a:r>
              <a:rPr lang="ru-RU" sz="6000" dirty="0" smtClean="0"/>
              <a:t> ера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645024"/>
            <a:ext cx="6120680" cy="122413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Неогеновий</a:t>
            </a:r>
            <a:r>
              <a:rPr lang="ru-RU" sz="2800" dirty="0" smtClean="0"/>
              <a:t> </a:t>
            </a:r>
            <a:r>
              <a:rPr lang="uk-UA" sz="2800" dirty="0" smtClean="0"/>
              <a:t>період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8404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dirty="0" err="1" smtClean="0"/>
              <a:t>Коисні</a:t>
            </a:r>
            <a:r>
              <a:rPr lang="uk-UA" dirty="0" smtClean="0"/>
              <a:t> копалини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73427"/>
          </a:xfrm>
        </p:spPr>
        <p:txBody>
          <a:bodyPr/>
          <a:lstStyle/>
          <a:p>
            <a:r>
              <a:rPr lang="uk-UA" dirty="0"/>
              <a:t>Також численні і різноманітні родовища руд ртуті, олова, свинцю, цинку, </a:t>
            </a:r>
            <a:r>
              <a:rPr lang="uk-UA" dirty="0" err="1"/>
              <a:t>стибію</a:t>
            </a:r>
            <a:r>
              <a:rPr lang="uk-UA" dirty="0"/>
              <a:t> та ін., які створюють місцями рудні пояси 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160">
            <a:off x="267380" y="2506501"/>
            <a:ext cx="273630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323">
            <a:off x="1149062" y="461695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588">
            <a:off x="6171744" y="248214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470">
            <a:off x="4451499" y="4797152"/>
            <a:ext cx="2568773" cy="169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532">
            <a:off x="3379937" y="233503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632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Коротко про неоген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- належить до кайнозойської ери</a:t>
            </a:r>
          </a:p>
          <a:p>
            <a:r>
              <a:rPr lang="uk-UA" sz="2800" dirty="0" smtClean="0"/>
              <a:t>- вік від 23.8 до 1.8 </a:t>
            </a:r>
            <a:r>
              <a:rPr lang="uk-UA" sz="2800" dirty="0" err="1" smtClean="0"/>
              <a:t>млн</a:t>
            </a:r>
            <a:r>
              <a:rPr lang="uk-UA" sz="2800" dirty="0" smtClean="0"/>
              <a:t> років</a:t>
            </a:r>
            <a:endParaRPr lang="uk-UA" sz="2800" dirty="0" smtClean="0">
              <a:latin typeface="Century Gothic" pitchFamily="34" charset="0"/>
            </a:endParaRPr>
          </a:p>
          <a:p>
            <a:r>
              <a:rPr lang="uk-UA" sz="2800" dirty="0" smtClean="0"/>
              <a:t>- альпійський етап горотворення</a:t>
            </a:r>
          </a:p>
          <a:p>
            <a:r>
              <a:rPr lang="uk-UA" sz="2800" dirty="0" smtClean="0"/>
              <a:t>- тваринний і рослинний світ стає схожим на сучасний</a:t>
            </a:r>
          </a:p>
          <a:p>
            <a:r>
              <a:rPr lang="uk-UA" sz="2800" dirty="0" smtClean="0"/>
              <a:t>- утворення нафти,газу, сірки, вугілля, заліза, </a:t>
            </a:r>
            <a:r>
              <a:rPr lang="uk-UA" sz="2800" dirty="0" err="1" smtClean="0"/>
              <a:t>камяної</a:t>
            </a:r>
            <a:r>
              <a:rPr lang="uk-UA" sz="2800" dirty="0" smtClean="0"/>
              <a:t> солі.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51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08504" cy="23042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vi-VN" sz="2400" dirty="0" smtClean="0">
                <a:solidFill>
                  <a:schemeClr val="tx1"/>
                </a:solidFill>
              </a:rPr>
              <a:t>Неогеновий період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— </a:t>
            </a:r>
            <a:r>
              <a:rPr lang="vi-VN" sz="2000" dirty="0"/>
              <a:t>другий період кайнозойської ери історії Землі. Тривав від 23,03 до 2,588 млн років </a:t>
            </a:r>
            <a:r>
              <a:rPr lang="vi-VN" sz="2000" dirty="0" smtClean="0"/>
              <a:t>тому. </a:t>
            </a:r>
            <a:r>
              <a:rPr lang="vi-VN" sz="2000" dirty="0"/>
              <a:t>У якості самостійного стратиграфічного підрозділу неоген був виділений австрійським геологом Моріцем Гьорнесом у 1856 </a:t>
            </a:r>
            <a:r>
              <a:rPr lang="vi-VN" sz="2000" dirty="0" smtClean="0"/>
              <a:t>році</a:t>
            </a:r>
            <a:r>
              <a:rPr lang="uk-UA" sz="2000" dirty="0" smtClean="0"/>
              <a:t>.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Він складається з двох епох — </a:t>
            </a:r>
            <a:r>
              <a:rPr lang="uk-UA" sz="1800" b="1" dirty="0"/>
              <a:t>ранньої</a:t>
            </a:r>
            <a:r>
              <a:rPr lang="uk-UA" sz="1800" dirty="0"/>
              <a:t>, або міоцену (23,03—5,333 </a:t>
            </a:r>
            <a:r>
              <a:rPr lang="uk-UA" sz="1800" dirty="0" err="1"/>
              <a:t>млн</a:t>
            </a:r>
            <a:r>
              <a:rPr lang="uk-UA" sz="1800" dirty="0"/>
              <a:t> років тому), та </a:t>
            </a:r>
            <a:r>
              <a:rPr lang="uk-UA" sz="1800" b="1" dirty="0"/>
              <a:t>пізньої</a:t>
            </a:r>
            <a:r>
              <a:rPr lang="uk-UA" sz="1800" dirty="0"/>
              <a:t>, або пліоцену (5,333—2,588 </a:t>
            </a:r>
            <a:r>
              <a:rPr lang="uk-UA" sz="1800" dirty="0" err="1"/>
              <a:t>млн</a:t>
            </a:r>
            <a:r>
              <a:rPr lang="uk-UA" sz="1800" dirty="0"/>
              <a:t> років тому</a:t>
            </a:r>
            <a:r>
              <a:rPr lang="uk-UA" sz="1800" dirty="0" smtClean="0"/>
              <a:t>)</a:t>
            </a:r>
            <a:r>
              <a:rPr lang="vi-VN" sz="1800" dirty="0" smtClean="0"/>
              <a:t>. </a:t>
            </a:r>
            <a:endParaRPr lang="uk-UA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43313560"/>
              </p:ext>
            </p:extLst>
          </p:nvPr>
        </p:nvGraphicFramePr>
        <p:xfrm>
          <a:off x="683568" y="1988840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507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00200"/>
          </a:xfrm>
        </p:spPr>
        <p:txBody>
          <a:bodyPr/>
          <a:lstStyle/>
          <a:p>
            <a:r>
              <a:rPr lang="uk-UA" dirty="0" smtClean="0"/>
              <a:t>Неоген характеризується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- низьким </a:t>
            </a:r>
            <a:r>
              <a:rPr lang="uk-UA" sz="3200" dirty="0"/>
              <a:t>рівнем Світового океану</a:t>
            </a:r>
            <a:r>
              <a:rPr lang="uk-UA" sz="3200" dirty="0" smtClean="0"/>
              <a:t>,</a:t>
            </a:r>
          </a:p>
          <a:p>
            <a:r>
              <a:rPr lang="uk-UA" sz="3200" dirty="0"/>
              <a:t>-</a:t>
            </a:r>
            <a:r>
              <a:rPr lang="uk-UA" sz="3200" dirty="0" smtClean="0"/>
              <a:t> </a:t>
            </a:r>
            <a:r>
              <a:rPr lang="uk-UA" sz="3200" dirty="0"/>
              <a:t>завершенням утворення сучасних гірських </a:t>
            </a:r>
            <a:r>
              <a:rPr lang="uk-UA" sz="3200" dirty="0" smtClean="0"/>
              <a:t>масивів</a:t>
            </a:r>
          </a:p>
          <a:p>
            <a:r>
              <a:rPr lang="uk-UA" sz="3200" dirty="0" smtClean="0"/>
              <a:t>- досить </a:t>
            </a:r>
            <a:r>
              <a:rPr lang="uk-UA" sz="3200" dirty="0"/>
              <a:t>суворим кліматом з чіткою </a:t>
            </a:r>
            <a:r>
              <a:rPr lang="uk-UA" sz="3200" dirty="0" smtClean="0"/>
              <a:t>зональністю</a:t>
            </a:r>
          </a:p>
          <a:p>
            <a:r>
              <a:rPr lang="uk-UA" sz="3200" dirty="0" smtClean="0"/>
              <a:t> - </a:t>
            </a:r>
            <a:r>
              <a:rPr lang="uk-UA" sz="3200" dirty="0"/>
              <a:t>кількома зледеніннями в північній та південній півкулях.</a:t>
            </a:r>
          </a:p>
        </p:txBody>
      </p:sp>
    </p:spTree>
    <p:extLst>
      <p:ext uri="{BB962C8B-B14F-4D97-AF65-F5344CB8AC3E}">
        <p14:creationId xmlns:p14="http://schemas.microsoft.com/office/powerpoint/2010/main" val="21851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6126163"/>
          </a:xfrm>
        </p:spPr>
        <p:txBody>
          <a:bodyPr/>
          <a:lstStyle/>
          <a:p>
            <a:r>
              <a:rPr lang="uk-UA" dirty="0"/>
              <a:t>У неогені тривала </a:t>
            </a:r>
            <a:r>
              <a:rPr lang="uk-UA" b="1" dirty="0"/>
              <a:t>альпійська складчастість</a:t>
            </a:r>
            <a:r>
              <a:rPr lang="uk-UA" dirty="0"/>
              <a:t>, значні площі земної поверхні звільнилися від моря</a:t>
            </a:r>
            <a:r>
              <a:rPr lang="uk-UA" dirty="0" smtClean="0"/>
              <a:t>.</a:t>
            </a:r>
            <a:r>
              <a:rPr lang="uk-UA" dirty="0"/>
              <a:t> До кінця пліоцену сформувалися основні елементи сучасного </a:t>
            </a:r>
            <a:r>
              <a:rPr lang="uk-UA" i="1" dirty="0"/>
              <a:t>рельєфу</a:t>
            </a:r>
            <a:r>
              <a:rPr lang="uk-UA" dirty="0"/>
              <a:t> і </a:t>
            </a:r>
            <a:r>
              <a:rPr lang="uk-UA" i="1" dirty="0" err="1"/>
              <a:t>гідромережі</a:t>
            </a:r>
            <a:r>
              <a:rPr lang="uk-UA" dirty="0"/>
              <a:t>, завершилося утворення численних гірських систем – Альп, Карпат, Балкан, Апеннін, Криму, Кавказу, Гімалаїв, Кордильєр тощо.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" y="2689628"/>
            <a:ext cx="2028825" cy="167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17" y="2693737"/>
            <a:ext cx="2016224" cy="167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29" y="2693737"/>
            <a:ext cx="2016224" cy="167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66" y="2693737"/>
            <a:ext cx="2244699" cy="167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9" y="4581128"/>
            <a:ext cx="2106935" cy="19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4" y="4565186"/>
            <a:ext cx="1954287" cy="191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29" y="4647080"/>
            <a:ext cx="2154795" cy="183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66" y="4636002"/>
            <a:ext cx="2244699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>
            <a:normAutofit/>
          </a:bodyPr>
          <a:lstStyle/>
          <a:p>
            <a:r>
              <a:rPr lang="uk-UA" dirty="0" smtClean="0"/>
              <a:t>Були </a:t>
            </a:r>
            <a:r>
              <a:rPr lang="uk-UA" dirty="0"/>
              <a:t>поширені </a:t>
            </a:r>
            <a:r>
              <a:rPr lang="uk-UA" i="1" dirty="0"/>
              <a:t>хвойні і тропічні ліси</a:t>
            </a:r>
            <a:r>
              <a:rPr lang="uk-UA" dirty="0"/>
              <a:t>. Неогенові відклади поширені під покривом четвертинних </a:t>
            </a:r>
            <a:r>
              <a:rPr lang="uk-UA" b="1" dirty="0"/>
              <a:t>на всіх</a:t>
            </a:r>
            <a:r>
              <a:rPr lang="uk-UA" dirty="0"/>
              <a:t> континентах і на </a:t>
            </a:r>
            <a:r>
              <a:rPr lang="uk-UA" b="1" dirty="0"/>
              <a:t>дні океанів</a:t>
            </a:r>
            <a:r>
              <a:rPr lang="uk-UA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176464" cy="494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20480" cy="494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524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32" y="5146645"/>
            <a:ext cx="228161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dirty="0" smtClean="0"/>
              <a:t>Корисні копалини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832648"/>
          </a:xfrm>
        </p:spPr>
        <p:txBody>
          <a:bodyPr/>
          <a:lstStyle/>
          <a:p>
            <a:r>
              <a:rPr lang="ru-RU" dirty="0"/>
              <a:t>З </a:t>
            </a:r>
            <a:r>
              <a:rPr lang="ru-RU" dirty="0" err="1"/>
              <a:t>неогеновими</a:t>
            </a:r>
            <a:r>
              <a:rPr lang="ru-RU" dirty="0"/>
              <a:t> </a:t>
            </a:r>
            <a:r>
              <a:rPr lang="ru-RU" dirty="0" err="1"/>
              <a:t>відкладами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-</a:t>
            </a:r>
            <a:r>
              <a:rPr lang="uk-UA" dirty="0"/>
              <a:t> З осадових найважливіші </a:t>
            </a:r>
            <a:r>
              <a:rPr lang="uk-UA" dirty="0" err="1"/>
              <a:t>родов</a:t>
            </a:r>
            <a:r>
              <a:rPr lang="uk-UA" dirty="0"/>
              <a:t>. нафти і газу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-</a:t>
            </a:r>
            <a:r>
              <a:rPr lang="uk-UA" dirty="0"/>
              <a:t> Численними в неогенових відкладах є </a:t>
            </a:r>
            <a:r>
              <a:rPr lang="uk-UA" dirty="0" err="1"/>
              <a:t>родов</a:t>
            </a:r>
            <a:r>
              <a:rPr lang="uk-UA" dirty="0"/>
              <a:t>. бурого вугілля і лігнітів, рідше – </a:t>
            </a:r>
            <a:r>
              <a:rPr lang="uk-UA" dirty="0" err="1"/>
              <a:t>кам</a:t>
            </a:r>
            <a:r>
              <a:rPr lang="uk-UA" dirty="0"/>
              <a:t>. вугілля.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401">
            <a:off x="452230" y="332557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842">
            <a:off x="6058679" y="441881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38">
            <a:off x="3674711" y="376079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dirty="0" smtClean="0"/>
              <a:t>Корисні копалини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61459"/>
          </a:xfrm>
        </p:spPr>
        <p:txBody>
          <a:bodyPr/>
          <a:lstStyle/>
          <a:p>
            <a:r>
              <a:rPr lang="uk-UA" dirty="0"/>
              <a:t>Відмічені </a:t>
            </a:r>
            <a:r>
              <a:rPr lang="uk-UA" dirty="0" smtClean="0"/>
              <a:t>родовища  сірки, </a:t>
            </a:r>
            <a:r>
              <a:rPr lang="uk-UA" dirty="0"/>
              <a:t>а також поклади солей. </a:t>
            </a:r>
            <a:r>
              <a:rPr lang="uk-UA" dirty="0" smtClean="0"/>
              <a:t>Утворилися </a:t>
            </a:r>
            <a:r>
              <a:rPr lang="uk-UA" dirty="0"/>
              <a:t>розсипні </a:t>
            </a:r>
            <a:r>
              <a:rPr lang="uk-UA" dirty="0" smtClean="0"/>
              <a:t>родовища </a:t>
            </a:r>
            <a:r>
              <a:rPr lang="uk-UA" dirty="0"/>
              <a:t>титану, олова, ільменіту, рутилу, </a:t>
            </a:r>
            <a:r>
              <a:rPr lang="uk-UA" dirty="0" smtClean="0"/>
              <a:t>циркону </a:t>
            </a:r>
            <a:r>
              <a:rPr lang="uk-UA" dirty="0"/>
              <a:t>та ін., численні бокситові </a:t>
            </a:r>
            <a:r>
              <a:rPr lang="uk-UA" dirty="0" smtClean="0"/>
              <a:t>родовища, </a:t>
            </a:r>
            <a:r>
              <a:rPr lang="uk-UA" dirty="0" err="1" smtClean="0"/>
              <a:t>родовища</a:t>
            </a:r>
            <a:r>
              <a:rPr lang="uk-UA" dirty="0" smtClean="0"/>
              <a:t>, </a:t>
            </a:r>
            <a:r>
              <a:rPr lang="uk-UA" dirty="0"/>
              <a:t>алунітів, перлітів, каолінітів, галуазиту, а також вапняків, кварцових пісків, пісковиків, діатомітів, глин.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714">
            <a:off x="268869" y="3116792"/>
            <a:ext cx="2088232" cy="173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19" y="2895786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301">
            <a:off x="6166681" y="2775443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207">
            <a:off x="121459" y="4864188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43" y="4946221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955">
            <a:off x="6088093" y="467780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6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</TotalTime>
  <Words>323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Кайнозойська ера</vt:lpstr>
      <vt:lpstr>Презентация PowerPoint</vt:lpstr>
      <vt:lpstr>Коротко про неоген</vt:lpstr>
      <vt:lpstr>Неогеновий період — другий період кайнозойської ери історії Землі. Тривав від 23,03 до 2,588 млн років тому. У якості самостійного стратиграфічного підрозділу неоген був виділений австрійським геологом Моріцем Гьорнесом у 1856 році.  Він складається з двох епох — ранньої, або міоцену (23,03—5,333 млн років тому), та пізньої, або пліоцену (5,333—2,588 млн років тому). </vt:lpstr>
      <vt:lpstr>Неоген характеризується</vt:lpstr>
      <vt:lpstr>Презентация PowerPoint</vt:lpstr>
      <vt:lpstr>Презентация PowerPoint</vt:lpstr>
      <vt:lpstr>Корисні копалини</vt:lpstr>
      <vt:lpstr>Корисні копалини</vt:lpstr>
      <vt:lpstr>Коисні копалини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Кайнозойська ера</dc:title>
  <dc:creator>user</dc:creator>
  <cp:lastModifiedBy>user</cp:lastModifiedBy>
  <cp:revision>8</cp:revision>
  <dcterms:created xsi:type="dcterms:W3CDTF">2014-04-11T10:19:56Z</dcterms:created>
  <dcterms:modified xsi:type="dcterms:W3CDTF">2014-04-16T18:55:49Z</dcterms:modified>
</cp:coreProperties>
</file>