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089466"/>
          </a:xfrm>
        </p:spPr>
        <p:txBody>
          <a:bodyPr/>
          <a:lstStyle/>
          <a:p>
            <a:pPr algn="ctr"/>
            <a:r>
              <a:rPr lang="ru-RU" dirty="0" smtClean="0"/>
              <a:t> Презентация: Казахстан</a:t>
            </a:r>
            <a:endParaRPr lang="uk-UA" dirty="0"/>
          </a:p>
        </p:txBody>
      </p:sp>
      <p:pic>
        <p:nvPicPr>
          <p:cNvPr id="4" name="Рисунок 3" descr="553px-Kazakhstan_(orthographic_projection)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1556792"/>
            <a:ext cx="4331221" cy="433122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1512168"/>
          </a:xfrm>
        </p:spPr>
        <p:txBody>
          <a:bodyPr>
            <a:normAutofit/>
          </a:bodyPr>
          <a:lstStyle/>
          <a:p>
            <a:r>
              <a:rPr lang="ru-RU" sz="1200" dirty="0" smtClean="0"/>
              <a:t>Казахстан является светской </a:t>
            </a:r>
            <a:r>
              <a:rPr lang="ru-RU" sz="1200" dirty="0" err="1" smtClean="0"/>
              <a:t>поликонфессиональной</a:t>
            </a:r>
            <a:r>
              <a:rPr lang="ru-RU" sz="1200" dirty="0" smtClean="0"/>
              <a:t> страной. Исследования американской службы Гэллапа показывают, что уровень религиозности населения Казахстана (43 %) самый низкий в регионе Центральной Азии. В целом, в мире Казахстан занимает по этому показателю место между Словенией и </a:t>
            </a:r>
            <a:r>
              <a:rPr lang="ru-RU" sz="1200" dirty="0" smtClean="0"/>
              <a:t>Швейцарией.</a:t>
            </a:r>
          </a:p>
          <a:p>
            <a:r>
              <a:rPr lang="ru-RU" sz="1200" dirty="0" smtClean="0"/>
              <a:t>Основные, широко распространённые религиозные </a:t>
            </a:r>
            <a:r>
              <a:rPr lang="ru-RU" sz="1200" dirty="0" err="1" smtClean="0"/>
              <a:t>конфессии</a:t>
            </a:r>
            <a:r>
              <a:rPr lang="ru-RU" sz="1200" dirty="0" smtClean="0"/>
              <a:t>: </a:t>
            </a:r>
            <a:r>
              <a:rPr lang="ru-RU" sz="1200" u="sng" dirty="0" smtClean="0"/>
              <a:t>ислам</a:t>
            </a:r>
            <a:r>
              <a:rPr lang="ru-RU" sz="1200" dirty="0" smtClean="0"/>
              <a:t>, христианство</a:t>
            </a:r>
            <a:r>
              <a:rPr lang="ru-RU" sz="1200" dirty="0" smtClean="0"/>
              <a:t>.</a:t>
            </a:r>
          </a:p>
          <a:p>
            <a:r>
              <a:rPr lang="ru-RU" sz="1200" dirty="0" smtClean="0"/>
              <a:t>В Казахстане законодательно запрещено создавать политические движения на основе религиозных убеждений, это сделано в целях предотвращения межэтнических и межрелигиозных столкновений.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uk-UA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uk-UA" b="0" dirty="0" err="1" smtClean="0"/>
              <a:t>Религия</a:t>
            </a:r>
            <a:r>
              <a:rPr lang="uk-UA" b="0" dirty="0" smtClean="0"/>
              <a:t/>
            </a:r>
            <a:br>
              <a:rPr lang="uk-UA" b="0" dirty="0" smtClean="0"/>
            </a:br>
            <a:endParaRPr lang="uk-UA" dirty="0"/>
          </a:p>
        </p:txBody>
      </p:sp>
      <p:pic>
        <p:nvPicPr>
          <p:cNvPr id="4" name="Рисунок 3" descr="gfwf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564904"/>
            <a:ext cx="3620005" cy="3448532"/>
          </a:xfrm>
          <a:prstGeom prst="rect">
            <a:avLst/>
          </a:prstGeom>
        </p:spPr>
      </p:pic>
      <p:pic>
        <p:nvPicPr>
          <p:cNvPr id="5" name="Рисунок 4" descr="1024px-Almaty-kazakhstan_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2636912"/>
            <a:ext cx="2267744" cy="17008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11960" y="436510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u="sng" dirty="0" err="1" smtClean="0"/>
              <a:t>Центральная</a:t>
            </a:r>
            <a:r>
              <a:rPr lang="uk-UA" sz="1200" u="sng" dirty="0" smtClean="0"/>
              <a:t> мечеть </a:t>
            </a:r>
            <a:r>
              <a:rPr lang="uk-UA" sz="1200" u="sng" dirty="0" smtClean="0"/>
              <a:t>       </a:t>
            </a:r>
            <a:r>
              <a:rPr lang="uk-UA" sz="1200" u="sng" dirty="0" err="1" smtClean="0"/>
              <a:t>Алма-Аты</a:t>
            </a:r>
            <a:endParaRPr lang="uk-UA" sz="1200" dirty="0"/>
          </a:p>
        </p:txBody>
      </p:sp>
      <p:pic>
        <p:nvPicPr>
          <p:cNvPr id="8" name="Рисунок 7" descr="1024px-E8476-Almaty-Ascension-Cathedr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2636912"/>
            <a:ext cx="2267744" cy="17008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60232" y="4365104"/>
            <a:ext cx="22322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100" u="sng" dirty="0" err="1" smtClean="0"/>
              <a:t>Вознесенский</a:t>
            </a:r>
            <a:r>
              <a:rPr lang="uk-UA" sz="1100" u="sng" dirty="0" smtClean="0"/>
              <a:t> </a:t>
            </a:r>
            <a:r>
              <a:rPr lang="uk-UA" sz="1100" u="sng" dirty="0" err="1" smtClean="0"/>
              <a:t>кафедральный</a:t>
            </a:r>
            <a:r>
              <a:rPr lang="uk-UA" sz="1100" u="sng" dirty="0" smtClean="0"/>
              <a:t> собор </a:t>
            </a:r>
            <a:r>
              <a:rPr lang="uk-UA" sz="1100" u="sng" dirty="0" err="1" smtClean="0"/>
              <a:t>Алма-Аты</a:t>
            </a:r>
            <a:endParaRPr lang="uk-UA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82547"/>
          </a:xfrm>
        </p:spPr>
        <p:txBody>
          <a:bodyPr>
            <a:normAutofit lnSpcReduction="10000"/>
          </a:bodyPr>
          <a:lstStyle/>
          <a:p>
            <a:r>
              <a:rPr lang="ru-RU" sz="1200" b="1" dirty="0" smtClean="0"/>
              <a:t>Казахстан</a:t>
            </a:r>
            <a:r>
              <a:rPr lang="ru-RU" sz="1200" dirty="0" smtClean="0"/>
              <a:t> — согласно конституции - демократическая, правовая, унитарная, светская республика с президентской формой правления</a:t>
            </a:r>
            <a:r>
              <a:rPr lang="ru-RU" sz="1200" dirty="0" smtClean="0"/>
              <a:t>.</a:t>
            </a:r>
          </a:p>
          <a:p>
            <a:r>
              <a:rPr lang="ru-RU" sz="1200" dirty="0" smtClean="0"/>
              <a:t>Первая конституция была принята в январе 1993 года. Однако уже в августе 1995 </a:t>
            </a:r>
            <a:r>
              <a:rPr lang="ru-RU" sz="1200" dirty="0" smtClean="0"/>
              <a:t>года</a:t>
            </a:r>
            <a:r>
              <a:rPr lang="ru-RU" sz="1200" dirty="0" smtClean="0"/>
              <a:t> она была заменена новой конституцией; в 1998 в нее были внесены поправки. По новой конституции Казахстан – </a:t>
            </a:r>
            <a:r>
              <a:rPr lang="ru-RU" sz="1200" dirty="0" smtClean="0"/>
              <a:t>демократическое правовое </a:t>
            </a:r>
            <a:r>
              <a:rPr lang="ru-RU" sz="1200" dirty="0" smtClean="0"/>
              <a:t>унитарное государство, имеющее три независимые ветви власти: исполнительную, законодательную и </a:t>
            </a:r>
            <a:r>
              <a:rPr lang="ru-RU" sz="1200" dirty="0" smtClean="0"/>
              <a:t>судебную. </a:t>
            </a:r>
          </a:p>
          <a:p>
            <a:r>
              <a:rPr lang="uk-UA" sz="1200" b="1" dirty="0" smtClean="0"/>
              <a:t>Президент </a:t>
            </a:r>
          </a:p>
          <a:p>
            <a:pPr lvl="1"/>
            <a:r>
              <a:rPr lang="ru-RU" sz="1100" dirty="0" smtClean="0"/>
              <a:t>Президент является главой государства, его высшим должностным лицом, определяет основные направления внутренней и внешней политики страны, обеспечивает согласованное функционирование всех органов власти. Президент также является верховным главнокомандующим вооруженными силами страны</a:t>
            </a:r>
            <a:r>
              <a:rPr lang="ru-RU" sz="1100" dirty="0" smtClean="0"/>
              <a:t>. </a:t>
            </a:r>
            <a:r>
              <a:rPr lang="ru-RU" sz="1100" dirty="0" smtClean="0"/>
              <a:t>Он избирается сроком на 5 лет всеобщим и тайным голосованием из граждан старше 40 лет</a:t>
            </a:r>
            <a:r>
              <a:rPr lang="ru-RU" sz="1100" dirty="0" smtClean="0"/>
              <a:t>.</a:t>
            </a:r>
          </a:p>
          <a:p>
            <a:r>
              <a:rPr lang="uk-UA" sz="1200" b="1" dirty="0" err="1" smtClean="0"/>
              <a:t>Правительство</a:t>
            </a:r>
            <a:endParaRPr lang="uk-UA" sz="1200" b="1" dirty="0" smtClean="0"/>
          </a:p>
          <a:p>
            <a:pPr lvl="1"/>
            <a:r>
              <a:rPr lang="ru-RU" sz="1100" dirty="0" smtClean="0"/>
              <a:t>Исполнительную власть осуществляет Правительство Республики </a:t>
            </a:r>
            <a:r>
              <a:rPr lang="ru-RU" sz="1100" dirty="0" smtClean="0"/>
              <a:t>Казахстан во </a:t>
            </a:r>
            <a:r>
              <a:rPr lang="ru-RU" sz="1100" dirty="0" smtClean="0"/>
              <a:t>главе с премьер-министром, который назначается президентом с согласия парламента. Возглавляет систему исполнительных органов и осуществляет руководство их деятельностью. Пост премьер-министра с 2007 года занимал Карим </a:t>
            </a:r>
            <a:r>
              <a:rPr lang="ru-RU" sz="1100" dirty="0" err="1" smtClean="0"/>
              <a:t>Масимов.</a:t>
            </a:r>
            <a:r>
              <a:rPr lang="ru-RU" sz="1100" i="1" dirty="0" err="1" smtClean="0"/>
              <a:t>С</a:t>
            </a:r>
            <a:r>
              <a:rPr lang="ru-RU" sz="1100" i="1" dirty="0" smtClean="0"/>
              <a:t> 2012 года этот пост занял </a:t>
            </a:r>
            <a:r>
              <a:rPr lang="ru-RU" sz="1100" i="1" dirty="0" err="1" smtClean="0"/>
              <a:t>Серик</a:t>
            </a:r>
            <a:r>
              <a:rPr lang="ru-RU" sz="1100" i="1" dirty="0" smtClean="0"/>
              <a:t> Ахметов по 2014 год. На данный момент премьер министром является Карим </a:t>
            </a:r>
            <a:r>
              <a:rPr lang="ru-RU" sz="1100" i="1" dirty="0" err="1" smtClean="0"/>
              <a:t>Масимов</a:t>
            </a:r>
            <a:r>
              <a:rPr lang="ru-RU" sz="1100" i="1" dirty="0" smtClean="0"/>
              <a:t> возглавлявший этот пост ранее</a:t>
            </a:r>
            <a:endParaRPr lang="uk-UA" sz="1100" dirty="0" smtClean="0"/>
          </a:p>
          <a:p>
            <a:r>
              <a:rPr lang="uk-UA" sz="1200" b="1" dirty="0" err="1" smtClean="0"/>
              <a:t>Политические</a:t>
            </a:r>
            <a:r>
              <a:rPr lang="uk-UA" sz="1200" b="1" dirty="0" smtClean="0"/>
              <a:t> </a:t>
            </a:r>
            <a:r>
              <a:rPr lang="uk-UA" sz="1200" b="1" dirty="0" err="1" smtClean="0"/>
              <a:t>партии</a:t>
            </a:r>
            <a:endParaRPr lang="uk-UA" sz="1200" b="1" dirty="0" smtClean="0"/>
          </a:p>
          <a:p>
            <a:pPr lvl="1"/>
            <a:r>
              <a:rPr lang="ru-RU" sz="1100" dirty="0" smtClean="0"/>
              <a:t>До 1991 в республике была одна партия, коммунистическая, входившая в состав КПСС и распущенная в 1991. В настоящее время в соответствии с конституцией, существует многопартийная система. В парламентских выборах 2004 приняли участие 12 официально зарегистрированных партий.</a:t>
            </a:r>
            <a:endParaRPr lang="uk-UA" sz="1100" b="1" dirty="0" smtClean="0"/>
          </a:p>
          <a:p>
            <a:endParaRPr lang="uk-UA" sz="1200" b="1" dirty="0" smtClean="0"/>
          </a:p>
          <a:p>
            <a:pPr>
              <a:buNone/>
            </a:pPr>
            <a:r>
              <a:rPr lang="ru-RU" sz="1200" b="1" dirty="0" smtClean="0"/>
              <a:t> </a:t>
            </a:r>
            <a:endParaRPr lang="uk-UA" sz="1200" b="1" dirty="0" smtClean="0"/>
          </a:p>
          <a:p>
            <a:pPr lvl="1"/>
            <a:endParaRPr lang="ru-RU" sz="1000" dirty="0" smtClean="0"/>
          </a:p>
          <a:p>
            <a:pPr>
              <a:buNone/>
            </a:pPr>
            <a:r>
              <a:rPr lang="ru-RU" sz="1400" dirty="0" smtClean="0"/>
              <a:t>      </a:t>
            </a:r>
            <a:endParaRPr lang="uk-UA" sz="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0" dirty="0" smtClean="0"/>
              <a:t>Государственный строй Казахстана</a:t>
            </a:r>
            <a:br>
              <a:rPr lang="ru-RU" b="0" dirty="0" smtClean="0"/>
            </a:br>
            <a:endParaRPr lang="uk-U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_m_b30bc2d06c41d94c765324f15626e91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268760"/>
            <a:ext cx="4536504" cy="37471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36104"/>
          </a:xfrm>
        </p:spPr>
        <p:txBody>
          <a:bodyPr/>
          <a:lstStyle/>
          <a:p>
            <a:pPr algn="ctr"/>
            <a:r>
              <a:rPr lang="ru-RU" dirty="0" smtClean="0"/>
              <a:t>Карта Казахстана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5220072" y="1268760"/>
            <a:ext cx="38164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  <a:r>
              <a:rPr lang="vi-VN" b="1" u="sng" dirty="0" smtClean="0"/>
              <a:t>Казахстан</a:t>
            </a:r>
            <a:r>
              <a:rPr lang="ru-RU" b="1" u="sng" dirty="0" smtClean="0"/>
              <a:t> </a:t>
            </a:r>
            <a:r>
              <a:rPr lang="ru-RU" b="1" dirty="0" smtClean="0"/>
              <a:t>- </a:t>
            </a:r>
            <a:r>
              <a:rPr lang="ru-RU" dirty="0" smtClean="0"/>
              <a:t> государство, располагающееся в </a:t>
            </a:r>
            <a:r>
              <a:rPr lang="ru-RU" dirty="0" smtClean="0"/>
              <a:t>центре Евразии</a:t>
            </a:r>
            <a:r>
              <a:rPr lang="ru-RU" dirty="0" smtClean="0"/>
              <a:t>, </a:t>
            </a:r>
            <a:r>
              <a:rPr lang="ru-RU" dirty="0" smtClean="0"/>
              <a:t>большая </a:t>
            </a:r>
            <a:r>
              <a:rPr lang="ru-RU" dirty="0" smtClean="0"/>
              <a:t>часть которого относится к Азии, а меньшая — к Европе. Располагается между Каспийским морем, </a:t>
            </a:r>
            <a:r>
              <a:rPr lang="ru-RU" dirty="0" smtClean="0"/>
              <a:t>  </a:t>
            </a:r>
          </a:p>
          <a:p>
            <a:r>
              <a:rPr lang="ru-RU" dirty="0" smtClean="0"/>
              <a:t>Нижним Поволжьем</a:t>
            </a:r>
            <a:r>
              <a:rPr lang="ru-RU" dirty="0" smtClean="0"/>
              <a:t>, Уралом, Сибирью, Китаем и Средней Азией. Президент государства — </a:t>
            </a:r>
            <a:r>
              <a:rPr lang="ru-RU" dirty="0" smtClean="0">
                <a:solidFill>
                  <a:srgbClr val="FF0000"/>
                </a:solidFill>
              </a:rPr>
              <a:t>Нурсултан Назарбаев.</a:t>
            </a:r>
            <a:endParaRPr lang="uk-UA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3538736" cy="4525963"/>
          </a:xfrm>
        </p:spPr>
        <p:txBody>
          <a:bodyPr>
            <a:normAutofit lnSpcReduction="10000"/>
          </a:bodyPr>
          <a:lstStyle/>
          <a:p>
            <a:r>
              <a:rPr lang="vi-VN" sz="1400" b="1" u="sng" dirty="0" smtClean="0"/>
              <a:t>Астана</a:t>
            </a:r>
            <a:r>
              <a:rPr lang="ru-RU" sz="1400" dirty="0" smtClean="0"/>
              <a:t>- </a:t>
            </a:r>
            <a:r>
              <a:rPr lang="ru-RU" sz="1400" dirty="0" smtClean="0"/>
              <a:t>столица Республики </a:t>
            </a:r>
            <a:r>
              <a:rPr lang="ru-RU" sz="1400" dirty="0" smtClean="0"/>
              <a:t>Казахстан</a:t>
            </a:r>
            <a:r>
              <a:rPr lang="ru-RU" sz="1400" dirty="0" smtClean="0"/>
              <a:t> с 10 декабря 1997 года. Население города, по состоянию на 1 мая 2014 года, составляло 828 759 </a:t>
            </a:r>
            <a:r>
              <a:rPr lang="ru-RU" sz="1400" dirty="0" smtClean="0"/>
              <a:t>человек.</a:t>
            </a:r>
          </a:p>
          <a:p>
            <a:r>
              <a:rPr lang="ru-RU" sz="1400" u="sng" dirty="0" smtClean="0"/>
              <a:t>Площадь территории города </a:t>
            </a:r>
            <a:r>
              <a:rPr lang="ru-RU" sz="1400" dirty="0" smtClean="0"/>
              <a:t>— 710 км². Город стоит на степной равнине. Рельеф территории города представляет собой низкие надпойменные </a:t>
            </a:r>
            <a:r>
              <a:rPr lang="ru-RU" sz="1400" dirty="0" smtClean="0"/>
              <a:t>террасы.</a:t>
            </a:r>
          </a:p>
          <a:p>
            <a:r>
              <a:rPr lang="ru-RU" sz="1400" dirty="0" smtClean="0"/>
              <a:t>Астана расположена на двух берегах реки Ишим. Гидрографическая сеть города представлена, помимо единственной реки Ишим, также и её незначительными правыми притоками, проходящими по землям города — Сарыбулак и Акбулак. В радиусе 25-30 км вокруг Астаны имеются многочисленные пресные и солёные озера.</a:t>
            </a:r>
            <a:endParaRPr lang="uk-UA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Столица Казахстана: Астана</a:t>
            </a:r>
            <a:endParaRPr lang="uk-UA" dirty="0"/>
          </a:p>
        </p:txBody>
      </p:sp>
      <p:pic>
        <p:nvPicPr>
          <p:cNvPr id="4" name="Рисунок 3" descr="354px-New_coat_of_arms_of_Astana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1052736"/>
            <a:ext cx="3168352" cy="2304256"/>
          </a:xfrm>
          <a:prstGeom prst="rect">
            <a:avLst/>
          </a:prstGeom>
        </p:spPr>
      </p:pic>
      <p:pic>
        <p:nvPicPr>
          <p:cNvPr id="5" name="Рисунок 4" descr="Astana_Mont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429000"/>
            <a:ext cx="2813298" cy="2813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19256" cy="1152127"/>
          </a:xfrm>
        </p:spPr>
        <p:txBody>
          <a:bodyPr>
            <a:normAutofit lnSpcReduction="10000"/>
          </a:bodyPr>
          <a:lstStyle/>
          <a:p>
            <a:r>
              <a:rPr lang="ru-RU" sz="1400" dirty="0" smtClean="0"/>
              <a:t>Климат.</a:t>
            </a:r>
          </a:p>
          <a:p>
            <a:pPr lvl="1"/>
            <a:r>
              <a:rPr lang="ru-RU" sz="1400" dirty="0" smtClean="0"/>
              <a:t>Климат города резко-континентальный. В связи с не очень благоприятным для человека расположением посреди склонной к засушливости и сильным ветрам степи, осуществляется масштабный проект по размещению вокруг города зелёной «стены»-полосы с деревьями и другими крупными зелёными насаждениями.</a:t>
            </a:r>
            <a:endParaRPr lang="uk-UA" sz="1400" dirty="0" smtClean="0"/>
          </a:p>
          <a:p>
            <a:pPr lvl="1"/>
            <a:endParaRPr lang="ru-RU" sz="1000" dirty="0" smtClean="0"/>
          </a:p>
        </p:txBody>
      </p:sp>
      <p:pic>
        <p:nvPicPr>
          <p:cNvPr id="4" name="Рисунок 3" descr="Безымянн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556792"/>
            <a:ext cx="8002117" cy="1991003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67544" y="3645024"/>
            <a:ext cx="8219256" cy="1440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uk-UA" sz="1400" dirty="0" err="1" smtClean="0"/>
              <a:t>Население</a:t>
            </a:r>
            <a:r>
              <a:rPr lang="uk-UA" sz="1400" dirty="0" smtClean="0"/>
              <a:t>.</a:t>
            </a:r>
            <a:endParaRPr lang="uk-UA" sz="1400" dirty="0" smtClean="0"/>
          </a:p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ru-RU" sz="1400" dirty="0" smtClean="0"/>
              <a:t>Численность населения города на 1 мая 2014 года составила 828 </a:t>
            </a:r>
            <a:r>
              <a:rPr lang="ru-RU" sz="1400" dirty="0" smtClean="0"/>
              <a:t>759. </a:t>
            </a:r>
            <a:r>
              <a:rPr lang="ru-RU" sz="1400" dirty="0" smtClean="0"/>
              <a:t>По итогам 2009 года сальдо миграции города Астаны составило 31 908 человек — самый высокий показатель в республике. Основу миграционных потоков в город составляют приезжие из других регионов Казахстана. На 1000 чел. — 704 чел. составляют приезжие, 296 — </a:t>
            </a:r>
            <a:r>
              <a:rPr lang="ru-RU" sz="1400" dirty="0" smtClean="0"/>
              <a:t>коренные</a:t>
            </a:r>
            <a:endParaRPr lang="uk-UA" sz="1400" dirty="0" smtClean="0"/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uk-UA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1"/>
            <a:ext cx="8229600" cy="1440159"/>
          </a:xfrm>
        </p:spPr>
        <p:txBody>
          <a:bodyPr/>
          <a:lstStyle/>
          <a:p>
            <a:r>
              <a:rPr lang="uk-UA" sz="1400" dirty="0" err="1" smtClean="0"/>
              <a:t>Государственный</a:t>
            </a:r>
            <a:r>
              <a:rPr lang="uk-UA" sz="1400" dirty="0" smtClean="0"/>
              <a:t> </a:t>
            </a:r>
            <a:r>
              <a:rPr lang="uk-UA" sz="1400" dirty="0" err="1" smtClean="0"/>
              <a:t>флаг</a:t>
            </a:r>
            <a:r>
              <a:rPr lang="uk-UA" sz="1400" dirty="0" smtClean="0"/>
              <a:t> </a:t>
            </a:r>
            <a:r>
              <a:rPr lang="uk-UA" sz="1400" dirty="0" err="1" smtClean="0"/>
              <a:t>Казахстана</a:t>
            </a:r>
            <a:r>
              <a:rPr lang="uk-UA" sz="1400" dirty="0" smtClean="0"/>
              <a:t>.</a:t>
            </a:r>
          </a:p>
          <a:p>
            <a:pPr lvl="1"/>
            <a:r>
              <a:rPr lang="ru-RU" sz="1400" dirty="0" smtClean="0"/>
              <a:t>Государственный Флаг Республики Казахстан представляет собой прямоугольное полотно голубого цвета с изображением в центре солнца с лучами, под которым — парящий орел. У древка — национальный орнамент в виде вертикальной полосы. Изображение солнца, его лучей, орла и национального орнамента — цвета золота. Соотношение ширины Флага к его длине — 1:2.</a:t>
            </a:r>
            <a:endParaRPr lang="uk-UA" sz="1400" dirty="0" smtClean="0"/>
          </a:p>
          <a:p>
            <a:pPr lvl="1"/>
            <a:endParaRPr lang="uk-UA" sz="1000" dirty="0" smtClean="0"/>
          </a:p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0" dirty="0" smtClean="0"/>
              <a:t>Государственные символы Казахстана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uk-UA" dirty="0"/>
          </a:p>
        </p:txBody>
      </p:sp>
      <p:pic>
        <p:nvPicPr>
          <p:cNvPr id="4" name="Рисунок 3" descr="Flag_of_Kazakhstan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420888"/>
            <a:ext cx="5904656" cy="2952328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11560" y="4365105"/>
            <a:ext cx="8229600" cy="12241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uk-UA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Представляет </a:t>
            </a:r>
            <a:r>
              <a:rPr lang="ru-RU" sz="1400" dirty="0" smtClean="0"/>
              <a:t>собой изображение </a:t>
            </a:r>
            <a:r>
              <a:rPr lang="ru-RU" sz="1400" dirty="0" err="1" smtClean="0"/>
              <a:t>шанырака</a:t>
            </a:r>
            <a:r>
              <a:rPr lang="ru-RU" sz="1400" dirty="0" smtClean="0"/>
              <a:t> (верхняя сводчатая часть юрты) на голубом фоне, от которого во все стороны в виде солнечных лучей расходятся </a:t>
            </a:r>
            <a:r>
              <a:rPr lang="ru-RU" sz="1400" dirty="0" err="1" smtClean="0"/>
              <a:t>уыки</a:t>
            </a:r>
            <a:r>
              <a:rPr lang="ru-RU" sz="1400" dirty="0" smtClean="0"/>
              <a:t> (опоры) в обрамлении крыльев мифических коней . В нижней части герба — надпись «</a:t>
            </a:r>
            <a:r>
              <a:rPr lang="ru-RU" sz="1400" dirty="0" err="1" smtClean="0"/>
              <a:t>Қазақстан</a:t>
            </a:r>
            <a:r>
              <a:rPr lang="ru-RU" sz="1400" dirty="0" smtClean="0"/>
              <a:t>».</a:t>
            </a:r>
          </a:p>
          <a:p>
            <a:r>
              <a:rPr lang="ru-RU" sz="1400" dirty="0" smtClean="0"/>
              <a:t>4 июня 1992 года — день рождения государственного герба Республики Казахстан</a:t>
            </a:r>
            <a:r>
              <a:rPr lang="ru-RU" sz="1400" dirty="0" smtClean="0"/>
              <a:t>.</a:t>
            </a:r>
            <a:endParaRPr lang="uk-UA" sz="1400" dirty="0" smtClean="0"/>
          </a:p>
          <a:p>
            <a:r>
              <a:rPr lang="ru-RU" sz="1400" dirty="0" smtClean="0"/>
              <a:t>Сегодняшний герб суверенного Казахстана является результатом огромного труда, творческих исканий двух известных архитекторов</a:t>
            </a:r>
            <a:r>
              <a:rPr lang="ru-RU" sz="1400" dirty="0" smtClean="0"/>
              <a:t>: </a:t>
            </a:r>
            <a:r>
              <a:rPr lang="ru-RU" sz="1400" dirty="0" err="1" smtClean="0"/>
              <a:t>Жандарбека</a:t>
            </a:r>
            <a:r>
              <a:rPr lang="ru-RU" sz="1400" dirty="0" smtClean="0"/>
              <a:t> </a:t>
            </a:r>
            <a:r>
              <a:rPr lang="ru-RU" sz="1400" dirty="0" err="1" smtClean="0"/>
              <a:t>Малибекова</a:t>
            </a:r>
            <a:r>
              <a:rPr lang="ru-RU" sz="1400" dirty="0" smtClean="0"/>
              <a:t> и </a:t>
            </a:r>
            <a:r>
              <a:rPr lang="ru-RU" sz="1400" dirty="0" err="1" smtClean="0"/>
              <a:t>Шот-Амана</a:t>
            </a:r>
            <a:r>
              <a:rPr lang="ru-RU" sz="1400" dirty="0" smtClean="0"/>
              <a:t> </a:t>
            </a:r>
            <a:r>
              <a:rPr lang="ru-RU" sz="1400" dirty="0" err="1" smtClean="0"/>
              <a:t>Уалиханова</a:t>
            </a:r>
            <a:r>
              <a:rPr lang="ru-RU" sz="1400" dirty="0" smtClean="0"/>
              <a:t>. В финальном конкурсе принимали участие 245 проектов и 67 описаний будущего герба.</a:t>
            </a:r>
            <a:endParaRPr lang="uk-UA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0" dirty="0" err="1" smtClean="0"/>
              <a:t>Государственный</a:t>
            </a:r>
            <a:r>
              <a:rPr lang="uk-UA" sz="3600" b="0" dirty="0" smtClean="0"/>
              <a:t> герб </a:t>
            </a:r>
            <a:r>
              <a:rPr lang="uk-UA" sz="3600" b="0" dirty="0" err="1" smtClean="0"/>
              <a:t>Казахстана</a:t>
            </a:r>
            <a:r>
              <a:rPr lang="uk-UA" b="0" dirty="0" smtClean="0"/>
              <a:t/>
            </a:r>
            <a:br>
              <a:rPr lang="uk-UA" b="0" dirty="0" smtClean="0"/>
            </a:br>
            <a:endParaRPr lang="uk-UA" dirty="0"/>
          </a:p>
        </p:txBody>
      </p:sp>
      <p:pic>
        <p:nvPicPr>
          <p:cNvPr id="4" name="Рисунок 3" descr="Emblem_of_Kazakhstan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3140968"/>
            <a:ext cx="3284984" cy="328498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3600" dirty="0" err="1" smtClean="0"/>
              <a:t>Государственный</a:t>
            </a:r>
            <a:r>
              <a:rPr lang="uk-UA" sz="3600" dirty="0" smtClean="0"/>
              <a:t> </a:t>
            </a:r>
            <a:r>
              <a:rPr lang="uk-UA" sz="3600" dirty="0" err="1" smtClean="0"/>
              <a:t>гимн</a:t>
            </a:r>
            <a:r>
              <a:rPr lang="uk-UA" sz="3600" dirty="0" smtClean="0"/>
              <a:t> </a:t>
            </a:r>
            <a:r>
              <a:rPr lang="uk-UA" sz="3600" dirty="0" err="1" smtClean="0"/>
              <a:t>Республики</a:t>
            </a:r>
            <a:r>
              <a:rPr lang="uk-UA" sz="3600" dirty="0" smtClean="0"/>
              <a:t> Казахстан</a:t>
            </a:r>
            <a:r>
              <a:rPr lang="uk-UA" b="0" dirty="0" smtClean="0"/>
              <a:t/>
            </a:r>
            <a:br>
              <a:rPr lang="uk-UA" b="0" dirty="0" smtClean="0"/>
            </a:br>
            <a:endParaRPr lang="uk-UA" dirty="0"/>
          </a:p>
        </p:txBody>
      </p:sp>
      <p:pic>
        <p:nvPicPr>
          <p:cNvPr id="5" name="Содержимое 4" descr="56456456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196752"/>
            <a:ext cx="3316295" cy="4525962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196752"/>
            <a:ext cx="18859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wef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1484784"/>
            <a:ext cx="4464496" cy="473768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96752"/>
            <a:ext cx="2602632" cy="4824536"/>
          </a:xfrm>
        </p:spPr>
        <p:txBody>
          <a:bodyPr>
            <a:noAutofit/>
          </a:bodyPr>
          <a:lstStyle/>
          <a:p>
            <a:r>
              <a:rPr lang="ru-RU" sz="1400" dirty="0" smtClean="0"/>
              <a:t>Численность населения Республики Казахстан составляет 17 330 494 человек (на 1 сентября 2014 </a:t>
            </a:r>
            <a:r>
              <a:rPr lang="ru-RU" sz="1400" dirty="0" smtClean="0"/>
              <a:t>года). </a:t>
            </a:r>
            <a:r>
              <a:rPr lang="ru-RU" sz="1400" dirty="0" smtClean="0"/>
              <a:t>Занимает 63-е место </a:t>
            </a:r>
            <a:r>
              <a:rPr lang="ru-RU" sz="1400" dirty="0" smtClean="0"/>
              <a:t>в</a:t>
            </a:r>
            <a:r>
              <a:rPr lang="ru-RU" sz="1400" u="sng" dirty="0" smtClean="0"/>
              <a:t> писке </a:t>
            </a:r>
            <a:r>
              <a:rPr lang="ru-RU" sz="1400" u="sng" dirty="0" smtClean="0"/>
              <a:t>стран по численности населения</a:t>
            </a:r>
            <a:r>
              <a:rPr lang="ru-RU" sz="1400" dirty="0" smtClean="0"/>
              <a:t>. Средняя плотность населения чуть более 6,3 человек на км² (184-е место в списке стран по плотности населения</a:t>
            </a:r>
            <a:r>
              <a:rPr lang="ru-RU" sz="1400" dirty="0" smtClean="0"/>
              <a:t>).</a:t>
            </a:r>
          </a:p>
          <a:p>
            <a:r>
              <a:rPr lang="ru-RU" sz="1400" dirty="0" smtClean="0"/>
              <a:t>Численность всех национальностей, насчитывавших не менее 200 тыс. человек, по состоянию на 1989, 1999, и 2009 годы (в тысячах человек</a:t>
            </a:r>
            <a:r>
              <a:rPr lang="ru-RU" sz="1400" dirty="0" smtClean="0"/>
              <a:t>)</a:t>
            </a:r>
            <a:endParaRPr lang="uk-UA" sz="1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uk-UA" b="0" dirty="0" err="1" smtClean="0"/>
              <a:t>Население</a:t>
            </a:r>
            <a:r>
              <a:rPr lang="uk-UA" b="0" dirty="0" smtClean="0"/>
              <a:t> </a:t>
            </a:r>
            <a:r>
              <a:rPr lang="uk-UA" b="0" dirty="0" err="1" smtClean="0"/>
              <a:t>Казахстана</a:t>
            </a:r>
            <a:r>
              <a:rPr lang="uk-UA" b="0" dirty="0" smtClean="0"/>
              <a:t/>
            </a:r>
            <a:br>
              <a:rPr lang="uk-UA" b="0" dirty="0" smtClean="0"/>
            </a:br>
            <a:endParaRPr lang="uk-UA" dirty="0"/>
          </a:p>
        </p:txBody>
      </p:sp>
      <p:pic>
        <p:nvPicPr>
          <p:cNvPr id="4" name="Рисунок 3" descr="gfwf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1052736"/>
            <a:ext cx="5672173" cy="1687710"/>
          </a:xfrm>
          <a:prstGeom prst="rect">
            <a:avLst/>
          </a:prstGeom>
        </p:spPr>
      </p:pic>
      <p:pic>
        <p:nvPicPr>
          <p:cNvPr id="5" name="Рисунок 4" descr="Population_of_Kazakhsta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3068960"/>
            <a:ext cx="4965750" cy="294001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68552"/>
          </a:xfrm>
        </p:spPr>
        <p:txBody>
          <a:bodyPr/>
          <a:lstStyle/>
          <a:p>
            <a:r>
              <a:rPr lang="ru-RU" sz="1600" dirty="0" smtClean="0"/>
              <a:t>Национальная валюта в Казахстане — </a:t>
            </a:r>
            <a:r>
              <a:rPr lang="ru-RU" sz="1600" u="sng" dirty="0" smtClean="0"/>
              <a:t>казахстанский тенге</a:t>
            </a:r>
            <a:r>
              <a:rPr lang="ru-RU" sz="1600" dirty="0" smtClean="0"/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1600" dirty="0" smtClean="0"/>
              <a:t>За развитие экономики и экономических связей отвечает Министерство экономики и бюджетного планирования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Национальный банк Республики Казахстан является центральным банком первого уровня в стране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Все государственные активы республики сконцентрированы в </a:t>
            </a:r>
            <a:r>
              <a:rPr lang="ru-RU" sz="1600" dirty="0" err="1" smtClean="0"/>
              <a:t>госхолдинге</a:t>
            </a:r>
            <a:r>
              <a:rPr lang="ru-RU" sz="1600" dirty="0" smtClean="0"/>
              <a:t> </a:t>
            </a:r>
            <a:r>
              <a:rPr lang="ru-RU" sz="1600" dirty="0" err="1" smtClean="0"/>
              <a:t>Самрук-Казына</a:t>
            </a:r>
            <a:r>
              <a:rPr lang="ru-RU" sz="1600" dirty="0" smtClean="0"/>
              <a:t>, который инвестирует крупные проекты, направленные на развитие Казахстана.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err="1" smtClean="0"/>
              <a:t>Финансы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4" name="Рисунок 3" descr="200_tenge_(200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484784"/>
            <a:ext cx="5210691" cy="2575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137</TotalTime>
  <Words>143</Words>
  <Application>Microsoft Office PowerPoint</Application>
  <PresentationFormat>Экран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 Презентация: Казахстан</vt:lpstr>
      <vt:lpstr>Карта Казахстана</vt:lpstr>
      <vt:lpstr>Столица Казахстана: Астана</vt:lpstr>
      <vt:lpstr>Слайд 4</vt:lpstr>
      <vt:lpstr>Государственные символы Казахстана </vt:lpstr>
      <vt:lpstr>Государственный герб Казахстана </vt:lpstr>
      <vt:lpstr>Государственный гимн Республики Казахстан </vt:lpstr>
      <vt:lpstr>Население Казахстана </vt:lpstr>
      <vt:lpstr>Финансы </vt:lpstr>
      <vt:lpstr>Религия </vt:lpstr>
      <vt:lpstr>Государственный строй Казахстана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Освоєння космосу. Проблеми освоєння космосу. </dc:title>
  <dc:creator>Solder</dc:creator>
  <cp:lastModifiedBy>Solder</cp:lastModifiedBy>
  <cp:revision>16</cp:revision>
  <dcterms:created xsi:type="dcterms:W3CDTF">2014-11-18T18:55:16Z</dcterms:created>
  <dcterms:modified xsi:type="dcterms:W3CDTF">2014-11-26T20:11:10Z</dcterms:modified>
</cp:coreProperties>
</file>