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A17-3CD8-43F0-9D51-D9443ACD56FF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EB8E-6784-4161-AB12-07471ACD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A17-3CD8-43F0-9D51-D9443ACD56FF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EB8E-6784-4161-AB12-07471ACD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A17-3CD8-43F0-9D51-D9443ACD56FF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EB8E-6784-4161-AB12-07471ACD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A17-3CD8-43F0-9D51-D9443ACD56FF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EB8E-6784-4161-AB12-07471ACD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A17-3CD8-43F0-9D51-D9443ACD56FF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EB8E-6784-4161-AB12-07471ACD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A17-3CD8-43F0-9D51-D9443ACD56FF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EB8E-6784-4161-AB12-07471ACD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A17-3CD8-43F0-9D51-D9443ACD56FF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EB8E-6784-4161-AB12-07471ACD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A17-3CD8-43F0-9D51-D9443ACD56FF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EB8E-6784-4161-AB12-07471ACD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A17-3CD8-43F0-9D51-D9443ACD56FF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EB8E-6784-4161-AB12-07471ACD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A17-3CD8-43F0-9D51-D9443ACD56FF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EB8E-6784-4161-AB12-07471ACD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A17-3CD8-43F0-9D51-D9443ACD56FF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AFEB8E-6784-4161-AB12-07471ACD5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088A17-3CD8-43F0-9D51-D9443ACD56FF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AFEB8E-6784-4161-AB12-07471ACD55D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57566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chemeClr val="accent3"/>
                </a:solidFill>
              </a:rPr>
              <a:t>Люксембург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5643578"/>
            <a:ext cx="336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22 группа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1746" name="Picture 2" descr="http://www.madagascar-tur.com/img56/560001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3357586" cy="3606546"/>
          </a:xfrm>
          <a:prstGeom prst="rect">
            <a:avLst/>
          </a:prstGeom>
          <a:noFill/>
        </p:spPr>
      </p:pic>
      <p:pic>
        <p:nvPicPr>
          <p:cNvPr id="2" name="Picture 2" descr="http://milend.com.ua/images/image36197535412911312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071678"/>
            <a:ext cx="4929222" cy="36950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785794"/>
            <a:ext cx="7772400" cy="225514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8" name="Picture 4" descr="http://www.cross-kpk.ru/ims/01008%C7/Luxemburg/%CB%FE%EA%F1%E5%EC%E1%F3%F0%E3%20%ED%EE%F7%FC%FE.files/%CB%FE%EA%F1%E5%EC%E1%F3%F0%E3%20%ED%EE%F7%FC%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4214842" cy="3108446"/>
          </a:xfrm>
          <a:prstGeom prst="rect">
            <a:avLst/>
          </a:prstGeom>
          <a:noFill/>
        </p:spPr>
      </p:pic>
      <p:pic>
        <p:nvPicPr>
          <p:cNvPr id="6146" name="Picture 2" descr="http://relax-travel.org/img/luksenbur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357562"/>
            <a:ext cx="5024420" cy="32245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File:Flag of Luxembourg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34496">
            <a:off x="6066074" y="4845713"/>
            <a:ext cx="2768565" cy="1661139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7854696" cy="4357718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/>
              <a:t>                                 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толица</a:t>
            </a:r>
            <a:r>
              <a:rPr lang="ru-RU" b="1" dirty="0" smtClean="0"/>
              <a:t>: Люксембург. </a:t>
            </a:r>
            <a:br>
              <a:rPr lang="ru-RU" b="1" dirty="0" smtClean="0"/>
            </a:br>
            <a:r>
              <a:rPr lang="ru-RU" b="1" dirty="0" smtClean="0"/>
              <a:t>                          </a:t>
            </a:r>
          </a:p>
          <a:p>
            <a:pPr algn="ctr"/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Государственный строй</a:t>
            </a:r>
            <a:r>
              <a:rPr lang="ru-RU" b="1" dirty="0" smtClean="0"/>
              <a:t>: Конституционная монархия. Глава государства — Великий герцог из династии Нассау. Законодательный орган — однопалатный парламент (палата депутатов). Глава правительства — государственный министр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2" name="Picture 2" descr="File:Coat of Arms of Luxembourg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76577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4071966" cy="58578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Административно-территориальное деление</a:t>
            </a:r>
            <a:r>
              <a:rPr lang="ru-RU" b="1" dirty="0" smtClean="0"/>
              <a:t>: </a:t>
            </a:r>
            <a:endParaRPr lang="ru-RU" b="1" dirty="0" smtClean="0"/>
          </a:p>
          <a:p>
            <a:pPr algn="ctr"/>
            <a:r>
              <a:rPr lang="ru-RU" b="1" dirty="0" smtClean="0"/>
              <a:t>Страна </a:t>
            </a:r>
            <a:r>
              <a:rPr lang="ru-RU" b="1" dirty="0" smtClean="0"/>
              <a:t>делится на три административных округа (Люксембург, </a:t>
            </a:r>
            <a:r>
              <a:rPr lang="ru-RU" b="1" dirty="0" err="1" smtClean="0"/>
              <a:t>Дикирх</a:t>
            </a:r>
            <a:r>
              <a:rPr lang="ru-RU" b="1" dirty="0" smtClean="0"/>
              <a:t> и </a:t>
            </a:r>
            <a:r>
              <a:rPr lang="ru-RU" b="1" dirty="0" err="1" smtClean="0"/>
              <a:t>Гревенмахер</a:t>
            </a:r>
            <a:r>
              <a:rPr lang="ru-RU" b="1" dirty="0" smtClean="0"/>
              <a:t>), 12 кантонов, 118 городских и сельских коммун.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Население:</a:t>
            </a:r>
            <a:r>
              <a:rPr lang="ru-RU" b="1" dirty="0" smtClean="0"/>
              <a:t> 457,7 </a:t>
            </a:r>
            <a:r>
              <a:rPr lang="ru-RU" b="1" dirty="0" err="1" smtClean="0"/>
              <a:t>тыс</a:t>
            </a:r>
            <a:r>
              <a:rPr lang="ru-RU" b="1" dirty="0" smtClean="0"/>
              <a:t> человек </a:t>
            </a:r>
            <a:r>
              <a:rPr lang="ru-RU" b="1" dirty="0" smtClean="0"/>
              <a:t>Городское </a:t>
            </a:r>
            <a:r>
              <a:rPr lang="ru-RU" b="1" dirty="0" smtClean="0"/>
              <a:t>население — 88%. Плотность населения — 175,6 человек на 1 км2.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Picture 2" descr="File:Lucemburský parla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6429420" cy="31432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Язык:</a:t>
            </a:r>
            <a:r>
              <a:rPr lang="ru-RU" b="1" dirty="0" smtClean="0"/>
              <a:t> Официальные языки — французский, немецкий, люксембургский 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Религия:</a:t>
            </a:r>
            <a:r>
              <a:rPr lang="ru-RU" b="1" dirty="0" smtClean="0"/>
              <a:t> Главным образом католики (97% населения), есть протестантские и иудаистские общины. </a:t>
            </a:r>
            <a:br>
              <a:rPr lang="ru-RU" b="1" dirty="0" smtClean="0"/>
            </a:br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12290" name="Picture 2" descr="http://i052.radikal.ru/1202/34/eba53cd8c7fc.jpg"/>
          <p:cNvPicPr>
            <a:picLocks noChangeAspect="1" noChangeArrowheads="1"/>
          </p:cNvPicPr>
          <p:nvPr/>
        </p:nvPicPr>
        <p:blipFill>
          <a:blip r:embed="rId2"/>
          <a:srcRect l="1154" t="1716" r="769" b="2173"/>
          <a:stretch>
            <a:fillRect/>
          </a:stretch>
        </p:blipFill>
        <p:spPr bwMode="auto">
          <a:xfrm>
            <a:off x="3643306" y="3113832"/>
            <a:ext cx="5357850" cy="35298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tru.ru/media/onru_calendar/cunofficial/p5/3c3hu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714752"/>
            <a:ext cx="4667250" cy="28575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8017032" cy="26432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13 марта</a:t>
            </a:r>
            <a:r>
              <a:rPr lang="ru-RU" b="1" dirty="0" smtClean="0"/>
              <a:t> в </a:t>
            </a:r>
            <a:r>
              <a:rPr lang="ru-RU" b="1" dirty="0" smtClean="0"/>
              <a:t>Люксембурге ежегодно проходит языческий фестиваль огня, называемый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Бургзонндег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Burgsonndeg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r>
              <a:rPr lang="ru-RU" b="1" dirty="0" smtClean="0"/>
              <a:t>, на котором </a:t>
            </a:r>
            <a:r>
              <a:rPr lang="ru-RU" b="1" dirty="0" err="1" smtClean="0"/>
              <a:t>зажигаетсябесчисленное</a:t>
            </a:r>
            <a:r>
              <a:rPr lang="ru-RU" b="1" dirty="0" smtClean="0"/>
              <a:t> множество костров, встречающих Весну и рождение нового Солнца.</a:t>
            </a:r>
            <a:endParaRPr lang="ru-RU" b="1" dirty="0"/>
          </a:p>
        </p:txBody>
      </p:sp>
      <p:pic>
        <p:nvPicPr>
          <p:cNvPr id="11266" name="Picture 2" descr="http://domgurmana.ru/wp-content/uploads/2012/08/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643182"/>
            <a:ext cx="4476736" cy="30349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857232"/>
            <a:ext cx="3357586" cy="57150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Глава государства — Великий герцог из династии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Нассау</a:t>
            </a:r>
            <a:r>
              <a:rPr lang="ru-RU" sz="2400" b="1" dirty="0" smtClean="0"/>
              <a:t>. С 1964 страну возглавлял Великий герцог Жан. В сентябре 2000 он отрекся от власти в пользу своего сына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Анри</a:t>
            </a:r>
            <a:r>
              <a:rPr lang="ru-RU" sz="2400" dirty="0" smtClean="0"/>
              <a:t>. </a:t>
            </a:r>
            <a:endParaRPr lang="ru-RU" sz="2400" dirty="0"/>
          </a:p>
        </p:txBody>
      </p:sp>
      <p:pic>
        <p:nvPicPr>
          <p:cNvPr id="10242" name="Picture 2" descr="http://static1.puretrend.ru/articles/2/12/52/@/12958-modnye-provaly-637x0-2.jpg"/>
          <p:cNvPicPr>
            <a:picLocks noChangeAspect="1" noChangeArrowheads="1"/>
          </p:cNvPicPr>
          <p:nvPr/>
        </p:nvPicPr>
        <p:blipFill>
          <a:blip r:embed="rId2"/>
          <a:srcRect t="3927" b="3403"/>
          <a:stretch>
            <a:fillRect/>
          </a:stretch>
        </p:blipFill>
        <p:spPr bwMode="auto">
          <a:xfrm>
            <a:off x="4929190" y="1214422"/>
            <a:ext cx="3959263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85786" y="642918"/>
            <a:ext cx="7786742" cy="550072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Экономика</a:t>
            </a:r>
            <a:r>
              <a:rPr lang="ru-RU" b="1" dirty="0" smtClean="0"/>
              <a:t>: Люксембург — высокоразвитая индустриальная страна, одна из самых зажиточных стран Европы. ВВП на душу населения: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44430</a:t>
            </a:r>
            <a:r>
              <a:rPr lang="ru-RU" b="1" dirty="0" smtClean="0"/>
              <a:t> долл. США (2000). </a:t>
            </a:r>
            <a:endParaRPr lang="ru-RU" b="1" dirty="0" smtClean="0"/>
          </a:p>
          <a:p>
            <a:pPr algn="ctr"/>
            <a:r>
              <a:rPr lang="ru-RU" b="1" dirty="0" smtClean="0"/>
              <a:t>В </a:t>
            </a:r>
            <a:r>
              <a:rPr lang="ru-RU" b="1" dirty="0" smtClean="0"/>
              <a:t>структуре ВВП преобладают сфера услуг, финансы и торговля.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Люксембург — крупный международный финансовый и туристический центр (дельтапланеризм, горные и бальнеологические курорты). В 20 в. Люксембург стал одним из крупнейших мировых банковских центров. На территории страны действует свыше 200 крупнейших банков мира.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 высоком индустриальном развитии в стране продолжают заниматься традиционными отраслями сельского хозяйства — мясомолочным животноводством, садоводством, виноградарством.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9218" name="Picture 2" descr="http://sannews.com.ua/show_image_NpAdvSinglePhoto.php?filename=/2011/12/%D0%94%D0%B5%D0%BD%D1%8C%D0%B3%D0%B8-%D0%B5%D0%B2%D1%80%D0%BE.jpg&amp;cat=17&amp;pid=13294&amp;cache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1936486" cy="19288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3dpeterburg.ru/uploads/redactor/pictures/26/12/lu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6657975" cy="4819650"/>
          </a:xfrm>
          <a:prstGeom prst="rect">
            <a:avLst/>
          </a:prstGeom>
          <a:noFill/>
        </p:spPr>
      </p:pic>
      <p:pic>
        <p:nvPicPr>
          <p:cNvPr id="8198" name="Picture 6" descr="http://img-2005-11.photosight.ru/05/11157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8096250" cy="5400675"/>
          </a:xfrm>
          <a:prstGeom prst="rect">
            <a:avLst/>
          </a:prstGeom>
          <a:noFill/>
        </p:spPr>
      </p:pic>
      <p:pic>
        <p:nvPicPr>
          <p:cNvPr id="8200" name="Picture 8" descr="http://www.kupontravel.ru/images/gallery/50c723cb1d54c2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522797"/>
            <a:ext cx="6429380" cy="49399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bpg.com.ua/abpgdata/medialib/m50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6667500" cy="4457700"/>
          </a:xfrm>
          <a:prstGeom prst="rect">
            <a:avLst/>
          </a:prstGeom>
          <a:noFill/>
        </p:spPr>
      </p:pic>
      <p:pic>
        <p:nvPicPr>
          <p:cNvPr id="7172" name="Picture 4" descr="http://www.on32.ru/assets/images/journal/pictures/uzn_1335596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000504"/>
            <a:ext cx="4343400" cy="26574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76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админг</dc:creator>
  <cp:lastModifiedBy>админг</cp:lastModifiedBy>
  <cp:revision>10</cp:revision>
  <dcterms:created xsi:type="dcterms:W3CDTF">2013-03-05T19:11:03Z</dcterms:created>
  <dcterms:modified xsi:type="dcterms:W3CDTF">2013-03-13T18:53:45Z</dcterms:modified>
</cp:coreProperties>
</file>