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CCFF"/>
    <a:srgbClr val="FF99FF"/>
    <a:srgbClr val="66FF66"/>
    <a:srgbClr val="66FF99"/>
    <a:srgbClr val="66FFCC"/>
    <a:srgbClr val="00FFCC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3FBE3-F11E-4E31-85EC-C165162B461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3130D50-1D23-4106-9FF3-3DC29AAC3C0C}">
      <dgm:prSet phldrT="[Текст]" custT="1"/>
      <dgm:spPr>
        <a:solidFill>
          <a:srgbClr val="CCEC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3600" b="1" dirty="0" smtClean="0">
              <a:solidFill>
                <a:sysClr val="windowText" lastClr="000000"/>
              </a:solidFill>
            </a:rPr>
            <a:t>Кругообіг</a:t>
          </a:r>
          <a:endParaRPr lang="uk-UA" sz="3600" b="1" dirty="0">
            <a:solidFill>
              <a:sysClr val="windowText" lastClr="000000"/>
            </a:solidFill>
          </a:endParaRPr>
        </a:p>
      </dgm:t>
    </dgm:pt>
    <dgm:pt modelId="{7CAA755A-6899-4B03-9AA8-9105C0A74C93}" type="parTrans" cxnId="{2302962C-5B13-4895-B683-FF56322FFF17}">
      <dgm:prSet/>
      <dgm:spPr/>
      <dgm:t>
        <a:bodyPr/>
        <a:lstStyle/>
        <a:p>
          <a:endParaRPr lang="uk-UA"/>
        </a:p>
      </dgm:t>
    </dgm:pt>
    <dgm:pt modelId="{778F6C34-ECD0-4EC7-A250-A408333504AD}" type="sibTrans" cxnId="{2302962C-5B13-4895-B683-FF56322FFF17}">
      <dgm:prSet/>
      <dgm:spPr/>
      <dgm:t>
        <a:bodyPr/>
        <a:lstStyle/>
        <a:p>
          <a:endParaRPr lang="uk-UA"/>
        </a:p>
      </dgm:t>
    </dgm:pt>
    <dgm:pt modelId="{6DDC495D-D7D5-4A29-868E-2923EF005928}">
      <dgm:prSet phldrT="[Текст]"/>
      <dgm:spPr>
        <a:solidFill>
          <a:srgbClr val="66CCFF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uk-UA" b="1" dirty="0" smtClean="0">
              <a:solidFill>
                <a:sysClr val="windowText" lastClr="000000"/>
              </a:solidFill>
            </a:rPr>
            <a:t>Великий(геологічний)</a:t>
          </a:r>
          <a:r>
            <a:rPr lang="uk-UA" dirty="0" smtClean="0">
              <a:solidFill>
                <a:schemeClr val="tx1"/>
              </a:solidFill>
            </a:rPr>
            <a:t/>
          </a:r>
          <a:br>
            <a:rPr lang="uk-UA" dirty="0" smtClean="0">
              <a:solidFill>
                <a:schemeClr val="tx1"/>
              </a:solidFill>
            </a:rPr>
          </a:br>
          <a:r>
            <a:rPr lang="uk-UA" b="0" i="0" noProof="0" dirty="0" smtClean="0">
              <a:solidFill>
                <a:schemeClr val="tx1"/>
              </a:solidFill>
            </a:rPr>
            <a:t>Полягає в тому,що гірські породи підлягають руйнуванню, а продукти вивітрювання (в тому числі розчинні у воді поживні речовини) зносяться потоками води в </a:t>
          </a:r>
          <a:r>
            <a:rPr lang="uk-UA" noProof="0" dirty="0" smtClean="0">
              <a:solidFill>
                <a:schemeClr val="tx1"/>
              </a:solidFill>
            </a:rPr>
            <a:t/>
          </a:r>
          <a:br>
            <a:rPr lang="uk-UA" noProof="0" dirty="0" smtClean="0">
              <a:solidFill>
                <a:schemeClr val="tx1"/>
              </a:solidFill>
            </a:rPr>
          </a:br>
          <a:r>
            <a:rPr lang="uk-UA" b="0" i="0" noProof="0" dirty="0" smtClean="0">
              <a:solidFill>
                <a:schemeClr val="tx1"/>
              </a:solidFill>
            </a:rPr>
            <a:t>Світовий океан.</a:t>
          </a:r>
          <a:endParaRPr lang="uk-UA" noProof="0" dirty="0">
            <a:solidFill>
              <a:sysClr val="windowText" lastClr="000000"/>
            </a:solidFill>
          </a:endParaRPr>
        </a:p>
      </dgm:t>
    </dgm:pt>
    <dgm:pt modelId="{258AD54B-2375-46B8-B3D2-25CC1092CF10}" type="parTrans" cxnId="{F7C366E2-8282-4D16-BCB1-6774C27BB1FD}">
      <dgm:prSet/>
      <dgm:spPr/>
      <dgm:t>
        <a:bodyPr/>
        <a:lstStyle/>
        <a:p>
          <a:endParaRPr lang="uk-UA"/>
        </a:p>
      </dgm:t>
    </dgm:pt>
    <dgm:pt modelId="{9DB4812D-41F1-403D-902A-FA3B3ED08750}" type="sibTrans" cxnId="{F7C366E2-8282-4D16-BCB1-6774C27BB1FD}">
      <dgm:prSet/>
      <dgm:spPr/>
      <dgm:t>
        <a:bodyPr/>
        <a:lstStyle/>
        <a:p>
          <a:endParaRPr lang="uk-UA"/>
        </a:p>
      </dgm:t>
    </dgm:pt>
    <dgm:pt modelId="{062A4D59-D309-4D06-AD82-DCD181647DCD}">
      <dgm:prSet phldrT="[Текст]"/>
      <dgm:spPr>
        <a:solidFill>
          <a:srgbClr val="66CCFF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uk-UA" b="1" dirty="0" smtClean="0">
              <a:solidFill>
                <a:sysClr val="windowText" lastClr="000000"/>
              </a:solidFill>
            </a:rPr>
            <a:t>Малий(біотичний)</a:t>
          </a:r>
          <a:r>
            <a:rPr lang="uk-UA" dirty="0" smtClean="0">
              <a:solidFill>
                <a:schemeClr val="tx1"/>
              </a:solidFill>
            </a:rPr>
            <a:t/>
          </a:r>
          <a:br>
            <a:rPr lang="uk-UA" dirty="0" smtClean="0">
              <a:solidFill>
                <a:schemeClr val="tx1"/>
              </a:solidFill>
            </a:rPr>
          </a:br>
          <a:r>
            <a:rPr lang="uk-UA" b="0" i="0" noProof="0" dirty="0" smtClean="0">
              <a:solidFill>
                <a:schemeClr val="tx1"/>
              </a:solidFill>
            </a:rPr>
            <a:t>Відбувається на рівні екосистеми і полягає в тому, що поживні речовини, вода і вуглець акумулюються в речовині рослин, витрачаються на побудову тіла і на життєві процеси як самих цих рослин, так і інших організмів.</a:t>
          </a:r>
          <a:endParaRPr lang="uk-UA" noProof="0" dirty="0">
            <a:solidFill>
              <a:sysClr val="windowText" lastClr="000000"/>
            </a:solidFill>
          </a:endParaRPr>
        </a:p>
      </dgm:t>
    </dgm:pt>
    <dgm:pt modelId="{AEB3061C-74D2-4100-A780-82B9A304A615}" type="parTrans" cxnId="{70076CE4-4086-44CE-978C-288E22435FF2}">
      <dgm:prSet/>
      <dgm:spPr/>
      <dgm:t>
        <a:bodyPr/>
        <a:lstStyle/>
        <a:p>
          <a:endParaRPr lang="uk-UA"/>
        </a:p>
      </dgm:t>
    </dgm:pt>
    <dgm:pt modelId="{7D4E3B75-D5BE-48EB-992C-E9E319F02986}" type="sibTrans" cxnId="{70076CE4-4086-44CE-978C-288E22435FF2}">
      <dgm:prSet/>
      <dgm:spPr/>
      <dgm:t>
        <a:bodyPr/>
        <a:lstStyle/>
        <a:p>
          <a:endParaRPr lang="uk-UA"/>
        </a:p>
      </dgm:t>
    </dgm:pt>
    <dgm:pt modelId="{20D90306-65C7-4C96-AF6C-CFAF567466CA}" type="pres">
      <dgm:prSet presAssocID="{51E3FBE3-F11E-4E31-85EC-C165162B46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84F5FC2-53C5-4624-855E-3054A65E5C3B}" type="pres">
      <dgm:prSet presAssocID="{53130D50-1D23-4106-9FF3-3DC29AAC3C0C}" presName="hierRoot1" presStyleCnt="0">
        <dgm:presLayoutVars>
          <dgm:hierBranch val="init"/>
        </dgm:presLayoutVars>
      </dgm:prSet>
      <dgm:spPr/>
    </dgm:pt>
    <dgm:pt modelId="{EDFC5BCC-7775-481A-908A-603C53629D5A}" type="pres">
      <dgm:prSet presAssocID="{53130D50-1D23-4106-9FF3-3DC29AAC3C0C}" presName="rootComposite1" presStyleCnt="0"/>
      <dgm:spPr/>
    </dgm:pt>
    <dgm:pt modelId="{52B8994A-8356-427D-BB6D-92AFF677D799}" type="pres">
      <dgm:prSet presAssocID="{53130D50-1D23-4106-9FF3-3DC29AAC3C0C}" presName="rootText1" presStyleLbl="node0" presStyleIdx="0" presStyleCnt="1" custScaleX="98209" custScaleY="7111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9DFC9E4-AF3D-4F0C-A88D-E1CB2F67D7E4}" type="pres">
      <dgm:prSet presAssocID="{53130D50-1D23-4106-9FF3-3DC29AAC3C0C}" presName="rootConnector1" presStyleLbl="node1" presStyleIdx="0" presStyleCnt="0"/>
      <dgm:spPr/>
    </dgm:pt>
    <dgm:pt modelId="{E9B1A054-C053-401D-B00F-5A7BC8DA731B}" type="pres">
      <dgm:prSet presAssocID="{53130D50-1D23-4106-9FF3-3DC29AAC3C0C}" presName="hierChild2" presStyleCnt="0"/>
      <dgm:spPr/>
    </dgm:pt>
    <dgm:pt modelId="{44F3E281-DBA3-4A55-BA88-646E80594DD9}" type="pres">
      <dgm:prSet presAssocID="{258AD54B-2375-46B8-B3D2-25CC1092CF10}" presName="Name37" presStyleLbl="parChTrans1D2" presStyleIdx="0" presStyleCnt="2"/>
      <dgm:spPr/>
    </dgm:pt>
    <dgm:pt modelId="{A93A2B4F-7779-433C-9C2E-6FDAFD1263B9}" type="pres">
      <dgm:prSet presAssocID="{6DDC495D-D7D5-4A29-868E-2923EF005928}" presName="hierRoot2" presStyleCnt="0">
        <dgm:presLayoutVars>
          <dgm:hierBranch val="init"/>
        </dgm:presLayoutVars>
      </dgm:prSet>
      <dgm:spPr/>
    </dgm:pt>
    <dgm:pt modelId="{217B09D1-2764-4D9C-BF01-F2DC2840A846}" type="pres">
      <dgm:prSet presAssocID="{6DDC495D-D7D5-4A29-868E-2923EF005928}" presName="rootComposite" presStyleCnt="0"/>
      <dgm:spPr/>
    </dgm:pt>
    <dgm:pt modelId="{2FCBC007-4E9E-41CD-AD84-B1A3D86166CC}" type="pres">
      <dgm:prSet presAssocID="{6DDC495D-D7D5-4A29-868E-2923EF005928}" presName="rootText" presStyleLbl="node2" presStyleIdx="0" presStyleCnt="2" custScaleX="103442" custScaleY="10788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C2D0FE0-7874-43C0-84F5-83A5CD3DEE03}" type="pres">
      <dgm:prSet presAssocID="{6DDC495D-D7D5-4A29-868E-2923EF005928}" presName="rootConnector" presStyleLbl="node2" presStyleIdx="0" presStyleCnt="2"/>
      <dgm:spPr/>
    </dgm:pt>
    <dgm:pt modelId="{486C8E88-C4A4-4F35-B114-9A7D40BB14A4}" type="pres">
      <dgm:prSet presAssocID="{6DDC495D-D7D5-4A29-868E-2923EF005928}" presName="hierChild4" presStyleCnt="0"/>
      <dgm:spPr/>
    </dgm:pt>
    <dgm:pt modelId="{EB8FF192-604B-46D5-8399-4FDB7CF2FD26}" type="pres">
      <dgm:prSet presAssocID="{6DDC495D-D7D5-4A29-868E-2923EF005928}" presName="hierChild5" presStyleCnt="0"/>
      <dgm:spPr/>
    </dgm:pt>
    <dgm:pt modelId="{41A1C6C0-B6D4-4EA6-9B8A-17CC7B289D73}" type="pres">
      <dgm:prSet presAssocID="{AEB3061C-74D2-4100-A780-82B9A304A615}" presName="Name37" presStyleLbl="parChTrans1D2" presStyleIdx="1" presStyleCnt="2"/>
      <dgm:spPr/>
    </dgm:pt>
    <dgm:pt modelId="{F53ABF50-BD3A-4084-8308-3FCD8CA6DAA5}" type="pres">
      <dgm:prSet presAssocID="{062A4D59-D309-4D06-AD82-DCD181647DCD}" presName="hierRoot2" presStyleCnt="0">
        <dgm:presLayoutVars>
          <dgm:hierBranch val="init"/>
        </dgm:presLayoutVars>
      </dgm:prSet>
      <dgm:spPr/>
    </dgm:pt>
    <dgm:pt modelId="{7C0D87B8-44CD-408D-952D-2D8992787CB8}" type="pres">
      <dgm:prSet presAssocID="{062A4D59-D309-4D06-AD82-DCD181647DCD}" presName="rootComposite" presStyleCnt="0"/>
      <dgm:spPr/>
    </dgm:pt>
    <dgm:pt modelId="{B904FC25-58E5-4090-83FC-44AF46477B82}" type="pres">
      <dgm:prSet presAssocID="{062A4D59-D309-4D06-AD82-DCD181647DCD}" presName="rootText" presStyleLbl="node2" presStyleIdx="1" presStyleCnt="2" custScaleX="103252" custScaleY="1037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F2E760E-4480-4D84-A759-4D57516D5AB6}" type="pres">
      <dgm:prSet presAssocID="{062A4D59-D309-4D06-AD82-DCD181647DCD}" presName="rootConnector" presStyleLbl="node2" presStyleIdx="1" presStyleCnt="2"/>
      <dgm:spPr/>
    </dgm:pt>
    <dgm:pt modelId="{69A7C0D6-76F8-4313-AC9A-DC4414B0DEF6}" type="pres">
      <dgm:prSet presAssocID="{062A4D59-D309-4D06-AD82-DCD181647DCD}" presName="hierChild4" presStyleCnt="0"/>
      <dgm:spPr/>
    </dgm:pt>
    <dgm:pt modelId="{282490A8-E1B3-4859-AEDC-75B636D87FE3}" type="pres">
      <dgm:prSet presAssocID="{062A4D59-D309-4D06-AD82-DCD181647DCD}" presName="hierChild5" presStyleCnt="0"/>
      <dgm:spPr/>
    </dgm:pt>
    <dgm:pt modelId="{EEE5591C-6C6F-40E5-8A94-8A32EA00E6F3}" type="pres">
      <dgm:prSet presAssocID="{53130D50-1D23-4106-9FF3-3DC29AAC3C0C}" presName="hierChild3" presStyleCnt="0"/>
      <dgm:spPr/>
    </dgm:pt>
  </dgm:ptLst>
  <dgm:cxnLst>
    <dgm:cxn modelId="{3133D7FA-3A31-43A0-856C-6C22FA6006B6}" type="presOf" srcId="{51E3FBE3-F11E-4E31-85EC-C165162B4617}" destId="{20D90306-65C7-4C96-AF6C-CFAF567466CA}" srcOrd="0" destOrd="0" presId="urn:microsoft.com/office/officeart/2005/8/layout/orgChart1"/>
    <dgm:cxn modelId="{2302962C-5B13-4895-B683-FF56322FFF17}" srcId="{51E3FBE3-F11E-4E31-85EC-C165162B4617}" destId="{53130D50-1D23-4106-9FF3-3DC29AAC3C0C}" srcOrd="0" destOrd="0" parTransId="{7CAA755A-6899-4B03-9AA8-9105C0A74C93}" sibTransId="{778F6C34-ECD0-4EC7-A250-A408333504AD}"/>
    <dgm:cxn modelId="{D0F667C3-AF5A-4D14-A4E3-ABC1554A8759}" type="presOf" srcId="{062A4D59-D309-4D06-AD82-DCD181647DCD}" destId="{2F2E760E-4480-4D84-A759-4D57516D5AB6}" srcOrd="1" destOrd="0" presId="urn:microsoft.com/office/officeart/2005/8/layout/orgChart1"/>
    <dgm:cxn modelId="{EB7BBF2D-CCA8-4D34-9021-F81AB975B703}" type="presOf" srcId="{6DDC495D-D7D5-4A29-868E-2923EF005928}" destId="{8C2D0FE0-7874-43C0-84F5-83A5CD3DEE03}" srcOrd="1" destOrd="0" presId="urn:microsoft.com/office/officeart/2005/8/layout/orgChart1"/>
    <dgm:cxn modelId="{35CB6948-87E7-4EFB-8E21-0B1A90E8716D}" type="presOf" srcId="{53130D50-1D23-4106-9FF3-3DC29AAC3C0C}" destId="{52B8994A-8356-427D-BB6D-92AFF677D799}" srcOrd="0" destOrd="0" presId="urn:microsoft.com/office/officeart/2005/8/layout/orgChart1"/>
    <dgm:cxn modelId="{D5A847CD-51E7-4161-88DF-7A323F6DC89E}" type="presOf" srcId="{062A4D59-D309-4D06-AD82-DCD181647DCD}" destId="{B904FC25-58E5-4090-83FC-44AF46477B82}" srcOrd="0" destOrd="0" presId="urn:microsoft.com/office/officeart/2005/8/layout/orgChart1"/>
    <dgm:cxn modelId="{49425594-EA07-497E-863D-0DC4789053FB}" type="presOf" srcId="{AEB3061C-74D2-4100-A780-82B9A304A615}" destId="{41A1C6C0-B6D4-4EA6-9B8A-17CC7B289D73}" srcOrd="0" destOrd="0" presId="urn:microsoft.com/office/officeart/2005/8/layout/orgChart1"/>
    <dgm:cxn modelId="{70076CE4-4086-44CE-978C-288E22435FF2}" srcId="{53130D50-1D23-4106-9FF3-3DC29AAC3C0C}" destId="{062A4D59-D309-4D06-AD82-DCD181647DCD}" srcOrd="1" destOrd="0" parTransId="{AEB3061C-74D2-4100-A780-82B9A304A615}" sibTransId="{7D4E3B75-D5BE-48EB-992C-E9E319F02986}"/>
    <dgm:cxn modelId="{F7C366E2-8282-4D16-BCB1-6774C27BB1FD}" srcId="{53130D50-1D23-4106-9FF3-3DC29AAC3C0C}" destId="{6DDC495D-D7D5-4A29-868E-2923EF005928}" srcOrd="0" destOrd="0" parTransId="{258AD54B-2375-46B8-B3D2-25CC1092CF10}" sibTransId="{9DB4812D-41F1-403D-902A-FA3B3ED08750}"/>
    <dgm:cxn modelId="{20F3C363-035D-4988-9B12-B3AB95689F32}" type="presOf" srcId="{53130D50-1D23-4106-9FF3-3DC29AAC3C0C}" destId="{69DFC9E4-AF3D-4F0C-A88D-E1CB2F67D7E4}" srcOrd="1" destOrd="0" presId="urn:microsoft.com/office/officeart/2005/8/layout/orgChart1"/>
    <dgm:cxn modelId="{0BC85BE9-37C9-4C6E-BAC9-652E5EC2CF7A}" type="presOf" srcId="{6DDC495D-D7D5-4A29-868E-2923EF005928}" destId="{2FCBC007-4E9E-41CD-AD84-B1A3D86166CC}" srcOrd="0" destOrd="0" presId="urn:microsoft.com/office/officeart/2005/8/layout/orgChart1"/>
    <dgm:cxn modelId="{60DFF63F-9FD6-4547-BCC4-B418E3D32B66}" type="presOf" srcId="{258AD54B-2375-46B8-B3D2-25CC1092CF10}" destId="{44F3E281-DBA3-4A55-BA88-646E80594DD9}" srcOrd="0" destOrd="0" presId="urn:microsoft.com/office/officeart/2005/8/layout/orgChart1"/>
    <dgm:cxn modelId="{C952AA38-622B-473B-940F-CB7B0C4212DB}" type="presParOf" srcId="{20D90306-65C7-4C96-AF6C-CFAF567466CA}" destId="{884F5FC2-53C5-4624-855E-3054A65E5C3B}" srcOrd="0" destOrd="0" presId="urn:microsoft.com/office/officeart/2005/8/layout/orgChart1"/>
    <dgm:cxn modelId="{61E599C1-D45B-44D5-A5E8-8A8592BF2EEC}" type="presParOf" srcId="{884F5FC2-53C5-4624-855E-3054A65E5C3B}" destId="{EDFC5BCC-7775-481A-908A-603C53629D5A}" srcOrd="0" destOrd="0" presId="urn:microsoft.com/office/officeart/2005/8/layout/orgChart1"/>
    <dgm:cxn modelId="{A531F5EA-56B9-43D6-AD1D-11D54CB2A7DA}" type="presParOf" srcId="{EDFC5BCC-7775-481A-908A-603C53629D5A}" destId="{52B8994A-8356-427D-BB6D-92AFF677D799}" srcOrd="0" destOrd="0" presId="urn:microsoft.com/office/officeart/2005/8/layout/orgChart1"/>
    <dgm:cxn modelId="{69F72948-7114-4CB6-9579-81E408D8AF3F}" type="presParOf" srcId="{EDFC5BCC-7775-481A-908A-603C53629D5A}" destId="{69DFC9E4-AF3D-4F0C-A88D-E1CB2F67D7E4}" srcOrd="1" destOrd="0" presId="urn:microsoft.com/office/officeart/2005/8/layout/orgChart1"/>
    <dgm:cxn modelId="{C945CB26-008E-4324-990D-BD4B2E3E3945}" type="presParOf" srcId="{884F5FC2-53C5-4624-855E-3054A65E5C3B}" destId="{E9B1A054-C053-401D-B00F-5A7BC8DA731B}" srcOrd="1" destOrd="0" presId="urn:microsoft.com/office/officeart/2005/8/layout/orgChart1"/>
    <dgm:cxn modelId="{27EDB339-89A5-4CFC-8A57-98CD7C4D96D3}" type="presParOf" srcId="{E9B1A054-C053-401D-B00F-5A7BC8DA731B}" destId="{44F3E281-DBA3-4A55-BA88-646E80594DD9}" srcOrd="0" destOrd="0" presId="urn:microsoft.com/office/officeart/2005/8/layout/orgChart1"/>
    <dgm:cxn modelId="{7AB8ADA9-BD0A-4E01-9EE7-8E94ED4D3D98}" type="presParOf" srcId="{E9B1A054-C053-401D-B00F-5A7BC8DA731B}" destId="{A93A2B4F-7779-433C-9C2E-6FDAFD1263B9}" srcOrd="1" destOrd="0" presId="urn:microsoft.com/office/officeart/2005/8/layout/orgChart1"/>
    <dgm:cxn modelId="{8479986A-F4BE-42E2-BF7E-04E8B9B2D582}" type="presParOf" srcId="{A93A2B4F-7779-433C-9C2E-6FDAFD1263B9}" destId="{217B09D1-2764-4D9C-BF01-F2DC2840A846}" srcOrd="0" destOrd="0" presId="urn:microsoft.com/office/officeart/2005/8/layout/orgChart1"/>
    <dgm:cxn modelId="{66392BDE-BA28-4CAC-B757-FB3D1CF29D78}" type="presParOf" srcId="{217B09D1-2764-4D9C-BF01-F2DC2840A846}" destId="{2FCBC007-4E9E-41CD-AD84-B1A3D86166CC}" srcOrd="0" destOrd="0" presId="urn:microsoft.com/office/officeart/2005/8/layout/orgChart1"/>
    <dgm:cxn modelId="{FC56DAD9-27B9-446B-B9B5-9DD13F2F08F9}" type="presParOf" srcId="{217B09D1-2764-4D9C-BF01-F2DC2840A846}" destId="{8C2D0FE0-7874-43C0-84F5-83A5CD3DEE03}" srcOrd="1" destOrd="0" presId="urn:microsoft.com/office/officeart/2005/8/layout/orgChart1"/>
    <dgm:cxn modelId="{B1972607-4735-4D8F-BDE0-2B21C0B91896}" type="presParOf" srcId="{A93A2B4F-7779-433C-9C2E-6FDAFD1263B9}" destId="{486C8E88-C4A4-4F35-B114-9A7D40BB14A4}" srcOrd="1" destOrd="0" presId="urn:microsoft.com/office/officeart/2005/8/layout/orgChart1"/>
    <dgm:cxn modelId="{9150D756-F531-4C32-9058-186D9499B3BE}" type="presParOf" srcId="{A93A2B4F-7779-433C-9C2E-6FDAFD1263B9}" destId="{EB8FF192-604B-46D5-8399-4FDB7CF2FD26}" srcOrd="2" destOrd="0" presId="urn:microsoft.com/office/officeart/2005/8/layout/orgChart1"/>
    <dgm:cxn modelId="{639DD2B5-C30C-440A-AC2F-20C6F25A13FD}" type="presParOf" srcId="{E9B1A054-C053-401D-B00F-5A7BC8DA731B}" destId="{41A1C6C0-B6D4-4EA6-9B8A-17CC7B289D73}" srcOrd="2" destOrd="0" presId="urn:microsoft.com/office/officeart/2005/8/layout/orgChart1"/>
    <dgm:cxn modelId="{44F085FF-3AAC-4E51-A6EE-067D2EA99330}" type="presParOf" srcId="{E9B1A054-C053-401D-B00F-5A7BC8DA731B}" destId="{F53ABF50-BD3A-4084-8308-3FCD8CA6DAA5}" srcOrd="3" destOrd="0" presId="urn:microsoft.com/office/officeart/2005/8/layout/orgChart1"/>
    <dgm:cxn modelId="{9BD89E8F-058F-4A81-A4E0-8CE2C93B6BEA}" type="presParOf" srcId="{F53ABF50-BD3A-4084-8308-3FCD8CA6DAA5}" destId="{7C0D87B8-44CD-408D-952D-2D8992787CB8}" srcOrd="0" destOrd="0" presId="urn:microsoft.com/office/officeart/2005/8/layout/orgChart1"/>
    <dgm:cxn modelId="{5EAC54C2-332D-410C-8934-4B21A56DD50D}" type="presParOf" srcId="{7C0D87B8-44CD-408D-952D-2D8992787CB8}" destId="{B904FC25-58E5-4090-83FC-44AF46477B82}" srcOrd="0" destOrd="0" presId="urn:microsoft.com/office/officeart/2005/8/layout/orgChart1"/>
    <dgm:cxn modelId="{34A3EB39-4849-4DA8-AE75-42FA5E1061F5}" type="presParOf" srcId="{7C0D87B8-44CD-408D-952D-2D8992787CB8}" destId="{2F2E760E-4480-4D84-A759-4D57516D5AB6}" srcOrd="1" destOrd="0" presId="urn:microsoft.com/office/officeart/2005/8/layout/orgChart1"/>
    <dgm:cxn modelId="{5226E03C-4A22-443D-A299-DE3D77212E0A}" type="presParOf" srcId="{F53ABF50-BD3A-4084-8308-3FCD8CA6DAA5}" destId="{69A7C0D6-76F8-4313-AC9A-DC4414B0DEF6}" srcOrd="1" destOrd="0" presId="urn:microsoft.com/office/officeart/2005/8/layout/orgChart1"/>
    <dgm:cxn modelId="{936C63F9-DA02-4B92-B7C3-D821C0A685A4}" type="presParOf" srcId="{F53ABF50-BD3A-4084-8308-3FCD8CA6DAA5}" destId="{282490A8-E1B3-4859-AEDC-75B636D87FE3}" srcOrd="2" destOrd="0" presId="urn:microsoft.com/office/officeart/2005/8/layout/orgChart1"/>
    <dgm:cxn modelId="{7703BE67-A99B-402E-A68E-9FB888E1E2FC}" type="presParOf" srcId="{884F5FC2-53C5-4624-855E-3054A65E5C3B}" destId="{EEE5591C-6C6F-40E5-8A94-8A32EA00E6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A1C6C0-B6D4-4EA6-9B8A-17CC7B289D73}">
      <dsp:nvSpPr>
        <dsp:cNvPr id="0" name=""/>
        <dsp:cNvSpPr/>
      </dsp:nvSpPr>
      <dsp:spPr>
        <a:xfrm>
          <a:off x="4284476" y="1779833"/>
          <a:ext cx="2339772" cy="789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844"/>
              </a:lnTo>
              <a:lnTo>
                <a:pt x="2339772" y="394844"/>
              </a:lnTo>
              <a:lnTo>
                <a:pt x="2339772" y="789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3E281-DBA3-4A55-BA88-646E80594DD9}">
      <dsp:nvSpPr>
        <dsp:cNvPr id="0" name=""/>
        <dsp:cNvSpPr/>
      </dsp:nvSpPr>
      <dsp:spPr>
        <a:xfrm>
          <a:off x="1948275" y="1779833"/>
          <a:ext cx="2336200" cy="789688"/>
        </a:xfrm>
        <a:custGeom>
          <a:avLst/>
          <a:gdLst/>
          <a:ahLst/>
          <a:cxnLst/>
          <a:rect l="0" t="0" r="0" b="0"/>
          <a:pathLst>
            <a:path>
              <a:moveTo>
                <a:pt x="2336200" y="0"/>
              </a:moveTo>
              <a:lnTo>
                <a:pt x="2336200" y="394844"/>
              </a:lnTo>
              <a:lnTo>
                <a:pt x="0" y="394844"/>
              </a:lnTo>
              <a:lnTo>
                <a:pt x="0" y="789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8994A-8356-427D-BB6D-92AFF677D799}">
      <dsp:nvSpPr>
        <dsp:cNvPr id="0" name=""/>
        <dsp:cNvSpPr/>
      </dsp:nvSpPr>
      <dsp:spPr>
        <a:xfrm>
          <a:off x="2437939" y="442665"/>
          <a:ext cx="3693073" cy="1337168"/>
        </a:xfrm>
        <a:prstGeom prst="rect">
          <a:avLst/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ysClr val="windowText" lastClr="000000"/>
              </a:solidFill>
            </a:rPr>
            <a:t>Кругообіг</a:t>
          </a:r>
          <a:endParaRPr lang="uk-UA" sz="3600" b="1" kern="1200" dirty="0">
            <a:solidFill>
              <a:sysClr val="windowText" lastClr="000000"/>
            </a:solidFill>
          </a:endParaRPr>
        </a:p>
      </dsp:txBody>
      <dsp:txXfrm>
        <a:off x="2437939" y="442665"/>
        <a:ext cx="3693073" cy="1337168"/>
      </dsp:txXfrm>
    </dsp:sp>
    <dsp:sp modelId="{2FCBC007-4E9E-41CD-AD84-B1A3D86166CC}">
      <dsp:nvSpPr>
        <dsp:cNvPr id="0" name=""/>
        <dsp:cNvSpPr/>
      </dsp:nvSpPr>
      <dsp:spPr>
        <a:xfrm>
          <a:off x="3347" y="2569522"/>
          <a:ext cx="3889856" cy="2028371"/>
        </a:xfrm>
        <a:prstGeom prst="rect">
          <a:avLst/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ysClr val="windowText" lastClr="000000"/>
              </a:solidFill>
            </a:rPr>
            <a:t>Великий(геологічний)</a:t>
          </a:r>
          <a:r>
            <a:rPr lang="uk-UA" sz="1700" kern="1200" dirty="0" smtClean="0">
              <a:solidFill>
                <a:schemeClr val="tx1"/>
              </a:solidFill>
            </a:rPr>
            <a:t/>
          </a:r>
          <a:br>
            <a:rPr lang="uk-UA" sz="1700" kern="1200" dirty="0" smtClean="0">
              <a:solidFill>
                <a:schemeClr val="tx1"/>
              </a:solidFill>
            </a:rPr>
          </a:br>
          <a:r>
            <a:rPr lang="uk-UA" sz="1700" b="0" i="0" kern="1200" noProof="0" dirty="0" smtClean="0">
              <a:solidFill>
                <a:schemeClr val="tx1"/>
              </a:solidFill>
            </a:rPr>
            <a:t>Полягає в тому,що гірські породи підлягають руйнуванню, а продукти вивітрювання (в тому числі розчинні у воді поживні речовини) зносяться потоками води в </a:t>
          </a:r>
          <a:r>
            <a:rPr lang="uk-UA" sz="1700" kern="1200" noProof="0" dirty="0" smtClean="0">
              <a:solidFill>
                <a:schemeClr val="tx1"/>
              </a:solidFill>
            </a:rPr>
            <a:t/>
          </a:r>
          <a:br>
            <a:rPr lang="uk-UA" sz="1700" kern="1200" noProof="0" dirty="0" smtClean="0">
              <a:solidFill>
                <a:schemeClr val="tx1"/>
              </a:solidFill>
            </a:rPr>
          </a:br>
          <a:r>
            <a:rPr lang="uk-UA" sz="1700" b="0" i="0" kern="1200" noProof="0" dirty="0" smtClean="0">
              <a:solidFill>
                <a:schemeClr val="tx1"/>
              </a:solidFill>
            </a:rPr>
            <a:t>Світовий океан.</a:t>
          </a:r>
          <a:endParaRPr lang="uk-UA" sz="1700" kern="1200" noProof="0" dirty="0">
            <a:solidFill>
              <a:sysClr val="windowText" lastClr="000000"/>
            </a:solidFill>
          </a:endParaRPr>
        </a:p>
      </dsp:txBody>
      <dsp:txXfrm>
        <a:off x="3347" y="2569522"/>
        <a:ext cx="3889856" cy="2028371"/>
      </dsp:txXfrm>
    </dsp:sp>
    <dsp:sp modelId="{B904FC25-58E5-4090-83FC-44AF46477B82}">
      <dsp:nvSpPr>
        <dsp:cNvPr id="0" name=""/>
        <dsp:cNvSpPr/>
      </dsp:nvSpPr>
      <dsp:spPr>
        <a:xfrm>
          <a:off x="4682892" y="2569522"/>
          <a:ext cx="3882711" cy="1951339"/>
        </a:xfrm>
        <a:prstGeom prst="rect">
          <a:avLst/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ysClr val="windowText" lastClr="000000"/>
              </a:solidFill>
            </a:rPr>
            <a:t>Малий(біотичний)</a:t>
          </a:r>
          <a:r>
            <a:rPr lang="uk-UA" sz="1700" kern="1200" dirty="0" smtClean="0">
              <a:solidFill>
                <a:schemeClr val="tx1"/>
              </a:solidFill>
            </a:rPr>
            <a:t/>
          </a:r>
          <a:br>
            <a:rPr lang="uk-UA" sz="1700" kern="1200" dirty="0" smtClean="0">
              <a:solidFill>
                <a:schemeClr val="tx1"/>
              </a:solidFill>
            </a:rPr>
          </a:br>
          <a:r>
            <a:rPr lang="uk-UA" sz="1700" b="0" i="0" kern="1200" noProof="0" dirty="0" smtClean="0">
              <a:solidFill>
                <a:schemeClr val="tx1"/>
              </a:solidFill>
            </a:rPr>
            <a:t>Відбувається на рівні екосистеми і полягає в тому, що поживні речовини, вода і вуглець акумулюються в речовині рослин, витрачаються на побудову тіла і на життєві процеси як самих цих рослин, так і інших організмів.</a:t>
          </a:r>
          <a:endParaRPr lang="uk-UA" sz="1700" kern="1200" noProof="0" dirty="0">
            <a:solidFill>
              <a:sysClr val="windowText" lastClr="000000"/>
            </a:solidFill>
          </a:endParaRPr>
        </a:p>
      </dsp:txBody>
      <dsp:txXfrm>
        <a:off x="4682892" y="2569522"/>
        <a:ext cx="3882711" cy="1951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2AB45-3856-44AE-976B-F43678F3FACA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BFF70-C280-496C-A61E-6F76C1F152D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A1FC2-5F95-4DB7-B941-2D3653C70C7C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34B7E-F455-426E-B996-7C8C893276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34B7E-F455-426E-B996-7C8C89327693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6BA2-0E33-4841-B330-F8A960794B53}" type="datetime1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5BA-A381-4C69-94B1-C83677E0A2F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44FF-359A-4F41-B162-116795F2E1FB}" type="datetime1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5BA-A381-4C69-94B1-C83677E0A2F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9093-BCEF-4E2A-8093-981DC76D6A2E}" type="datetime1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5BA-A381-4C69-94B1-C83677E0A2F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9400-E443-4153-AE38-9CB077F36A74}" type="datetime1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5BA-A381-4C69-94B1-C83677E0A2F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44F9-3089-4B13-BDB0-9EB04C004113}" type="datetime1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5BA-A381-4C69-94B1-C83677E0A2F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E656-08AE-4DF6-9AD4-9EDC24915069}" type="datetime1">
              <a:rPr lang="uk-UA" smtClean="0"/>
              <a:t>05.03.2014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5BA-A381-4C69-94B1-C83677E0A2F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1FC9-D351-4A1A-B999-981EE738869F}" type="datetime1">
              <a:rPr lang="uk-UA" smtClean="0"/>
              <a:t>05.03.2014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5BA-A381-4C69-94B1-C83677E0A2F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EBF0-6E16-4A23-9168-4E6E09B5EB1A}" type="datetime1">
              <a:rPr lang="uk-UA" smtClean="0"/>
              <a:t>05.03.2014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5BA-A381-4C69-94B1-C83677E0A2F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29BB-7246-4B01-BE5B-0F9D07092F70}" type="datetime1">
              <a:rPr lang="uk-UA" smtClean="0"/>
              <a:t>05.03.2014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5BA-A381-4C69-94B1-C83677E0A2F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E1A3-D7E8-4936-9556-AFF7D9C2070D}" type="datetime1">
              <a:rPr lang="uk-UA" smtClean="0"/>
              <a:t>05.03.2014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5BA-A381-4C69-94B1-C83677E0A2F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A432-3107-44BD-A8D8-EEF582530C1F}" type="datetime1">
              <a:rPr lang="uk-UA" smtClean="0"/>
              <a:t>05.03.2014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5BA-A381-4C69-94B1-C83677E0A2F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A9802-23FD-43FD-BD73-DDB478E98BD8}" type="datetime1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805BA-A381-4C69-94B1-C83677E0A2F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88840"/>
            <a:ext cx="7776864" cy="1728192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Кругообіг речовин у природі</a:t>
            </a:r>
            <a:endParaRPr lang="uk-UA" sz="4000" b="1" i="1" dirty="0">
              <a:effectLst>
                <a:reflection blurRad="6350" stA="60000" endA="900" endPos="58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earth-day1.jpg"/>
          <p:cNvPicPr>
            <a:picLocks noChangeAspect="1"/>
          </p:cNvPicPr>
          <p:nvPr/>
        </p:nvPicPr>
        <p:blipFill>
          <a:blip r:embed="rId3" cstate="print"/>
          <a:srcRect l="4952"/>
          <a:stretch>
            <a:fillRect/>
          </a:stretch>
        </p:blipFill>
        <p:spPr>
          <a:xfrm>
            <a:off x="4997230" y="3240983"/>
            <a:ext cx="4146770" cy="3617017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uk-UA" dirty="0" smtClean="0"/>
              <a:t>Савчук Ірина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5626968" cy="4536504"/>
          </a:xfrm>
          <a:solidFill>
            <a:srgbClr val="CCEC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>
              <a:buNone/>
              <a:defRPr/>
            </a:pPr>
            <a:r>
              <a:rPr lang="uk-UA" dirty="0" smtClean="0"/>
              <a:t>	</a:t>
            </a:r>
          </a:p>
          <a:p>
            <a:pPr>
              <a:buNone/>
              <a:defRPr/>
            </a:pPr>
            <a:r>
              <a:rPr lang="uk-UA" dirty="0"/>
              <a:t>	</a:t>
            </a:r>
            <a:r>
              <a:rPr lang="uk-UA" dirty="0" smtClean="0"/>
              <a:t>Кругообіг</a:t>
            </a:r>
            <a:r>
              <a:rPr lang="vi-VN" dirty="0"/>
              <a:t>— основна властивість, характерна риса </a:t>
            </a:r>
            <a:r>
              <a:rPr lang="uk-UA" dirty="0"/>
              <a:t>біосфери.</a:t>
            </a:r>
            <a:endParaRPr lang="vi-VN" dirty="0"/>
          </a:p>
          <a:p>
            <a:pPr>
              <a:buNone/>
              <a:defRPr/>
            </a:pPr>
            <a:r>
              <a:rPr lang="uk-UA" dirty="0" smtClean="0"/>
              <a:t>	</a:t>
            </a:r>
          </a:p>
          <a:p>
            <a:pPr>
              <a:buNone/>
              <a:defRPr/>
            </a:pPr>
            <a:r>
              <a:rPr lang="uk-UA" dirty="0"/>
              <a:t>	</a:t>
            </a:r>
            <a:r>
              <a:rPr lang="vi-VN" dirty="0" smtClean="0"/>
              <a:t>Повторюваний </a:t>
            </a:r>
            <a:r>
              <a:rPr lang="vi-VN" dirty="0"/>
              <a:t>процес взаємопов'язаного перетворення, переміщення речовин у природі, який має циклічний характер, відбувається за обов'язкової участі живих організмів і часто порушується людською діяльністю.</a:t>
            </a:r>
            <a:r>
              <a:rPr lang="uk-UA" dirty="0"/>
              <a:t> Тому для того, щоб не порушити кругообіг речовин, баланс у природі людина повинна зменшити свій вплив на навколишнє середовище, таким чином забезпечивши щасливе існування всього живого на Землі.</a:t>
            </a: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 </a:t>
            </a:r>
            <a:r>
              <a:rPr lang="uk-UA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Висновок</a:t>
            </a:r>
            <a:endParaRPr lang="uk-UA" sz="4000" b="1" i="1" dirty="0"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risovannie+oboi+planeta+zemlya+kartinka+91891598999.jpg"/>
          <p:cNvPicPr>
            <a:picLocks noChangeAspect="1"/>
          </p:cNvPicPr>
          <p:nvPr/>
        </p:nvPicPr>
        <p:blipFill>
          <a:blip r:embed="rId2" cstate="print"/>
          <a:srcRect l="10714" r="4631"/>
          <a:stretch>
            <a:fillRect/>
          </a:stretch>
        </p:blipFill>
        <p:spPr>
          <a:xfrm rot="1240045">
            <a:off x="5274486" y="992084"/>
            <a:ext cx="3076177" cy="2885472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8" name="Рисунок 7" descr="завантаженн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645024"/>
            <a:ext cx="2853680" cy="286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uk-UA" dirty="0" smtClean="0"/>
              <a:t>Савчук Ірина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uk-UA" dirty="0" smtClean="0"/>
              <a:t>Савчук Ірина</a:t>
            </a:r>
            <a:endParaRPr lang="uk-UA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39750" y="2708275"/>
            <a:ext cx="8229600" cy="1143000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 </a:t>
            </a:r>
            <a:r>
              <a:rPr lang="uk-UA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Дякую за увагу!</a:t>
            </a:r>
            <a:endParaRPr lang="uk-UA" sz="4000" b="1" i="1" dirty="0"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Кругообіг речовин в біосфері</a:t>
            </a:r>
            <a:endParaRPr lang="uk-UA" sz="4000" b="1" i="1" dirty="0"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1306488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Біогеохімічний кругообіг</a:t>
            </a:r>
            <a:endParaRPr lang="uk-UA" sz="4000" b="1" i="1" dirty="0"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700808"/>
            <a:ext cx="7272808" cy="432048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ysClr val="windowText" lastClr="000000"/>
                </a:solidFill>
              </a:rPr>
              <a:t>На відміну від енергії, котра використовувалася організмом,перетворюється в тепло і втрачається для екосистеми, речовини циркулюють у біосфері, що і називається біогеохімічними </a:t>
            </a:r>
            <a:r>
              <a:rPr lang="uk-UA" sz="2000" dirty="0" err="1" smtClean="0">
                <a:solidFill>
                  <a:sysClr val="windowText" lastClr="000000"/>
                </a:solidFill>
              </a:rPr>
              <a:t>круговоротами</a:t>
            </a:r>
            <a:r>
              <a:rPr lang="uk-UA" sz="2000" dirty="0" smtClean="0">
                <a:solidFill>
                  <a:sysClr val="windowText" lastClr="000000"/>
                </a:solidFill>
              </a:rPr>
              <a:t>. З 90 елементів, що зустрічаються в природі, близько 40 потрібні живим організмам. Найбільш важливі для них і потрібні у великих кількостях: вуглець,водень, кисень, азот. Кругообіг елементів і речовин здійснюються за рахунок саморегулюючих процесів, в яких беруть участь всі складові екосистем. Ці процеси є безвідходними.</a:t>
            </a:r>
          </a:p>
          <a:p>
            <a:pPr>
              <a:buNone/>
            </a:pPr>
            <a:endParaRPr lang="uk-UA" sz="2000" dirty="0" smtClean="0"/>
          </a:p>
          <a:p>
            <a:pPr algn="ctr"/>
            <a:endParaRPr lang="uk-UA" sz="200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uk-UA" dirty="0" smtClean="0"/>
              <a:t>Савчук Ірина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509120"/>
            <a:ext cx="3600400" cy="2176008"/>
          </a:xfrm>
          <a:prstGeom prst="rect">
            <a:avLst/>
          </a:prstGeom>
        </p:spPr>
      </p:pic>
      <p:pic>
        <p:nvPicPr>
          <p:cNvPr id="5" name="Рисунок 4" descr="Carbon_cycle-cute_diagram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1626">
            <a:off x="4446241" y="354605"/>
            <a:ext cx="4437062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848"/>
            <a:ext cx="4680520" cy="2448272"/>
          </a:xfrm>
          <a:solidFill>
            <a:srgbClr val="CCEC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endParaRPr lang="ru-RU" sz="2900" dirty="0" smtClean="0"/>
          </a:p>
          <a:p>
            <a:pPr>
              <a:buNone/>
            </a:pPr>
            <a:r>
              <a:rPr lang="uk-UA" sz="2900" dirty="0" smtClean="0"/>
              <a:t>	</a:t>
            </a:r>
            <a:r>
              <a:rPr lang="uk-UA" sz="3800" dirty="0" smtClean="0"/>
              <a:t>Найінтенсивніший біогеохімічний цикл - кругообіг вуглецю. </a:t>
            </a:r>
          </a:p>
          <a:p>
            <a:pPr>
              <a:buNone/>
            </a:pPr>
            <a:r>
              <a:rPr lang="uk-UA" sz="3800" dirty="0"/>
              <a:t>	</a:t>
            </a:r>
            <a:r>
              <a:rPr lang="uk-UA" sz="3800" dirty="0" smtClean="0"/>
              <a:t>У природі вуглець існує в двох основних формах : в карбонатах (вапняках) та вуглекислому газі. Вміст останнього в 50 разів більше, ніж в атмосфері. Вуглець бере участь в утворенні вуглеводів, жирів, білків і нуклеїнових кислот.</a:t>
            </a:r>
          </a:p>
          <a:p>
            <a:endParaRPr lang="uk-UA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79512" y="692696"/>
            <a:ext cx="4427984" cy="1138138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Кругообіг вуглецю</a:t>
            </a:r>
            <a:endParaRPr lang="uk-UA" sz="4000" b="1" i="1" dirty="0"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463480" y="4221088"/>
            <a:ext cx="4680520" cy="2448272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uk-UA" sz="3200" dirty="0" smtClean="0">
                <a:solidFill>
                  <a:sysClr val="windowText" lastClr="000000"/>
                </a:solidFill>
                <a:latin typeface="Calibri" pitchFamily="34" charset="0"/>
              </a:rPr>
              <a:t>Основна маса акумульована в карбонатах на дні океану,у кристалічних породах, кам'яному вугіллі та нафті  і бере участь в великому циклі кругообігу.</a:t>
            </a:r>
          </a:p>
          <a:p>
            <a:r>
              <a:rPr lang="uk-UA" sz="3200" dirty="0" smtClean="0">
                <a:solidFill>
                  <a:sysClr val="windowText" lastClr="000000"/>
                </a:solidFill>
                <a:latin typeface="Calibri" pitchFamily="34" charset="0"/>
              </a:rPr>
              <a:t>Основна ланка великого кругообігу вуглецю - взаємозв'язок процесів фотосинтезу і аеробного дихання.</a:t>
            </a:r>
          </a:p>
          <a:p>
            <a:r>
              <a:rPr lang="uk-UA" sz="3200" dirty="0" smtClean="0">
                <a:solidFill>
                  <a:sysClr val="windowText" lastClr="000000"/>
                </a:solidFill>
                <a:latin typeface="Calibri" pitchFamily="34" charset="0"/>
              </a:rPr>
              <a:t>У малому циклі кругообігу бере участь вуглець, що міститься в рослинних тканинах та тканинах тварин.</a:t>
            </a:r>
            <a:endParaRPr lang="uk-UA" sz="32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pic>
        <p:nvPicPr>
          <p:cNvPr id="8" name="Рисунок 7" descr="CO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48199">
            <a:off x="2251980" y="4233731"/>
            <a:ext cx="2373003" cy="1624106"/>
          </a:xfrm>
          <a:prstGeom prst="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uk-UA" dirty="0" smtClean="0"/>
              <a:t>Савчук Ірина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133-12-5.jpg"/>
          <p:cNvPicPr>
            <a:picLocks noChangeAspect="1"/>
          </p:cNvPicPr>
          <p:nvPr/>
        </p:nvPicPr>
        <p:blipFill>
          <a:blip r:embed="rId2" cstate="print"/>
          <a:srcRect t="5908" b="6580"/>
          <a:stretch>
            <a:fillRect/>
          </a:stretch>
        </p:blipFill>
        <p:spPr>
          <a:xfrm rot="966252">
            <a:off x="5891019" y="269203"/>
            <a:ext cx="2304256" cy="2567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4" descr="завантаженн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564353">
            <a:off x="917401" y="4535611"/>
            <a:ext cx="2634670" cy="1976003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251520" y="404664"/>
            <a:ext cx="5194920" cy="1143000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Кругообіг кисню</a:t>
            </a:r>
            <a:endParaRPr lang="uk-UA" sz="4000" b="1" i="1" dirty="0"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00808"/>
            <a:ext cx="4824536" cy="3139321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dirty="0" smtClean="0"/>
              <a:t>У кількісному відношенні головною складовою живої матерії є кисень, кругообіг якого ускладнений його здатністю вступати в різні хімічні реакції, головним чином реакції окислення. У результаті виникає безліч локальних циклів, що відбуваються між атмосферою, гідросферою і літосферою. Певною мірою кругообіг кисню нагадує зворотний кругообіг вуглекислого газу. У основному він відбувається між атмосферою та живими організмами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3068960"/>
            <a:ext cx="3960440" cy="3416320"/>
          </a:xfrm>
          <a:prstGeom prst="rect">
            <a:avLst/>
          </a:prstGeom>
          <a:solidFill>
            <a:srgbClr val="CCECFF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dirty="0" smtClean="0">
                <a:latin typeface="Calibri" pitchFamily="34" charset="0"/>
              </a:rPr>
              <a:t>Кисень, що міститься в атмосфері і в поверхневих мінералах </a:t>
            </a:r>
            <a:br>
              <a:rPr lang="uk-UA" dirty="0" smtClean="0">
                <a:latin typeface="Calibri" pitchFamily="34" charset="0"/>
              </a:rPr>
            </a:br>
            <a:r>
              <a:rPr lang="uk-UA" dirty="0" smtClean="0">
                <a:latin typeface="Calibri" pitchFamily="34" charset="0"/>
              </a:rPr>
              <a:t>(осадові кальцити, залізні руди), має біогенне походження і повинно розглядатися як продукт фотосинтезу. Цей процес протилежний процесу споживання кисню при диханні, який супроводжується руйнуванням органічних молекул, взаємодією кисню з воднем </a:t>
            </a:r>
            <a:br>
              <a:rPr lang="uk-UA" dirty="0" smtClean="0">
                <a:latin typeface="Calibri" pitchFamily="34" charset="0"/>
              </a:rPr>
            </a:br>
            <a:r>
              <a:rPr lang="uk-UA" dirty="0" smtClean="0">
                <a:latin typeface="Calibri" pitchFamily="34" charset="0"/>
              </a:rPr>
              <a:t>(відщепленим від </a:t>
            </a:r>
            <a:r>
              <a:rPr lang="uk-UA" dirty="0" err="1" smtClean="0">
                <a:latin typeface="Calibri" pitchFamily="34" charset="0"/>
              </a:rPr>
              <a:t>субстрата</a:t>
            </a:r>
            <a:r>
              <a:rPr lang="uk-UA" dirty="0" smtClean="0">
                <a:latin typeface="Calibri" pitchFamily="34" charset="0"/>
              </a:rPr>
              <a:t>) та утворенням води.</a:t>
            </a:r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91472" y="1484784"/>
            <a:ext cx="4752528" cy="4896544"/>
          </a:xfrm>
          <a:solidFill>
            <a:srgbClr val="CCEC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uk-UA" dirty="0" smtClean="0"/>
              <a:t>Кругообіг азоту - один із найскладніших, але водночас найідеальніших кругообігів. Незважаючи на те, що азот складає близько 80% атмосферного повітря, в більшості випадків він не може бути безпосередньо використаний рослинами, так вони не засвоюють газоподібний азот. Втручання живих істот у кругообіг азоту підпорядковане суворій ієрархії: лише певні категорії організмів можуть виявляти вплив на окремі фази цього циклу. Найбільш активні споживачі азоту - бактерії на кореневій системі рослин сімейства бобових. Кожному виду цих рослин притаманні свої особливі бактерії, які перетворюють азот в нітрати.</a:t>
            </a:r>
          </a:p>
          <a:p>
            <a:endParaRPr lang="uk-UA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143000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Кругообіг азоту</a:t>
            </a:r>
            <a:endParaRPr lang="uk-UA" sz="4000" b="1" i="1" dirty="0"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азот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28029">
            <a:off x="1163892" y="1317034"/>
            <a:ext cx="2195314" cy="2195314"/>
          </a:xfrm>
          <a:prstGeom prst="rect">
            <a:avLst/>
          </a:prstGeom>
        </p:spPr>
      </p:pic>
      <p:pic>
        <p:nvPicPr>
          <p:cNvPr id="6" name="Рисунок 5" descr="KrugovorotAzo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73016"/>
            <a:ext cx="456050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uk-UA" dirty="0" smtClean="0"/>
              <a:t>Савчук Ірина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osf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16632"/>
            <a:ext cx="3062334" cy="229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39552" y="404664"/>
            <a:ext cx="4978896" cy="1143000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 </a:t>
            </a:r>
            <a:r>
              <a:rPr lang="uk-UA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Кругообіг фосфору</a:t>
            </a:r>
            <a:endParaRPr lang="uk-UA" sz="4000" b="1" i="1" dirty="0"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0011-012-Biogeokhimicheskij-tsikl-fosf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8482" y="2564904"/>
            <a:ext cx="3846006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1772816"/>
            <a:ext cx="4824536" cy="4278094"/>
          </a:xfrm>
          <a:prstGeom prst="rect">
            <a:avLst/>
          </a:prstGeom>
          <a:solidFill>
            <a:srgbClr val="CCEC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600" dirty="0" smtClean="0"/>
              <a:t>Кругообіг фосфору, як і інших біогенних елементів, відбувається по великому і малому циклах.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600" dirty="0" smtClean="0"/>
              <a:t>        Запаси фосфору, доступні живим істотам, повністю сконцентровані в літосфері. Основні джерела неорганічного фосфору - виверження вулканів або осадові породи. У земній корі вміст фосфору не перевищує 1%, що лімітує продуктивність екосистем. З порід земної кори неорганічний фосфор залучається в циркуляцію континентальними водами. Він поглинається рослинами, котрі при його участі синтезують різні органічні сполуки і таким чином включаються в трофічні ланцюги. Потім органічні фосфати разом з трупами, відходами та виділеннями живих істот повертаються в землю, де знову піддаються впливу мікроорганізмів і перетворюються в мінеральні форми, які використовуються зеленими рослинами.</a:t>
            </a:r>
            <a:endParaRPr lang="uk-UA" sz="16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uk-UA" dirty="0" smtClean="0"/>
              <a:t>Савчук Ірина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ulf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53203">
            <a:off x="464631" y="2030536"/>
            <a:ext cx="3847704" cy="3411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 </a:t>
            </a:r>
            <a:r>
              <a:rPr lang="uk-UA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Кругообіг сірки</a:t>
            </a:r>
            <a:endParaRPr lang="uk-UA" sz="4000" b="1" i="1" dirty="0"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628800"/>
            <a:ext cx="4283968" cy="4154984"/>
          </a:xfrm>
          <a:prstGeom prst="rect">
            <a:avLst/>
          </a:prstGeom>
          <a:solidFill>
            <a:srgbClr val="CCEC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З </a:t>
            </a:r>
            <a:r>
              <a:rPr lang="uk-UA" sz="2400" dirty="0" smtClean="0"/>
              <a:t>природних джерел сірка потрапляє до атмосфери у вигляді сірководню, </a:t>
            </a:r>
            <a:r>
              <a:rPr lang="uk-UA" sz="2400" dirty="0" err="1" smtClean="0"/>
              <a:t>діоксиду</a:t>
            </a:r>
            <a:r>
              <a:rPr lang="uk-UA" sz="2400" dirty="0" smtClean="0"/>
              <a:t> сірки і часток сульфатних солей.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400" dirty="0" smtClean="0"/>
              <a:t>Біля однієї третини сполук сірки і 99% </a:t>
            </a:r>
            <a:r>
              <a:rPr lang="uk-UA" sz="2400" dirty="0" err="1" smtClean="0"/>
              <a:t>діоксиду</a:t>
            </a:r>
            <a:r>
              <a:rPr lang="uk-UA" sz="2400" dirty="0" smtClean="0"/>
              <a:t> сірки – антропогенного походження. В атмосфері протікають реакції, що призводять до кислотних опадів:</a:t>
            </a:r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5661248"/>
            <a:ext cx="3528392" cy="830997"/>
          </a:xfrm>
          <a:prstGeom prst="rect">
            <a:avLst/>
          </a:prstGeom>
          <a:solidFill>
            <a:srgbClr val="CCEC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ru-RU" sz="2400" b="1" dirty="0" smtClean="0"/>
              <a:t>  2</a:t>
            </a:r>
            <a:r>
              <a:rPr lang="en-US" sz="2400" b="1" dirty="0"/>
              <a:t>SO</a:t>
            </a:r>
            <a:r>
              <a:rPr lang="en-US" sz="2400" b="1" baseline="-25000" dirty="0"/>
              <a:t>2</a:t>
            </a:r>
            <a:r>
              <a:rPr lang="en-US" sz="2400" b="1" dirty="0"/>
              <a:t> + O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b="1" dirty="0">
                <a:sym typeface="Wingdings" pitchFamily="2" charset="2"/>
              </a:rPr>
              <a:t></a:t>
            </a:r>
            <a:r>
              <a:rPr lang="en-US" sz="2400" b="1" dirty="0"/>
              <a:t>2SO</a:t>
            </a:r>
            <a:r>
              <a:rPr lang="en-US" sz="2400" b="1" baseline="-25000" dirty="0"/>
              <a:t>3</a:t>
            </a:r>
            <a:endParaRPr lang="en-US" sz="2400" b="1" dirty="0"/>
          </a:p>
          <a:p>
            <a:pPr fontAlgn="auto">
              <a:spcAft>
                <a:spcPts val="0"/>
              </a:spcAft>
              <a:defRPr/>
            </a:pPr>
            <a:r>
              <a:rPr lang="uk-UA" sz="2400" b="1" dirty="0" smtClean="0"/>
              <a:t>         </a:t>
            </a:r>
            <a:r>
              <a:rPr lang="en-US" sz="2400" b="1" dirty="0" smtClean="0"/>
              <a:t>SO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+ H</a:t>
            </a:r>
            <a:r>
              <a:rPr lang="en-US" sz="2400" b="1" baseline="-25000" dirty="0"/>
              <a:t>2</a:t>
            </a:r>
            <a:r>
              <a:rPr lang="en-US" sz="2400" b="1" dirty="0"/>
              <a:t>O </a:t>
            </a:r>
            <a:r>
              <a:rPr lang="en-US" sz="2400" b="1" dirty="0">
                <a:sym typeface="Wingdings" pitchFamily="2" charset="2"/>
              </a:rPr>
              <a:t></a:t>
            </a:r>
            <a:r>
              <a:rPr lang="en-US" sz="2400" b="1" dirty="0"/>
              <a:t>H</a:t>
            </a:r>
            <a:r>
              <a:rPr lang="en-US" sz="2400" b="1" baseline="-25000" dirty="0"/>
              <a:t>2</a:t>
            </a:r>
            <a:r>
              <a:rPr lang="en-US" sz="2400" b="1" dirty="0"/>
              <a:t>SO</a:t>
            </a:r>
            <a:r>
              <a:rPr lang="en-US" sz="2400" b="1" baseline="-25000" dirty="0"/>
              <a:t>4</a:t>
            </a:r>
            <a:endParaRPr lang="en-US" sz="2400" b="1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uk-UA" dirty="0" smtClean="0"/>
              <a:t>Савчук Ірина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 </a:t>
            </a:r>
            <a:r>
              <a:rPr lang="uk-UA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Кругообіг води</a:t>
            </a:r>
            <a:endParaRPr lang="uk-UA" sz="4000" b="1" i="1" dirty="0"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watercycleukrainianhig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56992"/>
            <a:ext cx="4793616" cy="330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700808"/>
            <a:ext cx="4139952" cy="923330"/>
          </a:xfrm>
          <a:prstGeom prst="rect">
            <a:avLst/>
          </a:prstGeom>
          <a:solidFill>
            <a:srgbClr val="CCEC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dirty="0" smtClean="0">
                <a:latin typeface="Calibri" pitchFamily="34" charset="0"/>
              </a:rPr>
              <a:t>На кругообіг води на поверхні Землі витрачається близько третини всієї сонячної енергії, що поступає до Землі.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852936"/>
            <a:ext cx="4067944" cy="2523768"/>
          </a:xfrm>
          <a:prstGeom prst="rect">
            <a:avLst/>
          </a:prstGeom>
          <a:solidFill>
            <a:srgbClr val="CCEC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/>
              <a:t>Випаровування з водних просторів створює атмосферну вологу. Волога конденсується у формі хмар, охолоджування хмар викликає опади у вигляді дощу і снігу, які поглинаються ґрунтом або стікають в моря і океани.</a:t>
            </a:r>
            <a:endParaRPr lang="uk-UA" sz="2000" dirty="0"/>
          </a:p>
        </p:txBody>
      </p:sp>
      <p:pic>
        <p:nvPicPr>
          <p:cNvPr id="8" name="Рисунок 7" descr="4116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0F4FF"/>
              </a:clrFrom>
              <a:clrTo>
                <a:srgbClr val="F0F4FF">
                  <a:alpha val="0"/>
                </a:srgbClr>
              </a:clrTo>
            </a:clrChange>
          </a:blip>
          <a:stretch>
            <a:fillRect/>
          </a:stretch>
        </p:blipFill>
        <p:spPr>
          <a:xfrm rot="905548">
            <a:off x="6222312" y="716013"/>
            <a:ext cx="2682240" cy="2194560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uk-UA" dirty="0" smtClean="0"/>
              <a:t>Савчук Ірина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FFFF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420</Words>
  <Application>Microsoft Office PowerPoint</Application>
  <PresentationFormat>Экран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Кругообіг речовин в біосфері</vt:lpstr>
      <vt:lpstr>Біогеохімічний кругообіг</vt:lpstr>
      <vt:lpstr>Кругообіг вуглецю</vt:lpstr>
      <vt:lpstr>Кругообіг кисню</vt:lpstr>
      <vt:lpstr>Кругообіг азоту</vt:lpstr>
      <vt:lpstr> Кругообіг фосфору</vt:lpstr>
      <vt:lpstr> Кругообіг сірки</vt:lpstr>
      <vt:lpstr> Кругообіг води</vt:lpstr>
      <vt:lpstr> Висновок</vt:lpstr>
      <vt:lpstr> 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ISS</dc:creator>
  <cp:lastModifiedBy>ISS</cp:lastModifiedBy>
  <cp:revision>15</cp:revision>
  <dcterms:created xsi:type="dcterms:W3CDTF">2014-03-05T14:27:25Z</dcterms:created>
  <dcterms:modified xsi:type="dcterms:W3CDTF">2014-03-05T16:52:44Z</dcterms:modified>
</cp:coreProperties>
</file>