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8" r:id="rId11"/>
    <p:sldId id="267" r:id="rId12"/>
    <p:sldId id="265" r:id="rId13"/>
    <p:sldId id="266"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1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2832" autoAdjust="0"/>
  </p:normalViewPr>
  <p:slideViewPr>
    <p:cSldViewPr>
      <p:cViewPr varScale="1">
        <p:scale>
          <a:sx n="75" d="100"/>
          <a:sy n="75" d="100"/>
        </p:scale>
        <p:origin x="-123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ctrTitle" sz="quarter"/>
          </p:nvPr>
        </p:nvSpPr>
        <p:spPr>
          <a:xfrm>
            <a:off x="2438400" y="2133600"/>
            <a:ext cx="5562600" cy="1774825"/>
          </a:xfrm>
        </p:spPr>
        <p:txBody>
          <a:bodyPr/>
          <a:lstStyle>
            <a:lvl1pPr>
              <a:lnSpc>
                <a:spcPct val="100000"/>
              </a:lnSpc>
              <a:defRPr sz="4800"/>
            </a:lvl1pPr>
          </a:lstStyle>
          <a:p>
            <a:pPr lvl="0"/>
            <a:r>
              <a:rPr lang="ru-RU" noProof="0" smtClean="0"/>
              <a:t>Образец заголовка</a:t>
            </a:r>
          </a:p>
        </p:txBody>
      </p:sp>
      <p:sp>
        <p:nvSpPr>
          <p:cNvPr id="3089" name="Rectangle 17"/>
          <p:cNvSpPr>
            <a:spLocks noGrp="1" noChangeArrowheads="1"/>
          </p:cNvSpPr>
          <p:nvPr>
            <p:ph type="subTitle" sz="quarter" idx="1"/>
          </p:nvPr>
        </p:nvSpPr>
        <p:spPr>
          <a:xfrm>
            <a:off x="2438400" y="3962400"/>
            <a:ext cx="5562600" cy="990600"/>
          </a:xfrm>
        </p:spPr>
        <p:txBody>
          <a:bodyPr/>
          <a:lstStyle>
            <a:lvl1pPr marL="0" indent="0">
              <a:buFontTx/>
              <a:buNone/>
              <a:defRPr/>
            </a:lvl1pPr>
          </a:lstStyle>
          <a:p>
            <a:pPr lvl="0"/>
            <a:r>
              <a:rPr lang="ru-RU" noProof="0" smtClean="0"/>
              <a:t>Образец подзаголовка</a:t>
            </a:r>
          </a:p>
        </p:txBody>
      </p:sp>
      <p:sp>
        <p:nvSpPr>
          <p:cNvPr id="3093" name="Rectangle 21"/>
          <p:cNvSpPr>
            <a:spLocks noGrp="1" noChangeArrowheads="1"/>
          </p:cNvSpPr>
          <p:nvPr>
            <p:ph type="dt" sz="quarter" idx="2"/>
          </p:nvPr>
        </p:nvSpPr>
        <p:spPr/>
        <p:txBody>
          <a:bodyPr/>
          <a:lstStyle>
            <a:lvl1pPr>
              <a:defRPr/>
            </a:lvl1pPr>
          </a:lstStyle>
          <a:p>
            <a:fld id="{8A592B14-3951-48C2-9807-9F7B43F28B72}" type="datetimeFigureOut">
              <a:rPr lang="uk-UA" smtClean="0"/>
              <a:pPr/>
              <a:t>05.03.2014</a:t>
            </a:fld>
            <a:endParaRPr lang="uk-UA"/>
          </a:p>
        </p:txBody>
      </p:sp>
      <p:sp>
        <p:nvSpPr>
          <p:cNvPr id="3094" name="Rectangle 22"/>
          <p:cNvSpPr>
            <a:spLocks noGrp="1" noChangeArrowheads="1"/>
          </p:cNvSpPr>
          <p:nvPr>
            <p:ph type="ftr" sz="quarter" idx="3"/>
          </p:nvPr>
        </p:nvSpPr>
        <p:spPr/>
        <p:txBody>
          <a:bodyPr/>
          <a:lstStyle>
            <a:lvl1pPr>
              <a:defRPr/>
            </a:lvl1pPr>
          </a:lstStyle>
          <a:p>
            <a:endParaRPr lang="uk-UA"/>
          </a:p>
        </p:txBody>
      </p:sp>
      <p:sp>
        <p:nvSpPr>
          <p:cNvPr id="3095" name="Rectangle 23"/>
          <p:cNvSpPr>
            <a:spLocks noGrp="1" noChangeArrowheads="1"/>
          </p:cNvSpPr>
          <p:nvPr>
            <p:ph type="sldNum" sz="quarter" idx="4"/>
          </p:nvPr>
        </p:nvSpPr>
        <p:spPr/>
        <p:txBody>
          <a:bodyPr/>
          <a:lstStyle>
            <a:lvl1pPr>
              <a:defRPr/>
            </a:lvl1pPr>
          </a:lstStyle>
          <a:p>
            <a:fld id="{16346A6D-08F2-4C0B-BC51-A8376AE1821A}"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quarter" idx="10"/>
          </p:nvPr>
        </p:nvSpPr>
        <p:spPr/>
        <p:txBody>
          <a:bodyPr/>
          <a:lstStyle>
            <a:lvl1pPr>
              <a:defRPr/>
            </a:lvl1pPr>
          </a:lstStyle>
          <a:p>
            <a:fld id="{8A592B14-3951-48C2-9807-9F7B43F28B72}" type="datetimeFigureOut">
              <a:rPr lang="uk-UA" smtClean="0"/>
              <a:pPr/>
              <a:t>05.03.2014</a:t>
            </a:fld>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16346A6D-08F2-4C0B-BC51-A8376AE1821A}" type="slidenum">
              <a:rPr lang="uk-UA" smtClean="0"/>
              <a:pPr/>
              <a:t>‹#›</a:t>
            </a:fld>
            <a:endParaRPr lang="uk-UA"/>
          </a:p>
        </p:txBody>
      </p:sp>
    </p:spTree>
    <p:extLst>
      <p:ext uri="{BB962C8B-B14F-4D97-AF65-F5344CB8AC3E}">
        <p14:creationId xmlns:p14="http://schemas.microsoft.com/office/powerpoint/2010/main" xmlns="" val="37644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96215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66800" y="274638"/>
            <a:ext cx="57340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quarter" idx="10"/>
          </p:nvPr>
        </p:nvSpPr>
        <p:spPr/>
        <p:txBody>
          <a:bodyPr/>
          <a:lstStyle>
            <a:lvl1pPr>
              <a:defRPr/>
            </a:lvl1pPr>
          </a:lstStyle>
          <a:p>
            <a:fld id="{8A592B14-3951-48C2-9807-9F7B43F28B72}" type="datetimeFigureOut">
              <a:rPr lang="uk-UA" smtClean="0"/>
              <a:pPr/>
              <a:t>05.03.2014</a:t>
            </a:fld>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16346A6D-08F2-4C0B-BC51-A8376AE1821A}" type="slidenum">
              <a:rPr lang="uk-UA" smtClean="0"/>
              <a:pPr/>
              <a:t>‹#›</a:t>
            </a:fld>
            <a:endParaRPr lang="uk-UA"/>
          </a:p>
        </p:txBody>
      </p:sp>
    </p:spTree>
    <p:extLst>
      <p:ext uri="{BB962C8B-B14F-4D97-AF65-F5344CB8AC3E}">
        <p14:creationId xmlns:p14="http://schemas.microsoft.com/office/powerpoint/2010/main" xmlns="" val="255791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quarter" idx="10"/>
          </p:nvPr>
        </p:nvSpPr>
        <p:spPr/>
        <p:txBody>
          <a:bodyPr/>
          <a:lstStyle>
            <a:lvl1pPr>
              <a:defRPr/>
            </a:lvl1pPr>
          </a:lstStyle>
          <a:p>
            <a:fld id="{8A592B14-3951-48C2-9807-9F7B43F28B72}" type="datetimeFigureOut">
              <a:rPr lang="uk-UA" smtClean="0"/>
              <a:pPr/>
              <a:t>05.03.2014</a:t>
            </a:fld>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16346A6D-08F2-4C0B-BC51-A8376AE1821A}" type="slidenum">
              <a:rPr lang="uk-UA" smtClean="0"/>
              <a:pPr/>
              <a:t>‹#›</a:t>
            </a:fld>
            <a:endParaRPr lang="uk-UA"/>
          </a:p>
        </p:txBody>
      </p:sp>
    </p:spTree>
    <p:extLst>
      <p:ext uri="{BB962C8B-B14F-4D97-AF65-F5344CB8AC3E}">
        <p14:creationId xmlns:p14="http://schemas.microsoft.com/office/powerpoint/2010/main" xmlns="" val="36009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quarter" idx="10"/>
          </p:nvPr>
        </p:nvSpPr>
        <p:spPr/>
        <p:txBody>
          <a:bodyPr/>
          <a:lstStyle>
            <a:lvl1pPr>
              <a:defRPr/>
            </a:lvl1pPr>
          </a:lstStyle>
          <a:p>
            <a:fld id="{8A592B14-3951-48C2-9807-9F7B43F28B72}" type="datetimeFigureOut">
              <a:rPr lang="uk-UA" smtClean="0"/>
              <a:pPr/>
              <a:t>05.03.2014</a:t>
            </a:fld>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16346A6D-08F2-4C0B-BC51-A8376AE1821A}" type="slidenum">
              <a:rPr lang="uk-UA" smtClean="0"/>
              <a:pPr/>
              <a:t>‹#›</a:t>
            </a:fld>
            <a:endParaRPr lang="uk-UA"/>
          </a:p>
        </p:txBody>
      </p:sp>
    </p:spTree>
    <p:extLst>
      <p:ext uri="{BB962C8B-B14F-4D97-AF65-F5344CB8AC3E}">
        <p14:creationId xmlns:p14="http://schemas.microsoft.com/office/powerpoint/2010/main" xmlns="" val="332260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066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800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quarter" idx="10"/>
          </p:nvPr>
        </p:nvSpPr>
        <p:spPr/>
        <p:txBody>
          <a:bodyPr/>
          <a:lstStyle>
            <a:lvl1pPr>
              <a:defRPr/>
            </a:lvl1pPr>
          </a:lstStyle>
          <a:p>
            <a:fld id="{8A592B14-3951-48C2-9807-9F7B43F28B72}" type="datetimeFigureOut">
              <a:rPr lang="uk-UA" smtClean="0"/>
              <a:pPr/>
              <a:t>05.03.2014</a:t>
            </a:fld>
            <a:endParaRPr lang="uk-UA"/>
          </a:p>
        </p:txBody>
      </p:sp>
      <p:sp>
        <p:nvSpPr>
          <p:cNvPr id="6" name="Footer Placeholder 5"/>
          <p:cNvSpPr>
            <a:spLocks noGrp="1"/>
          </p:cNvSpPr>
          <p:nvPr>
            <p:ph type="ftr" sz="quarter" idx="11"/>
          </p:nvPr>
        </p:nvSpPr>
        <p:spPr/>
        <p:txBody>
          <a:bodyPr/>
          <a:lstStyle>
            <a:lvl1pPr>
              <a:defRPr/>
            </a:lvl1pPr>
          </a:lstStyle>
          <a:p>
            <a:endParaRPr lang="uk-UA"/>
          </a:p>
        </p:txBody>
      </p:sp>
      <p:sp>
        <p:nvSpPr>
          <p:cNvPr id="7" name="Slide Number Placeholder 6"/>
          <p:cNvSpPr>
            <a:spLocks noGrp="1"/>
          </p:cNvSpPr>
          <p:nvPr>
            <p:ph type="sldNum" sz="quarter" idx="12"/>
          </p:nvPr>
        </p:nvSpPr>
        <p:spPr/>
        <p:txBody>
          <a:bodyPr/>
          <a:lstStyle>
            <a:lvl1pPr>
              <a:defRPr/>
            </a:lvl1pPr>
          </a:lstStyle>
          <a:p>
            <a:fld id="{16346A6D-08F2-4C0B-BC51-A8376AE1821A}" type="slidenum">
              <a:rPr lang="uk-UA" smtClean="0"/>
              <a:pPr/>
              <a:t>‹#›</a:t>
            </a:fld>
            <a:endParaRPr lang="uk-UA"/>
          </a:p>
        </p:txBody>
      </p:sp>
    </p:spTree>
    <p:extLst>
      <p:ext uri="{BB962C8B-B14F-4D97-AF65-F5344CB8AC3E}">
        <p14:creationId xmlns:p14="http://schemas.microsoft.com/office/powerpoint/2010/main" xmlns="" val="13486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quarter" idx="10"/>
          </p:nvPr>
        </p:nvSpPr>
        <p:spPr/>
        <p:txBody>
          <a:bodyPr/>
          <a:lstStyle>
            <a:lvl1pPr>
              <a:defRPr/>
            </a:lvl1pPr>
          </a:lstStyle>
          <a:p>
            <a:fld id="{8A592B14-3951-48C2-9807-9F7B43F28B72}" type="datetimeFigureOut">
              <a:rPr lang="uk-UA" smtClean="0"/>
              <a:pPr/>
              <a:t>05.03.2014</a:t>
            </a:fld>
            <a:endParaRPr lang="uk-UA"/>
          </a:p>
        </p:txBody>
      </p:sp>
      <p:sp>
        <p:nvSpPr>
          <p:cNvPr id="8" name="Footer Placeholder 7"/>
          <p:cNvSpPr>
            <a:spLocks noGrp="1"/>
          </p:cNvSpPr>
          <p:nvPr>
            <p:ph type="ftr" sz="quarter" idx="11"/>
          </p:nvPr>
        </p:nvSpPr>
        <p:spPr/>
        <p:txBody>
          <a:bodyPr/>
          <a:lstStyle>
            <a:lvl1pPr>
              <a:defRPr/>
            </a:lvl1pPr>
          </a:lstStyle>
          <a:p>
            <a:endParaRPr lang="uk-UA"/>
          </a:p>
        </p:txBody>
      </p:sp>
      <p:sp>
        <p:nvSpPr>
          <p:cNvPr id="9" name="Slide Number Placeholder 8"/>
          <p:cNvSpPr>
            <a:spLocks noGrp="1"/>
          </p:cNvSpPr>
          <p:nvPr>
            <p:ph type="sldNum" sz="quarter" idx="12"/>
          </p:nvPr>
        </p:nvSpPr>
        <p:spPr/>
        <p:txBody>
          <a:bodyPr/>
          <a:lstStyle>
            <a:lvl1pPr>
              <a:defRPr/>
            </a:lvl1pPr>
          </a:lstStyle>
          <a:p>
            <a:fld id="{16346A6D-08F2-4C0B-BC51-A8376AE1821A}" type="slidenum">
              <a:rPr lang="uk-UA" smtClean="0"/>
              <a:pPr/>
              <a:t>‹#›</a:t>
            </a:fld>
            <a:endParaRPr lang="uk-UA"/>
          </a:p>
        </p:txBody>
      </p:sp>
    </p:spTree>
    <p:extLst>
      <p:ext uri="{BB962C8B-B14F-4D97-AF65-F5344CB8AC3E}">
        <p14:creationId xmlns:p14="http://schemas.microsoft.com/office/powerpoint/2010/main" xmlns="" val="49961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quarter" idx="10"/>
          </p:nvPr>
        </p:nvSpPr>
        <p:spPr/>
        <p:txBody>
          <a:bodyPr/>
          <a:lstStyle>
            <a:lvl1pPr>
              <a:defRPr/>
            </a:lvl1pPr>
          </a:lstStyle>
          <a:p>
            <a:fld id="{8A592B14-3951-48C2-9807-9F7B43F28B72}" type="datetimeFigureOut">
              <a:rPr lang="uk-UA" smtClean="0"/>
              <a:pPr/>
              <a:t>05.03.2014</a:t>
            </a:fld>
            <a:endParaRPr lang="uk-UA"/>
          </a:p>
        </p:txBody>
      </p:sp>
      <p:sp>
        <p:nvSpPr>
          <p:cNvPr id="4" name="Footer Placeholder 3"/>
          <p:cNvSpPr>
            <a:spLocks noGrp="1"/>
          </p:cNvSpPr>
          <p:nvPr>
            <p:ph type="ftr" sz="quarter" idx="11"/>
          </p:nvPr>
        </p:nvSpPr>
        <p:spPr/>
        <p:txBody>
          <a:bodyPr/>
          <a:lstStyle>
            <a:lvl1pPr>
              <a:defRPr/>
            </a:lvl1pPr>
          </a:lstStyle>
          <a:p>
            <a:endParaRPr lang="uk-UA"/>
          </a:p>
        </p:txBody>
      </p:sp>
      <p:sp>
        <p:nvSpPr>
          <p:cNvPr id="5" name="Slide Number Placeholder 4"/>
          <p:cNvSpPr>
            <a:spLocks noGrp="1"/>
          </p:cNvSpPr>
          <p:nvPr>
            <p:ph type="sldNum" sz="quarter" idx="12"/>
          </p:nvPr>
        </p:nvSpPr>
        <p:spPr/>
        <p:txBody>
          <a:bodyPr/>
          <a:lstStyle>
            <a:lvl1pPr>
              <a:defRPr/>
            </a:lvl1pPr>
          </a:lstStyle>
          <a:p>
            <a:fld id="{16346A6D-08F2-4C0B-BC51-A8376AE1821A}" type="slidenum">
              <a:rPr lang="uk-UA" smtClean="0"/>
              <a:pPr/>
              <a:t>‹#›</a:t>
            </a:fld>
            <a:endParaRPr lang="uk-UA"/>
          </a:p>
        </p:txBody>
      </p:sp>
    </p:spTree>
    <p:extLst>
      <p:ext uri="{BB962C8B-B14F-4D97-AF65-F5344CB8AC3E}">
        <p14:creationId xmlns:p14="http://schemas.microsoft.com/office/powerpoint/2010/main" xmlns="" val="12942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fld id="{8A592B14-3951-48C2-9807-9F7B43F28B72}" type="datetimeFigureOut">
              <a:rPr lang="uk-UA" smtClean="0"/>
              <a:pPr/>
              <a:t>05.03.2014</a:t>
            </a:fld>
            <a:endParaRPr lang="uk-UA"/>
          </a:p>
        </p:txBody>
      </p:sp>
      <p:sp>
        <p:nvSpPr>
          <p:cNvPr id="3" name="Footer Placeholder 2"/>
          <p:cNvSpPr>
            <a:spLocks noGrp="1"/>
          </p:cNvSpPr>
          <p:nvPr>
            <p:ph type="ftr" sz="quarter" idx="11"/>
          </p:nvPr>
        </p:nvSpPr>
        <p:spPr/>
        <p:txBody>
          <a:bodyPr/>
          <a:lstStyle>
            <a:lvl1pPr>
              <a:defRPr/>
            </a:lvl1pPr>
          </a:lstStyle>
          <a:p>
            <a:endParaRPr lang="uk-UA"/>
          </a:p>
        </p:txBody>
      </p:sp>
      <p:sp>
        <p:nvSpPr>
          <p:cNvPr id="4" name="Slide Number Placeholder 3"/>
          <p:cNvSpPr>
            <a:spLocks noGrp="1"/>
          </p:cNvSpPr>
          <p:nvPr>
            <p:ph type="sldNum" sz="quarter" idx="12"/>
          </p:nvPr>
        </p:nvSpPr>
        <p:spPr/>
        <p:txBody>
          <a:bodyPr/>
          <a:lstStyle>
            <a:lvl1pPr>
              <a:defRPr/>
            </a:lvl1pPr>
          </a:lstStyle>
          <a:p>
            <a:fld id="{16346A6D-08F2-4C0B-BC51-A8376AE1821A}" type="slidenum">
              <a:rPr lang="uk-UA" smtClean="0"/>
              <a:pPr/>
              <a:t>‹#›</a:t>
            </a:fld>
            <a:endParaRPr lang="uk-UA"/>
          </a:p>
        </p:txBody>
      </p:sp>
    </p:spTree>
    <p:extLst>
      <p:ext uri="{BB962C8B-B14F-4D97-AF65-F5344CB8AC3E}">
        <p14:creationId xmlns:p14="http://schemas.microsoft.com/office/powerpoint/2010/main" xmlns="" val="494974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quarter" idx="10"/>
          </p:nvPr>
        </p:nvSpPr>
        <p:spPr/>
        <p:txBody>
          <a:bodyPr/>
          <a:lstStyle>
            <a:lvl1pPr>
              <a:defRPr/>
            </a:lvl1pPr>
          </a:lstStyle>
          <a:p>
            <a:fld id="{8A592B14-3951-48C2-9807-9F7B43F28B72}" type="datetimeFigureOut">
              <a:rPr lang="uk-UA" smtClean="0"/>
              <a:pPr/>
              <a:t>05.03.2014</a:t>
            </a:fld>
            <a:endParaRPr lang="uk-UA"/>
          </a:p>
        </p:txBody>
      </p:sp>
      <p:sp>
        <p:nvSpPr>
          <p:cNvPr id="6" name="Footer Placeholder 5"/>
          <p:cNvSpPr>
            <a:spLocks noGrp="1"/>
          </p:cNvSpPr>
          <p:nvPr>
            <p:ph type="ftr" sz="quarter" idx="11"/>
          </p:nvPr>
        </p:nvSpPr>
        <p:spPr/>
        <p:txBody>
          <a:bodyPr/>
          <a:lstStyle>
            <a:lvl1pPr>
              <a:defRPr/>
            </a:lvl1pPr>
          </a:lstStyle>
          <a:p>
            <a:endParaRPr lang="uk-UA"/>
          </a:p>
        </p:txBody>
      </p:sp>
      <p:sp>
        <p:nvSpPr>
          <p:cNvPr id="7" name="Slide Number Placeholder 6"/>
          <p:cNvSpPr>
            <a:spLocks noGrp="1"/>
          </p:cNvSpPr>
          <p:nvPr>
            <p:ph type="sldNum" sz="quarter" idx="12"/>
          </p:nvPr>
        </p:nvSpPr>
        <p:spPr/>
        <p:txBody>
          <a:bodyPr/>
          <a:lstStyle>
            <a:lvl1pPr>
              <a:defRPr/>
            </a:lvl1pPr>
          </a:lstStyle>
          <a:p>
            <a:fld id="{16346A6D-08F2-4C0B-BC51-A8376AE1821A}" type="slidenum">
              <a:rPr lang="uk-UA" smtClean="0"/>
              <a:pPr/>
              <a:t>‹#›</a:t>
            </a:fld>
            <a:endParaRPr lang="uk-UA"/>
          </a:p>
        </p:txBody>
      </p:sp>
    </p:spTree>
    <p:extLst>
      <p:ext uri="{BB962C8B-B14F-4D97-AF65-F5344CB8AC3E}">
        <p14:creationId xmlns:p14="http://schemas.microsoft.com/office/powerpoint/2010/main" xmlns="" val="90182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quarter" idx="10"/>
          </p:nvPr>
        </p:nvSpPr>
        <p:spPr/>
        <p:txBody>
          <a:bodyPr/>
          <a:lstStyle>
            <a:lvl1pPr>
              <a:defRPr/>
            </a:lvl1pPr>
          </a:lstStyle>
          <a:p>
            <a:fld id="{8A592B14-3951-48C2-9807-9F7B43F28B72}" type="datetimeFigureOut">
              <a:rPr lang="uk-UA" smtClean="0"/>
              <a:pPr/>
              <a:t>05.03.2014</a:t>
            </a:fld>
            <a:endParaRPr lang="uk-UA"/>
          </a:p>
        </p:txBody>
      </p:sp>
      <p:sp>
        <p:nvSpPr>
          <p:cNvPr id="6" name="Footer Placeholder 5"/>
          <p:cNvSpPr>
            <a:spLocks noGrp="1"/>
          </p:cNvSpPr>
          <p:nvPr>
            <p:ph type="ftr" sz="quarter" idx="11"/>
          </p:nvPr>
        </p:nvSpPr>
        <p:spPr/>
        <p:txBody>
          <a:bodyPr/>
          <a:lstStyle>
            <a:lvl1pPr>
              <a:defRPr/>
            </a:lvl1pPr>
          </a:lstStyle>
          <a:p>
            <a:endParaRPr lang="uk-UA"/>
          </a:p>
        </p:txBody>
      </p:sp>
      <p:sp>
        <p:nvSpPr>
          <p:cNvPr id="7" name="Slide Number Placeholder 6"/>
          <p:cNvSpPr>
            <a:spLocks noGrp="1"/>
          </p:cNvSpPr>
          <p:nvPr>
            <p:ph type="sldNum" sz="quarter" idx="12"/>
          </p:nvPr>
        </p:nvSpPr>
        <p:spPr/>
        <p:txBody>
          <a:bodyPr/>
          <a:lstStyle>
            <a:lvl1pPr>
              <a:defRPr/>
            </a:lvl1pPr>
          </a:lstStyle>
          <a:p>
            <a:fld id="{16346A6D-08F2-4C0B-BC51-A8376AE1821A}" type="slidenum">
              <a:rPr lang="uk-UA" smtClean="0"/>
              <a:pPr/>
              <a:t>‹#›</a:t>
            </a:fld>
            <a:endParaRPr lang="uk-UA"/>
          </a:p>
        </p:txBody>
      </p:sp>
    </p:spTree>
    <p:extLst>
      <p:ext uri="{BB962C8B-B14F-4D97-AF65-F5344CB8AC3E}">
        <p14:creationId xmlns:p14="http://schemas.microsoft.com/office/powerpoint/2010/main" xmlns="" val="352345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title"/>
          </p:nvPr>
        </p:nvSpPr>
        <p:spPr bwMode="auto">
          <a:xfrm>
            <a:off x="1066800" y="274638"/>
            <a:ext cx="7848600" cy="1173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37" name="Rectangle 13"/>
          <p:cNvSpPr>
            <a:spLocks noGrp="1" noChangeArrowheads="1"/>
          </p:cNvSpPr>
          <p:nvPr>
            <p:ph type="body" idx="1"/>
          </p:nvPr>
        </p:nvSpPr>
        <p:spPr bwMode="auto">
          <a:xfrm>
            <a:off x="1066800" y="1600200"/>
            <a:ext cx="73152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41" name="Rectangle 17"/>
          <p:cNvSpPr>
            <a:spLocks noGrp="1" noChangeArrowheads="1"/>
          </p:cNvSpPr>
          <p:nvPr>
            <p:ph type="dt" sz="quarter" idx="2"/>
          </p:nvPr>
        </p:nvSpPr>
        <p:spPr bwMode="auto">
          <a:xfrm>
            <a:off x="228600" y="6400800"/>
            <a:ext cx="21336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b="0">
                <a:solidFill>
                  <a:srgbClr val="000000"/>
                </a:solidFill>
                <a:latin typeface="+mn-lt"/>
              </a:defRPr>
            </a:lvl1pPr>
          </a:lstStyle>
          <a:p>
            <a:fld id="{8A592B14-3951-48C2-9807-9F7B43F28B72}" type="datetimeFigureOut">
              <a:rPr lang="uk-UA" smtClean="0"/>
              <a:pPr/>
              <a:t>05.03.2014</a:t>
            </a:fld>
            <a:endParaRPr lang="uk-UA"/>
          </a:p>
        </p:txBody>
      </p:sp>
      <p:sp>
        <p:nvSpPr>
          <p:cNvPr id="1042" name="Rectangle 18"/>
          <p:cNvSpPr>
            <a:spLocks noGrp="1" noChangeArrowheads="1"/>
          </p:cNvSpPr>
          <p:nvPr>
            <p:ph type="ftr" sz="quarter" idx="3"/>
          </p:nvPr>
        </p:nvSpPr>
        <p:spPr bwMode="auto">
          <a:xfrm>
            <a:off x="2590800" y="6400800"/>
            <a:ext cx="48768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200" b="0">
                <a:solidFill>
                  <a:srgbClr val="000000"/>
                </a:solidFill>
                <a:latin typeface="+mn-lt"/>
              </a:defRPr>
            </a:lvl1pPr>
          </a:lstStyle>
          <a:p>
            <a:endParaRPr lang="uk-UA"/>
          </a:p>
        </p:txBody>
      </p:sp>
      <p:sp>
        <p:nvSpPr>
          <p:cNvPr id="1043" name="Rectangle 19"/>
          <p:cNvSpPr>
            <a:spLocks noGrp="1" noChangeArrowheads="1"/>
          </p:cNvSpPr>
          <p:nvPr>
            <p:ph type="sldNum" sz="quarter" idx="4"/>
          </p:nvPr>
        </p:nvSpPr>
        <p:spPr bwMode="auto">
          <a:xfrm>
            <a:off x="7696200" y="6400800"/>
            <a:ext cx="12954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b="0">
                <a:solidFill>
                  <a:srgbClr val="000000"/>
                </a:solidFill>
                <a:latin typeface="+mn-lt"/>
              </a:defRPr>
            </a:lvl1pPr>
          </a:lstStyle>
          <a:p>
            <a:fld id="{16346A6D-08F2-4C0B-BC51-A8376AE1821A}" type="slidenum">
              <a:rPr lang="uk-UA" smtClean="0"/>
              <a:pPr/>
              <a:t>‹#›</a:t>
            </a:fld>
            <a:endParaRPr lang="uk-UA"/>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pitchFamily="18" charset="0"/>
        </a:defRPr>
      </a:lvl2pPr>
      <a:lvl3pPr algn="l" rtl="0" eaLnBrk="1" fontAlgn="base" hangingPunct="1">
        <a:lnSpc>
          <a:spcPct val="80000"/>
        </a:lnSpc>
        <a:spcBef>
          <a:spcPct val="0"/>
        </a:spcBef>
        <a:spcAft>
          <a:spcPct val="0"/>
        </a:spcAft>
        <a:defRPr sz="4000">
          <a:solidFill>
            <a:srgbClr val="000000"/>
          </a:solidFill>
          <a:latin typeface="Garamond" pitchFamily="18" charset="0"/>
        </a:defRPr>
      </a:lvl3pPr>
      <a:lvl4pPr algn="l" rtl="0" eaLnBrk="1" fontAlgn="base" hangingPunct="1">
        <a:lnSpc>
          <a:spcPct val="80000"/>
        </a:lnSpc>
        <a:spcBef>
          <a:spcPct val="0"/>
        </a:spcBef>
        <a:spcAft>
          <a:spcPct val="0"/>
        </a:spcAft>
        <a:defRPr sz="4000">
          <a:solidFill>
            <a:srgbClr val="000000"/>
          </a:solidFill>
          <a:latin typeface="Garamond" pitchFamily="18" charset="0"/>
        </a:defRPr>
      </a:lvl4pPr>
      <a:lvl5pPr algn="l" rtl="0" eaLnBrk="1" fontAlgn="base" hangingPunct="1">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p:titleStyle>
    <p:bodyStyle>
      <a:lvl1pPr marL="342900" indent="-342900" algn="l" rtl="0" eaLnBrk="1" fontAlgn="base" hangingPunct="1">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pitchFamily="18" charset="0"/>
        <a:buChar char="−"/>
        <a:defRPr sz="24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Garamond" pitchFamily="18" charset="0"/>
        <a:buChar char="−"/>
        <a:defRPr sz="1600">
          <a:solidFill>
            <a:srgbClr val="000000"/>
          </a:solidFill>
          <a:latin typeface="+mn-lt"/>
        </a:defRPr>
      </a:lvl4pPr>
      <a:lvl5pPr marL="2057400" indent="-228600" algn="l" rtl="0" eaLnBrk="1" fontAlgn="base" hangingPunct="1">
        <a:spcBef>
          <a:spcPct val="20000"/>
        </a:spcBef>
        <a:spcAft>
          <a:spcPct val="0"/>
        </a:spcAft>
        <a:buClr>
          <a:srgbClr val="000000"/>
        </a:buClr>
        <a:buChar char="•"/>
        <a:defRPr sz="1600">
          <a:solidFill>
            <a:srgbClr val="000000"/>
          </a:solidFill>
          <a:latin typeface="+mn-lt"/>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214282" y="500042"/>
            <a:ext cx="8208912" cy="4464496"/>
          </a:xfrm>
        </p:spPr>
        <p:txBody>
          <a:bodyPr>
            <a:scene3d>
              <a:camera prst="orthographicFront"/>
              <a:lightRig rig="threePt" dir="t"/>
            </a:scene3d>
            <a:sp3d extrusionH="57150">
              <a:bevelT w="38100" h="38100"/>
            </a:sp3d>
          </a:bodyPr>
          <a:lstStyle/>
          <a:p>
            <a:r>
              <a:rPr lang="ru-RU" b="1" dirty="0" smtClean="0">
                <a:solidFill>
                  <a:srgbClr val="221100"/>
                </a:solidFill>
                <a:effectLst>
                  <a:glow rad="101600">
                    <a:schemeClr val="tx2">
                      <a:lumMod val="60000"/>
                      <a:lumOff val="40000"/>
                      <a:alpha val="60000"/>
                    </a:schemeClr>
                  </a:glow>
                  <a:outerShdw blurRad="38100" dist="38100" dir="2700000" algn="tl">
                    <a:srgbClr val="000000">
                      <a:alpha val="43137"/>
                    </a:srgbClr>
                  </a:outerShdw>
                  <a:reflection blurRad="6350" stA="55000" endA="300" endPos="45500" dir="5400000" sy="-100000" algn="bl" rotWithShape="0"/>
                </a:effectLst>
              </a:rPr>
              <a:t>УГОРЩИНА В РОКИ </a:t>
            </a:r>
            <a:br>
              <a:rPr lang="ru-RU" b="1" dirty="0" smtClean="0">
                <a:solidFill>
                  <a:srgbClr val="221100"/>
                </a:solidFill>
                <a:effectLst>
                  <a:glow rad="101600">
                    <a:schemeClr val="tx2">
                      <a:lumMod val="60000"/>
                      <a:lumOff val="40000"/>
                      <a:alpha val="60000"/>
                    </a:schemeClr>
                  </a:glow>
                  <a:outerShdw blurRad="38100" dist="38100" dir="2700000" algn="tl">
                    <a:srgbClr val="000000">
                      <a:alpha val="43137"/>
                    </a:srgbClr>
                  </a:outerShdw>
                  <a:reflection blurRad="6350" stA="55000" endA="300" endPos="45500" dir="5400000" sy="-100000" algn="bl" rotWithShape="0"/>
                </a:effectLst>
              </a:rPr>
            </a:br>
            <a:r>
              <a:rPr lang="ru-RU" b="1" dirty="0" smtClean="0">
                <a:solidFill>
                  <a:srgbClr val="221100"/>
                </a:solidFill>
                <a:effectLst>
                  <a:glow rad="101600">
                    <a:schemeClr val="tx2">
                      <a:lumMod val="60000"/>
                      <a:lumOff val="40000"/>
                      <a:alpha val="60000"/>
                    </a:schemeClr>
                  </a:glow>
                  <a:outerShdw blurRad="38100" dist="38100" dir="2700000" algn="tl">
                    <a:srgbClr val="000000">
                      <a:alpha val="43137"/>
                    </a:srgbClr>
                  </a:outerShdw>
                  <a:reflection blurRad="6350" stA="55000" endA="300" endPos="45500" dir="5400000" sy="-100000" algn="bl" rotWithShape="0"/>
                </a:effectLst>
              </a:rPr>
              <a:t>ПІСЛЯ ІІ СВІТОВОЇ ВІЙНИ І ДО СЬОГОДЕННЯ</a:t>
            </a:r>
            <a:endParaRPr lang="uk-UA" dirty="0">
              <a:solidFill>
                <a:srgbClr val="221100"/>
              </a:solidFill>
              <a:effectLst>
                <a:glow rad="101600">
                  <a:schemeClr val="tx2">
                    <a:lumMod val="60000"/>
                    <a:lumOff val="40000"/>
                    <a:alpha val="60000"/>
                  </a:schemeClr>
                </a:glow>
                <a:outerShdw blurRad="38100" dist="38100" dir="2700000" algn="tl">
                  <a:srgbClr val="000000">
                    <a:alpha val="43137"/>
                  </a:srgbClr>
                </a:outerShdw>
                <a:reflection blurRad="6350" stA="55000" endA="300" endPos="45500" dir="5400000" sy="-100000" algn="bl" rotWithShape="0"/>
              </a:effectLst>
            </a:endParaRPr>
          </a:p>
        </p:txBody>
      </p:sp>
      <p:sp>
        <p:nvSpPr>
          <p:cNvPr id="3" name="Подзаголовок 2"/>
          <p:cNvSpPr>
            <a:spLocks noGrp="1"/>
          </p:cNvSpPr>
          <p:nvPr>
            <p:ph type="subTitle" sz="quarter" idx="1"/>
          </p:nvPr>
        </p:nvSpPr>
        <p:spPr>
          <a:xfrm>
            <a:off x="928662" y="4857760"/>
            <a:ext cx="6264696" cy="1700808"/>
          </a:xfrm>
        </p:spPr>
        <p:txBody>
          <a:bodyPr/>
          <a:lstStyle/>
          <a:p>
            <a:r>
              <a:rPr lang="uk-UA" u="sng" dirty="0" smtClean="0">
                <a:solidFill>
                  <a:srgbClr val="221100"/>
                </a:solidFill>
                <a:effectLst>
                  <a:outerShdw blurRad="38100" dist="38100" dir="2700000" algn="tl">
                    <a:srgbClr val="000000">
                      <a:alpha val="43137"/>
                    </a:srgbClr>
                  </a:outerShdw>
                </a:effectLst>
              </a:rPr>
              <a:t>Підготували учні 111 групи:</a:t>
            </a:r>
            <a:br>
              <a:rPr lang="uk-UA" u="sng" dirty="0" smtClean="0">
                <a:solidFill>
                  <a:srgbClr val="221100"/>
                </a:solidFill>
                <a:effectLst>
                  <a:outerShdw blurRad="38100" dist="38100" dir="2700000" algn="tl">
                    <a:srgbClr val="000000">
                      <a:alpha val="43137"/>
                    </a:srgbClr>
                  </a:outerShdw>
                </a:effectLst>
              </a:rPr>
            </a:br>
            <a:r>
              <a:rPr lang="uk-UA" dirty="0" smtClean="0">
                <a:solidFill>
                  <a:srgbClr val="221100"/>
                </a:solidFill>
                <a:effectLst>
                  <a:outerShdw blurRad="38100" dist="38100" dir="2700000" algn="tl">
                    <a:srgbClr val="000000">
                      <a:alpha val="43137"/>
                    </a:srgbClr>
                  </a:outerShdw>
                </a:effectLst>
              </a:rPr>
              <a:t>Костенко Ірина, </a:t>
            </a:r>
            <a:r>
              <a:rPr lang="uk-UA" dirty="0" err="1" smtClean="0">
                <a:solidFill>
                  <a:srgbClr val="221100"/>
                </a:solidFill>
                <a:effectLst>
                  <a:outerShdw blurRad="38100" dist="38100" dir="2700000" algn="tl">
                    <a:srgbClr val="000000">
                      <a:alpha val="43137"/>
                    </a:srgbClr>
                  </a:outerShdw>
                </a:effectLst>
              </a:rPr>
              <a:t>Чеботар</a:t>
            </a:r>
            <a:r>
              <a:rPr lang="uk-UA" dirty="0" smtClean="0">
                <a:solidFill>
                  <a:srgbClr val="221100"/>
                </a:solidFill>
                <a:effectLst>
                  <a:outerShdw blurRad="38100" dist="38100" dir="2700000" algn="tl">
                    <a:srgbClr val="000000">
                      <a:alpha val="43137"/>
                    </a:srgbClr>
                  </a:outerShdw>
                </a:effectLst>
              </a:rPr>
              <a:t> Анна, </a:t>
            </a:r>
            <a:r>
              <a:rPr lang="uk-UA" dirty="0" err="1" smtClean="0">
                <a:solidFill>
                  <a:srgbClr val="221100"/>
                </a:solidFill>
                <a:effectLst>
                  <a:outerShdw blurRad="38100" dist="38100" dir="2700000" algn="tl">
                    <a:srgbClr val="000000">
                      <a:alpha val="43137"/>
                    </a:srgbClr>
                  </a:outerShdw>
                </a:effectLst>
              </a:rPr>
              <a:t>Фетов</a:t>
            </a:r>
            <a:r>
              <a:rPr lang="uk-UA" dirty="0" smtClean="0">
                <a:solidFill>
                  <a:srgbClr val="221100"/>
                </a:solidFill>
                <a:effectLst>
                  <a:outerShdw blurRad="38100" dist="38100" dir="2700000" algn="tl">
                    <a:srgbClr val="000000">
                      <a:alpha val="43137"/>
                    </a:srgbClr>
                  </a:outerShdw>
                </a:effectLst>
              </a:rPr>
              <a:t> Ігор, Кучма Євген</a:t>
            </a:r>
            <a:endParaRPr lang="uk-UA" dirty="0">
              <a:solidFill>
                <a:srgbClr val="221100"/>
              </a:solidFill>
              <a:effectLst>
                <a:outerShdw blurRad="38100" dist="38100" dir="2700000" algn="tl">
                  <a:srgbClr val="000000">
                    <a:alpha val="43137"/>
                  </a:srgbClr>
                </a:outerShdw>
              </a:effectLst>
            </a:endParaRPr>
          </a:p>
        </p:txBody>
      </p:sp>
      <p:pic>
        <p:nvPicPr>
          <p:cNvPr id="4" name="Picture 3"/>
          <p:cNvPicPr>
            <a:picLocks noChangeAspect="1" noChangeArrowheads="1"/>
          </p:cNvPicPr>
          <p:nvPr/>
        </p:nvPicPr>
        <p:blipFill>
          <a:blip r:embed="rId2" cstate="print">
            <a:extLst>
              <a:ext uri="{28A0092B-C50C-407E-A947-70E740481C1C}"/>
            </a:extLst>
          </a:blip>
          <a:srcRect/>
          <a:stretch>
            <a:fillRect/>
          </a:stretch>
        </p:blipFill>
        <p:spPr bwMode="auto">
          <a:xfrm>
            <a:off x="2928926" y="285728"/>
            <a:ext cx="3183074" cy="1591537"/>
          </a:xfrm>
          <a:prstGeom prst="rect">
            <a:avLst/>
          </a:prstGeom>
          <a:ln>
            <a:noFill/>
          </a:ln>
          <a:effectLst>
            <a:softEdge rad="112500"/>
          </a:effectLst>
          <a:extLst>
            <a:ext uri="{909E8E84-426E-40DD-AFC4-6F175D3DCCD1}"/>
            <a:ext uri="{91240B29-F687-4F45-9708-019B960494DF}"/>
          </a:extLst>
        </p:spPr>
      </p:pic>
      <p:pic>
        <p:nvPicPr>
          <p:cNvPr id="5" name="Picture 7"/>
          <p:cNvPicPr>
            <a:picLocks noChangeAspect="1" noChangeArrowheads="1"/>
          </p:cNvPicPr>
          <p:nvPr/>
        </p:nvPicPr>
        <p:blipFill>
          <a:blip r:embed="rId3">
            <a:extLst>
              <a:ext uri="{28A0092B-C50C-407E-A947-70E740481C1C}"/>
            </a:extLst>
          </a:blip>
          <a:srcRect/>
          <a:stretch>
            <a:fillRect/>
          </a:stretch>
        </p:blipFill>
        <p:spPr bwMode="auto">
          <a:xfrm>
            <a:off x="6715140" y="1285860"/>
            <a:ext cx="1791810" cy="3750855"/>
          </a:xfrm>
          <a:prstGeom prst="rect">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800" decel="100000"/>
                                        <p:tgtEl>
                                          <p:spTgt spid="3">
                                            <p:txEl>
                                              <p:pRg st="0" end="0"/>
                                            </p:txEl>
                                          </p:spTgt>
                                        </p:tgtEl>
                                      </p:cBhvr>
                                    </p:animEffect>
                                    <p:anim calcmode="lin" valueType="num">
                                      <p:cBhvr>
                                        <p:cTn id="17"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50" presetClass="exit" presetSubtype="0" accel="100000" fill="hold" grpId="1" nodeType="afterEffect">
                                  <p:stCondLst>
                                    <p:cond delay="2000"/>
                                  </p:stCondLst>
                                  <p:childTnLst>
                                    <p:anim calcmode="lin" valueType="num">
                                      <p:cBhvr>
                                        <p:cTn id="24" dur="1000"/>
                                        <p:tgtEl>
                                          <p:spTgt spid="3">
                                            <p:txEl>
                                              <p:pRg st="0" end="0"/>
                                            </p:txEl>
                                          </p:spTgt>
                                        </p:tgtEl>
                                        <p:attrNameLst>
                                          <p:attrName>ppt_w</p:attrName>
                                        </p:attrNameLst>
                                      </p:cBhvr>
                                      <p:tavLst>
                                        <p:tav tm="0">
                                          <p:val>
                                            <p:strVal val="ppt_w"/>
                                          </p:val>
                                        </p:tav>
                                        <p:tav tm="100000">
                                          <p:val>
                                            <p:strVal val="ppt_w+.3"/>
                                          </p:val>
                                        </p:tav>
                                      </p:tavLst>
                                    </p:anim>
                                    <p:anim calcmode="lin" valueType="num">
                                      <p:cBhvr>
                                        <p:cTn id="25"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26" dur="1000"/>
                                        <p:tgtEl>
                                          <p:spTgt spid="3">
                                            <p:txEl>
                                              <p:pRg st="0" end="0"/>
                                            </p:txEl>
                                          </p:spTgt>
                                        </p:tgtEl>
                                      </p:cBhvr>
                                    </p:animEffect>
                                    <p:set>
                                      <p:cBhvr>
                                        <p:cTn id="27" dur="1" fill="hold">
                                          <p:stCondLst>
                                            <p:cond delay="999"/>
                                          </p:stCondLst>
                                        </p:cTn>
                                        <p:tgtEl>
                                          <p:spTgt spid="3">
                                            <p:txEl>
                                              <p:pRg st="0" end="0"/>
                                            </p:txEl>
                                          </p:spTgt>
                                        </p:tgtEl>
                                        <p:attrNameLst>
                                          <p:attrName>style.visibility</p:attrName>
                                        </p:attrNameLst>
                                      </p:cBhvr>
                                      <p:to>
                                        <p:strVal val="hidden"/>
                                      </p:to>
                                    </p:set>
                                  </p:childTnLst>
                                </p:cTn>
                              </p:par>
                            </p:childTnLst>
                          </p:cTn>
                        </p:par>
                        <p:par>
                          <p:cTn id="28" fill="hold">
                            <p:stCondLst>
                              <p:cond delay="5000"/>
                            </p:stCondLst>
                            <p:childTnLst>
                              <p:par>
                                <p:cTn id="29" presetID="50" presetClass="exit" presetSubtype="0" accel="100000" fill="hold" grpId="1" nodeType="afterEffect">
                                  <p:stCondLst>
                                    <p:cond delay="0"/>
                                  </p:stCondLst>
                                  <p:childTnLst>
                                    <p:anim calcmode="lin" valueType="num">
                                      <p:cBhvr>
                                        <p:cTn id="30" dur="1000"/>
                                        <p:tgtEl>
                                          <p:spTgt spid="2"/>
                                        </p:tgtEl>
                                        <p:attrNameLst>
                                          <p:attrName>ppt_w</p:attrName>
                                        </p:attrNameLst>
                                      </p:cBhvr>
                                      <p:tavLst>
                                        <p:tav tm="0">
                                          <p:val>
                                            <p:strVal val="ppt_w"/>
                                          </p:val>
                                        </p:tav>
                                        <p:tav tm="100000">
                                          <p:val>
                                            <p:strVal val="ppt_w+.3"/>
                                          </p:val>
                                        </p:tav>
                                      </p:tavLst>
                                    </p:anim>
                                    <p:anim calcmode="lin" valueType="num">
                                      <p:cBhvr>
                                        <p:cTn id="31" dur="1000"/>
                                        <p:tgtEl>
                                          <p:spTgt spid="2"/>
                                        </p:tgtEl>
                                        <p:attrNameLst>
                                          <p:attrName>ppt_h</p:attrName>
                                        </p:attrNameLst>
                                      </p:cBhvr>
                                      <p:tavLst>
                                        <p:tav tm="0">
                                          <p:val>
                                            <p:strVal val="ppt_h"/>
                                          </p:val>
                                        </p:tav>
                                        <p:tav tm="100000">
                                          <p:val>
                                            <p:strVal val="ppt_h"/>
                                          </p:val>
                                        </p:tav>
                                      </p:tavLst>
                                    </p:anim>
                                    <p:animEffect transition="out" filter="fade">
                                      <p:cBhvr>
                                        <p:cTn id="32" dur="1000"/>
                                        <p:tgtEl>
                                          <p:spTgt spid="2"/>
                                        </p:tgtEl>
                                      </p:cBhvr>
                                    </p:animEffect>
                                    <p:set>
                                      <p:cBhvr>
                                        <p:cTn id="33" dur="1" fill="hold">
                                          <p:stCondLst>
                                            <p:cond delay="999"/>
                                          </p:stCondLst>
                                        </p:cTn>
                                        <p:tgtEl>
                                          <p:spTgt spid="2"/>
                                        </p:tgtEl>
                                        <p:attrNameLst>
                                          <p:attrName>style.visibility</p:attrName>
                                        </p:attrNameLst>
                                      </p:cBhvr>
                                      <p:to>
                                        <p:strVal val="hidden"/>
                                      </p:to>
                                    </p:set>
                                  </p:childTnLst>
                                </p:cTn>
                              </p:par>
                            </p:childTnLst>
                          </p:cTn>
                        </p:par>
                        <p:par>
                          <p:cTn id="34" fill="hold">
                            <p:stCondLst>
                              <p:cond delay="6000"/>
                            </p:stCondLst>
                            <p:childTnLst>
                              <p:par>
                                <p:cTn id="35" presetID="16" presetClass="entr" presetSubtype="21"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par>
                          <p:cTn id="38" fill="hold">
                            <p:stCondLst>
                              <p:cond delay="6500"/>
                            </p:stCondLst>
                            <p:childTnLst>
                              <p:par>
                                <p:cTn id="39" presetID="16" presetClass="entr" presetSubtype="21"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k.img.com.ua/img/gallery/72/f9358413d63c9d241e489e3ca1168abd.jpg"/>
          <p:cNvPicPr>
            <a:picLocks noChangeAspect="1" noChangeArrowheads="1"/>
          </p:cNvPicPr>
          <p:nvPr/>
        </p:nvPicPr>
        <p:blipFill>
          <a:blip r:embed="rId2" cstate="print"/>
          <a:srcRect/>
          <a:stretch>
            <a:fillRect/>
          </a:stretch>
        </p:blipFill>
        <p:spPr bwMode="auto">
          <a:xfrm>
            <a:off x="683568" y="548680"/>
            <a:ext cx="7880467" cy="56166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anim calcmode="lin" valueType="num">
                                      <p:cBhvr>
                                        <p:cTn id="8" dur="2000" fill="hold"/>
                                        <p:tgtEl>
                                          <p:spTgt spid="18434"/>
                                        </p:tgtEl>
                                        <p:attrNameLst>
                                          <p:attrName>style.rotation</p:attrName>
                                        </p:attrNameLst>
                                      </p:cBhvr>
                                      <p:tavLst>
                                        <p:tav tm="0">
                                          <p:val>
                                            <p:fltVal val="720"/>
                                          </p:val>
                                        </p:tav>
                                        <p:tav tm="100000">
                                          <p:val>
                                            <p:fltVal val="0"/>
                                          </p:val>
                                        </p:tav>
                                      </p:tavLst>
                                    </p:anim>
                                    <p:anim calcmode="lin" valueType="num">
                                      <p:cBhvr>
                                        <p:cTn id="9" dur="2000" fill="hold"/>
                                        <p:tgtEl>
                                          <p:spTgt spid="18434"/>
                                        </p:tgtEl>
                                        <p:attrNameLst>
                                          <p:attrName>ppt_h</p:attrName>
                                        </p:attrNameLst>
                                      </p:cBhvr>
                                      <p:tavLst>
                                        <p:tav tm="0">
                                          <p:val>
                                            <p:fltVal val="0"/>
                                          </p:val>
                                        </p:tav>
                                        <p:tav tm="100000">
                                          <p:val>
                                            <p:strVal val="#ppt_h"/>
                                          </p:val>
                                        </p:tav>
                                      </p:tavLst>
                                    </p:anim>
                                    <p:anim calcmode="lin" valueType="num">
                                      <p:cBhvr>
                                        <p:cTn id="10" dur="2000" fill="hold"/>
                                        <p:tgtEl>
                                          <p:spTgt spid="1843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xit" presetSubtype="0" accel="100000" fill="hold" nodeType="clickEffect">
                                  <p:stCondLst>
                                    <p:cond delay="0"/>
                                  </p:stCondLst>
                                  <p:childTnLst>
                                    <p:anim calcmode="lin" valueType="num">
                                      <p:cBhvr>
                                        <p:cTn id="14" dur="500"/>
                                        <p:tgtEl>
                                          <p:spTgt spid="18434"/>
                                        </p:tgtEl>
                                        <p:attrNameLst>
                                          <p:attrName>ppt_w</p:attrName>
                                        </p:attrNameLst>
                                      </p:cBhvr>
                                      <p:tavLst>
                                        <p:tav tm="0">
                                          <p:val>
                                            <p:strVal val="ppt_w"/>
                                          </p:val>
                                        </p:tav>
                                        <p:tav tm="100000">
                                          <p:val>
                                            <p:fltVal val="0"/>
                                          </p:val>
                                        </p:tav>
                                      </p:tavLst>
                                    </p:anim>
                                    <p:anim calcmode="lin" valueType="num">
                                      <p:cBhvr>
                                        <p:cTn id="15" dur="500"/>
                                        <p:tgtEl>
                                          <p:spTgt spid="18434"/>
                                        </p:tgtEl>
                                        <p:attrNameLst>
                                          <p:attrName>ppt_h</p:attrName>
                                        </p:attrNameLst>
                                      </p:cBhvr>
                                      <p:tavLst>
                                        <p:tav tm="0">
                                          <p:val>
                                            <p:strVal val="ppt_h"/>
                                          </p:val>
                                        </p:tav>
                                        <p:tav tm="100000">
                                          <p:val>
                                            <p:fltVal val="0"/>
                                          </p:val>
                                        </p:tav>
                                      </p:tavLst>
                                    </p:anim>
                                    <p:anim calcmode="lin" valueType="num">
                                      <p:cBhvr>
                                        <p:cTn id="16" dur="500"/>
                                        <p:tgtEl>
                                          <p:spTgt spid="18434"/>
                                        </p:tgtEl>
                                        <p:attrNameLst>
                                          <p:attrName>style.rotation</p:attrName>
                                        </p:attrNameLst>
                                      </p:cBhvr>
                                      <p:tavLst>
                                        <p:tav tm="0">
                                          <p:val>
                                            <p:fltVal val="0"/>
                                          </p:val>
                                        </p:tav>
                                        <p:tav tm="100000">
                                          <p:val>
                                            <p:fltVal val="360"/>
                                          </p:val>
                                        </p:tav>
                                      </p:tavLst>
                                    </p:anim>
                                    <p:animEffect transition="out" filter="fade">
                                      <p:cBhvr>
                                        <p:cTn id="17" dur="500"/>
                                        <p:tgtEl>
                                          <p:spTgt spid="18434"/>
                                        </p:tgtEl>
                                      </p:cBhvr>
                                    </p:animEffect>
                                    <p:set>
                                      <p:cBhvr>
                                        <p:cTn id="18" dur="1" fill="hold">
                                          <p:stCondLst>
                                            <p:cond delay="499"/>
                                          </p:stCondLst>
                                        </p:cTn>
                                        <p:tgtEl>
                                          <p:spTgt spid="184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gdb.rferl.org/4E37F5F0-F7CE-4502-91F2-D69EA9D2DCF1_mw1024_n_s.jpg"/>
          <p:cNvPicPr>
            <a:picLocks noChangeAspect="1" noChangeArrowheads="1"/>
          </p:cNvPicPr>
          <p:nvPr/>
        </p:nvPicPr>
        <p:blipFill>
          <a:blip r:embed="rId2" cstate="print"/>
          <a:srcRect/>
          <a:stretch>
            <a:fillRect/>
          </a:stretch>
        </p:blipFill>
        <p:spPr bwMode="auto">
          <a:xfrm>
            <a:off x="827584" y="692696"/>
            <a:ext cx="7857455" cy="5294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anim calcmode="lin" valueType="num">
                                      <p:cBhvr>
                                        <p:cTn id="8" dur="2000" fill="hold"/>
                                        <p:tgtEl>
                                          <p:spTgt spid="19458"/>
                                        </p:tgtEl>
                                        <p:attrNameLst>
                                          <p:attrName>style.rotation</p:attrName>
                                        </p:attrNameLst>
                                      </p:cBhvr>
                                      <p:tavLst>
                                        <p:tav tm="0">
                                          <p:val>
                                            <p:fltVal val="720"/>
                                          </p:val>
                                        </p:tav>
                                        <p:tav tm="100000">
                                          <p:val>
                                            <p:fltVal val="0"/>
                                          </p:val>
                                        </p:tav>
                                      </p:tavLst>
                                    </p:anim>
                                    <p:anim calcmode="lin" valueType="num">
                                      <p:cBhvr>
                                        <p:cTn id="9" dur="2000" fill="hold"/>
                                        <p:tgtEl>
                                          <p:spTgt spid="19458"/>
                                        </p:tgtEl>
                                        <p:attrNameLst>
                                          <p:attrName>ppt_h</p:attrName>
                                        </p:attrNameLst>
                                      </p:cBhvr>
                                      <p:tavLst>
                                        <p:tav tm="0">
                                          <p:val>
                                            <p:fltVal val="0"/>
                                          </p:val>
                                        </p:tav>
                                        <p:tav tm="100000">
                                          <p:val>
                                            <p:strVal val="#ppt_h"/>
                                          </p:val>
                                        </p:tav>
                                      </p:tavLst>
                                    </p:anim>
                                    <p:anim calcmode="lin" valueType="num">
                                      <p:cBhvr>
                                        <p:cTn id="10" dur="2000" fill="hold"/>
                                        <p:tgtEl>
                                          <p:spTgt spid="1945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xit" presetSubtype="10" fill="hold" nodeType="clickEffect">
                                  <p:stCondLst>
                                    <p:cond delay="0"/>
                                  </p:stCondLst>
                                  <p:childTnLst>
                                    <p:anim calcmode="lin" valueType="num">
                                      <p:cBhvr>
                                        <p:cTn id="14" dur="500"/>
                                        <p:tgtEl>
                                          <p:spTgt spid="19458"/>
                                        </p:tgtEl>
                                        <p:attrNameLst>
                                          <p:attrName>ppt_w</p:attrName>
                                        </p:attrNameLst>
                                      </p:cBhvr>
                                      <p:tavLst>
                                        <p:tav tm="0">
                                          <p:val>
                                            <p:strVal val="ppt_w"/>
                                          </p:val>
                                        </p:tav>
                                        <p:tav tm="100000">
                                          <p:val>
                                            <p:fltVal val="0"/>
                                          </p:val>
                                        </p:tav>
                                      </p:tavLst>
                                    </p:anim>
                                    <p:anim calcmode="lin" valueType="num">
                                      <p:cBhvr>
                                        <p:cTn id="15" dur="500"/>
                                        <p:tgtEl>
                                          <p:spTgt spid="19458"/>
                                        </p:tgtEl>
                                        <p:attrNameLst>
                                          <p:attrName>ppt_h</p:attrName>
                                        </p:attrNameLst>
                                      </p:cBhvr>
                                      <p:tavLst>
                                        <p:tav tm="0">
                                          <p:val>
                                            <p:strVal val="ppt_h"/>
                                          </p:val>
                                        </p:tav>
                                        <p:tav tm="100000">
                                          <p:val>
                                            <p:strVal val="ppt_h"/>
                                          </p:val>
                                        </p:tav>
                                      </p:tavLst>
                                    </p:anim>
                                    <p:set>
                                      <p:cBhvr>
                                        <p:cTn id="16" dur="1" fill="hold">
                                          <p:stCondLst>
                                            <p:cond delay="499"/>
                                          </p:stCondLst>
                                        </p:cTn>
                                        <p:tgtEl>
                                          <p:spTgt spid="19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8992" y="142852"/>
            <a:ext cx="5715008" cy="6715148"/>
          </a:xfrm>
        </p:spPr>
        <p:txBody>
          <a:bodyPr/>
          <a:lstStyle/>
          <a:p>
            <a:r>
              <a:rPr lang="uk-UA" sz="2200" dirty="0" smtClean="0">
                <a:solidFill>
                  <a:srgbClr val="221100"/>
                </a:solidFill>
              </a:rPr>
              <a:t>Одначе, 28 жовтня Надь висунув вимогу вивести радянські війська з Будапешта і країни в цілому. </a:t>
            </a:r>
            <a:br>
              <a:rPr lang="uk-UA" sz="2200" dirty="0" smtClean="0">
                <a:solidFill>
                  <a:srgbClr val="221100"/>
                </a:solidFill>
              </a:rPr>
            </a:br>
            <a:r>
              <a:rPr lang="uk-UA" sz="2200" b="1" i="1" dirty="0" smtClean="0">
                <a:solidFill>
                  <a:srgbClr val="221100"/>
                </a:solidFill>
              </a:rPr>
              <a:t>1 листопада 1956 р. </a:t>
            </a:r>
            <a:r>
              <a:rPr lang="uk-UA" sz="2200" dirty="0" smtClean="0">
                <a:solidFill>
                  <a:srgbClr val="221100"/>
                </a:solidFill>
              </a:rPr>
              <a:t>І. Надь сформував коаліційний уряд, Новий уряд проголосив нейтралітет Угорщини і вихід її з Варшавського договору, висловив намір припинити орієнтацію на СРСР і розпочати великомасштабне економічне співробітництво з західними країнами. Замість комуністичних адміністрацій створювалися нові органи влади — </a:t>
            </a:r>
            <a:r>
              <a:rPr lang="uk-UA" sz="2200" b="1" i="1" dirty="0" smtClean="0">
                <a:solidFill>
                  <a:srgbClr val="221100"/>
                </a:solidFill>
              </a:rPr>
              <a:t>ради</a:t>
            </a:r>
            <a:r>
              <a:rPr lang="uk-UA" sz="2200" dirty="0" smtClean="0">
                <a:solidFill>
                  <a:srgbClr val="221100"/>
                </a:solidFill>
              </a:rPr>
              <a:t>. Оголошувалася амністія для політичних в'язнів, УПТ розпускалася. У Москві вирішили лінію співробітництва переглянути на користь суто воєнного вирішення угорської кризи, зміни уряду. Замість УПТ створювалася нова партія — </a:t>
            </a:r>
            <a:r>
              <a:rPr lang="uk-UA" sz="2200" b="1" i="1" dirty="0" smtClean="0">
                <a:solidFill>
                  <a:srgbClr val="221100"/>
                </a:solidFill>
              </a:rPr>
              <a:t>Угорська соціалістична робітнича партія (УСРП),</a:t>
            </a:r>
            <a:r>
              <a:rPr lang="uk-UA" sz="2200" dirty="0" smtClean="0">
                <a:solidFill>
                  <a:srgbClr val="221100"/>
                </a:solidFill>
              </a:rPr>
              <a:t> яку очолив </a:t>
            </a:r>
            <a:r>
              <a:rPr lang="uk-UA" sz="2200" b="1" i="1" dirty="0" err="1" smtClean="0">
                <a:solidFill>
                  <a:srgbClr val="221100"/>
                </a:solidFill>
              </a:rPr>
              <a:t>Янош</a:t>
            </a:r>
            <a:r>
              <a:rPr lang="uk-UA" sz="2200" b="1" i="1" dirty="0" smtClean="0">
                <a:solidFill>
                  <a:srgbClr val="221100"/>
                </a:solidFill>
              </a:rPr>
              <a:t> </a:t>
            </a:r>
            <a:r>
              <a:rPr lang="uk-UA" sz="2200" b="1" i="1" dirty="0" err="1" smtClean="0">
                <a:solidFill>
                  <a:srgbClr val="221100"/>
                </a:solidFill>
              </a:rPr>
              <a:t>Кадар</a:t>
            </a:r>
            <a:r>
              <a:rPr lang="uk-UA" sz="2200" dirty="0" smtClean="0">
                <a:solidFill>
                  <a:srgbClr val="221100"/>
                </a:solidFill>
              </a:rPr>
              <a:t>. На нього радянські керівники поклали завдання відновлення комуністичного правління в Угорщині після завершення воєнної операції. На військовому літаку </a:t>
            </a:r>
            <a:r>
              <a:rPr lang="uk-UA" sz="2200" dirty="0" err="1" smtClean="0">
                <a:solidFill>
                  <a:srgbClr val="221100"/>
                </a:solidFill>
              </a:rPr>
              <a:t>Кадара</a:t>
            </a:r>
            <a:r>
              <a:rPr lang="uk-UA" sz="2200" dirty="0" smtClean="0">
                <a:solidFill>
                  <a:srgbClr val="221100"/>
                </a:solidFill>
              </a:rPr>
              <a:t> вивезли до СРСР, де він залишався до 4 листопада — початку штурму радянськими дивізіями Будапешта. </a:t>
            </a:r>
            <a:endParaRPr lang="uk-UA" sz="2200" dirty="0">
              <a:solidFill>
                <a:srgbClr val="221100"/>
              </a:solidFill>
            </a:endParaRPr>
          </a:p>
        </p:txBody>
      </p:sp>
      <p:pic>
        <p:nvPicPr>
          <p:cNvPr id="14338" name="Picture 2" descr="Файл:János Kádár (fototeca.iiccr.ro).jpg"/>
          <p:cNvPicPr>
            <a:picLocks noChangeAspect="1" noChangeArrowheads="1"/>
          </p:cNvPicPr>
          <p:nvPr/>
        </p:nvPicPr>
        <p:blipFill>
          <a:blip r:embed="rId2"/>
          <a:srcRect/>
          <a:stretch>
            <a:fillRect/>
          </a:stretch>
        </p:blipFill>
        <p:spPr bwMode="auto">
          <a:xfrm>
            <a:off x="0" y="857232"/>
            <a:ext cx="3450014" cy="4572032"/>
          </a:xfrm>
          <a:prstGeom prst="rect">
            <a:avLst/>
          </a:prstGeom>
          <a:noFill/>
        </p:spPr>
      </p:pic>
      <p:sp>
        <p:nvSpPr>
          <p:cNvPr id="4" name="TextBox 3"/>
          <p:cNvSpPr txBox="1"/>
          <p:nvPr/>
        </p:nvSpPr>
        <p:spPr>
          <a:xfrm>
            <a:off x="428596" y="5715016"/>
            <a:ext cx="2500330" cy="369332"/>
          </a:xfrm>
          <a:prstGeom prst="rect">
            <a:avLst/>
          </a:prstGeom>
          <a:noFill/>
        </p:spPr>
        <p:txBody>
          <a:bodyPr wrap="square" rtlCol="0">
            <a:spAutoFit/>
          </a:bodyPr>
          <a:lstStyle/>
          <a:p>
            <a:pPr algn="ctr"/>
            <a:r>
              <a:rPr lang="uk-UA" b="1" dirty="0" err="1" smtClean="0">
                <a:solidFill>
                  <a:srgbClr val="221100"/>
                </a:solidFill>
              </a:rPr>
              <a:t>Янош</a:t>
            </a:r>
            <a:r>
              <a:rPr lang="uk-UA" b="1" dirty="0" smtClean="0">
                <a:solidFill>
                  <a:srgbClr val="221100"/>
                </a:solidFill>
              </a:rPr>
              <a:t> </a:t>
            </a:r>
            <a:r>
              <a:rPr lang="uk-UA" b="1" dirty="0" err="1" smtClean="0">
                <a:solidFill>
                  <a:srgbClr val="221100"/>
                </a:solidFill>
              </a:rPr>
              <a:t>Кадар</a:t>
            </a:r>
            <a:endParaRPr lang="ru-RU" b="1" dirty="0">
              <a:solidFill>
                <a:srgbClr val="2211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xit" presetSubtype="0" fill="hold" grpId="1" nodeType="clickEffect">
                                  <p:stCondLst>
                                    <p:cond delay="0"/>
                                  </p:stCondLst>
                                  <p:childTnLst>
                                    <p:animScale>
                                      <p:cBhvr>
                                        <p:cTn id="11" dur="1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 dur="1000" accel="50000">
                                          <p:stCondLst>
                                            <p:cond delay="0"/>
                                          </p:stCondLst>
                                        </p:cTn>
                                        <p:tgtEl>
                                          <p:spTgt spid="2"/>
                                        </p:tgtEl>
                                        <p:attrNameLst>
                                          <p:attrName>ppt_x</p:attrName>
                                          <p:attrName>ppt_y</p:attrName>
                                        </p:attrNameLst>
                                      </p:cBhvr>
                                    </p:animMotion>
                                    <p:animEffect transition="out" filter="fade">
                                      <p:cBhvr>
                                        <p:cTn id="13" dur="1000"/>
                                        <p:tgtEl>
                                          <p:spTgt spid="2"/>
                                        </p:tgtEl>
                                      </p:cBhvr>
                                    </p:animEffect>
                                    <p:set>
                                      <p:cBhvr>
                                        <p:cTn id="14"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7848600" cy="5997698"/>
          </a:xfrm>
        </p:spPr>
        <p:txBody>
          <a:bodyPr/>
          <a:lstStyle/>
          <a:p>
            <a:r>
              <a:rPr lang="uk-UA" sz="2400" dirty="0" smtClean="0">
                <a:solidFill>
                  <a:srgbClr val="221100"/>
                </a:solidFill>
              </a:rPr>
              <a:t>Того дня група політичних діячів на чолі з Я. </a:t>
            </a:r>
            <a:r>
              <a:rPr lang="uk-UA" sz="2400" dirty="0" err="1" smtClean="0">
                <a:solidFill>
                  <a:srgbClr val="221100"/>
                </a:solidFill>
              </a:rPr>
              <a:t>Кадаром</a:t>
            </a:r>
            <a:r>
              <a:rPr lang="uk-UA" sz="2400" dirty="0" smtClean="0">
                <a:solidFill>
                  <a:srgbClr val="221100"/>
                </a:solidFill>
              </a:rPr>
              <a:t> створила </a:t>
            </a:r>
            <a:r>
              <a:rPr lang="uk-UA" sz="2400" b="1" i="1" dirty="0" smtClean="0">
                <a:solidFill>
                  <a:srgbClr val="221100"/>
                </a:solidFill>
              </a:rPr>
              <a:t>Тимчасовий революційний робітничо-селянський уряд</a:t>
            </a:r>
            <a:r>
              <a:rPr lang="uk-UA" sz="2400" dirty="0" smtClean="0">
                <a:solidFill>
                  <a:srgbClr val="221100"/>
                </a:solidFill>
              </a:rPr>
              <a:t> для "розгрому контрреволюції та відродження соціалізму у країні". </a:t>
            </a:r>
            <a:br>
              <a:rPr lang="uk-UA" sz="2400" dirty="0" smtClean="0">
                <a:solidFill>
                  <a:srgbClr val="221100"/>
                </a:solidFill>
              </a:rPr>
            </a:br>
            <a:r>
              <a:rPr lang="uk-UA" sz="2400" dirty="0" smtClean="0">
                <a:solidFill>
                  <a:srgbClr val="221100"/>
                </a:solidFill>
              </a:rPr>
              <a:t>На світанку </a:t>
            </a:r>
            <a:r>
              <a:rPr lang="uk-UA" sz="2400" b="1" i="1" dirty="0" smtClean="0">
                <a:solidFill>
                  <a:srgbClr val="221100"/>
                </a:solidFill>
              </a:rPr>
              <a:t>4 листопада</a:t>
            </a:r>
            <a:r>
              <a:rPr lang="uk-UA" sz="2400" dirty="0" smtClean="0">
                <a:solidFill>
                  <a:srgbClr val="221100"/>
                </a:solidFill>
              </a:rPr>
              <a:t> радянські війська за наказом маршала Конєва розпочали виконання поставленого завдання — "допомогти зламати опір заколотників у Будапешті, відновити законну владу і порядок у країні". </a:t>
            </a:r>
            <a:br>
              <a:rPr lang="uk-UA" sz="2400" dirty="0" smtClean="0">
                <a:solidFill>
                  <a:srgbClr val="221100"/>
                </a:solidFill>
              </a:rPr>
            </a:br>
            <a:r>
              <a:rPr lang="uk-UA" sz="2400" dirty="0" smtClean="0">
                <a:solidFill>
                  <a:srgbClr val="221100"/>
                </a:solidFill>
              </a:rPr>
              <a:t>Люди, які домоглися демократичних свобод, стали на захист своїх завоювань, пролилася кров. Унаслідок бойових дій </a:t>
            </a:r>
            <a:r>
              <a:rPr lang="uk-UA" sz="2400" b="1" i="1" dirty="0" smtClean="0">
                <a:solidFill>
                  <a:srgbClr val="221100"/>
                </a:solidFill>
              </a:rPr>
              <a:t>в листопаді 1956 р. — січні 1957 р</a:t>
            </a:r>
            <a:r>
              <a:rPr lang="uk-UA" sz="2400" dirty="0" smtClean="0">
                <a:solidFill>
                  <a:srgbClr val="221100"/>
                </a:solidFill>
              </a:rPr>
              <a:t>. тільки в Будапешті загинули </a:t>
            </a:r>
            <a:r>
              <a:rPr lang="uk-UA" sz="2400" b="1" dirty="0" smtClean="0">
                <a:solidFill>
                  <a:srgbClr val="221100"/>
                </a:solidFill>
              </a:rPr>
              <a:t>1188 </a:t>
            </a:r>
            <a:r>
              <a:rPr lang="uk-UA" sz="2400" dirty="0" smtClean="0">
                <a:solidFill>
                  <a:srgbClr val="221100"/>
                </a:solidFill>
              </a:rPr>
              <a:t>мешканців, іще </a:t>
            </a:r>
            <a:r>
              <a:rPr lang="uk-UA" sz="2400" b="1" dirty="0" smtClean="0">
                <a:solidFill>
                  <a:srgbClr val="221100"/>
                </a:solidFill>
              </a:rPr>
              <a:t>200</a:t>
            </a:r>
            <a:r>
              <a:rPr lang="uk-UA" sz="2400" dirty="0" smtClean="0">
                <a:solidFill>
                  <a:srgbClr val="221100"/>
                </a:solidFill>
              </a:rPr>
              <a:t> — в інших містах країни. Серед радянських військ утрати склали </a:t>
            </a:r>
            <a:r>
              <a:rPr lang="uk-UA" sz="2400" b="1" dirty="0" smtClean="0">
                <a:solidFill>
                  <a:srgbClr val="221100"/>
                </a:solidFill>
              </a:rPr>
              <a:t>720</a:t>
            </a:r>
            <a:r>
              <a:rPr lang="uk-UA" sz="2400" dirty="0" smtClean="0">
                <a:solidFill>
                  <a:srgbClr val="221100"/>
                </a:solidFill>
              </a:rPr>
              <a:t> вояків загиблими і такими, що пропали безвісти. Є достовірні дані, що військові чекісти розстріляли кількасот вояків Радянської армії, які відмовилися стріляти в повсталих угорців. </a:t>
            </a:r>
            <a:br>
              <a:rPr lang="uk-UA" sz="2400" dirty="0" smtClean="0">
                <a:solidFill>
                  <a:srgbClr val="221100"/>
                </a:solidFill>
              </a:rPr>
            </a:br>
            <a:r>
              <a:rPr lang="uk-UA" sz="2400" dirty="0" smtClean="0">
                <a:solidFill>
                  <a:srgbClr val="221100"/>
                </a:solidFill>
              </a:rPr>
              <a:t>Події в Угорщині 1956 р. стали </a:t>
            </a:r>
            <a:r>
              <a:rPr lang="uk-UA" sz="2400" b="1" i="1" dirty="0" smtClean="0">
                <a:solidFill>
                  <a:srgbClr val="221100"/>
                </a:solidFill>
              </a:rPr>
              <a:t>наслідком кризи сталінської моделі соціалізму.</a:t>
            </a:r>
            <a:r>
              <a:rPr lang="uk-UA" dirty="0" smtClean="0"/>
              <a:t/>
            </a:r>
            <a:br>
              <a:rPr lang="uk-UA" dirty="0" smtClean="0"/>
            </a:b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grpId="1" nodeType="clickEffect">
                                  <p:stCondLst>
                                    <p:cond delay="0"/>
                                  </p:stCondLst>
                                  <p:iterate type="lt">
                                    <p:tmPct val="10000"/>
                                  </p:iterate>
                                  <p:childTnLst>
                                    <p:animEffect transition="out" filter="fade">
                                      <p:cBhvr>
                                        <p:cTn id="11" dur="2000"/>
                                        <p:tgtEl>
                                          <p:spTgt spid="2"/>
                                        </p:tgtEl>
                                      </p:cBhvr>
                                    </p:animEffect>
                                    <p:anim calcmode="lin" valueType="num">
                                      <p:cBhvr>
                                        <p:cTn id="12"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2"/>
                                        </p:tgtEl>
                                        <p:attrNameLst>
                                          <p:attrName>ppt_h</p:attrName>
                                        </p:attrNameLst>
                                      </p:cBhvr>
                                      <p:tavLst>
                                        <p:tav tm="0">
                                          <p:val>
                                            <p:strVal val="ppt_h"/>
                                          </p:val>
                                        </p:tav>
                                        <p:tav tm="100000">
                                          <p:val>
                                            <p:strVal val="ppt_h"/>
                                          </p:val>
                                        </p:tav>
                                      </p:tavLst>
                                    </p:anim>
                                    <p:set>
                                      <p:cBhvr>
                                        <p:cTn id="14"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663880" cy="1173162"/>
          </a:xfrm>
        </p:spPr>
        <p:txBody>
          <a:bodyPr/>
          <a:lstStyle/>
          <a:p>
            <a:pPr algn="ctr"/>
            <a:r>
              <a:rPr lang="uk-UA" sz="5400" b="1" dirty="0" smtClean="0">
                <a:solidFill>
                  <a:srgbClr val="221100"/>
                </a:solidFill>
                <a:effectLst>
                  <a:outerShdw blurRad="38100" dist="38100" dir="2700000" algn="tl">
                    <a:srgbClr val="000000">
                      <a:alpha val="43137"/>
                    </a:srgbClr>
                  </a:outerShdw>
                </a:effectLst>
              </a:rPr>
              <a:t>Режим Я. </a:t>
            </a:r>
            <a:r>
              <a:rPr lang="uk-UA" sz="5400" b="1" dirty="0" err="1" smtClean="0">
                <a:solidFill>
                  <a:srgbClr val="221100"/>
                </a:solidFill>
                <a:effectLst>
                  <a:outerShdw blurRad="38100" dist="38100" dir="2700000" algn="tl">
                    <a:srgbClr val="000000">
                      <a:alpha val="43137"/>
                    </a:srgbClr>
                  </a:outerShdw>
                </a:effectLst>
              </a:rPr>
              <a:t>Кадара</a:t>
            </a:r>
            <a:r>
              <a:rPr lang="uk-UA" sz="6000" b="1" dirty="0" smtClean="0">
                <a:solidFill>
                  <a:srgbClr val="221100"/>
                </a:solidFill>
                <a:effectLst>
                  <a:outerShdw blurRad="38100" dist="38100" dir="2700000" algn="tl">
                    <a:srgbClr val="000000">
                      <a:alpha val="43137"/>
                    </a:srgbClr>
                  </a:outerShdw>
                </a:effectLst>
              </a:rPr>
              <a:t> </a:t>
            </a:r>
            <a:r>
              <a:rPr lang="uk-UA" dirty="0" smtClean="0"/>
              <a:t/>
            </a:r>
            <a:br>
              <a:rPr lang="uk-UA" dirty="0" smtClean="0"/>
            </a:br>
            <a:endParaRPr lang="uk-UA" dirty="0"/>
          </a:p>
        </p:txBody>
      </p:sp>
      <p:sp>
        <p:nvSpPr>
          <p:cNvPr id="3" name="Содержимое 2"/>
          <p:cNvSpPr>
            <a:spLocks noGrp="1"/>
          </p:cNvSpPr>
          <p:nvPr>
            <p:ph idx="1"/>
          </p:nvPr>
        </p:nvSpPr>
        <p:spPr>
          <a:xfrm>
            <a:off x="2285984" y="500066"/>
            <a:ext cx="7072330" cy="6500834"/>
          </a:xfrm>
        </p:spPr>
        <p:txBody>
          <a:bodyPr/>
          <a:lstStyle/>
          <a:p>
            <a:pPr>
              <a:buNone/>
            </a:pPr>
            <a:r>
              <a:rPr lang="uk-UA" sz="1800" dirty="0" smtClean="0"/>
              <a:t>      </a:t>
            </a:r>
            <a:r>
              <a:rPr lang="uk-UA" sz="2000" dirty="0" smtClean="0">
                <a:solidFill>
                  <a:srgbClr val="221100"/>
                </a:solidFill>
              </a:rPr>
              <a:t>Я. </a:t>
            </a:r>
            <a:r>
              <a:rPr lang="uk-UA" sz="2000" dirty="0" err="1" smtClean="0">
                <a:solidFill>
                  <a:srgbClr val="221100"/>
                </a:solidFill>
              </a:rPr>
              <a:t>Кадар</a:t>
            </a:r>
            <a:r>
              <a:rPr lang="uk-UA" sz="2000" dirty="0" smtClean="0">
                <a:solidFill>
                  <a:srgbClr val="221100"/>
                </a:solidFill>
              </a:rPr>
              <a:t> та члени його уряду з </a:t>
            </a:r>
            <a:r>
              <a:rPr lang="uk-UA" sz="2000" b="1" i="1" dirty="0" smtClean="0">
                <a:solidFill>
                  <a:srgbClr val="221100"/>
                </a:solidFill>
              </a:rPr>
              <a:t>м. </a:t>
            </a:r>
            <a:r>
              <a:rPr lang="uk-UA" sz="2000" b="1" i="1" dirty="0" err="1" smtClean="0">
                <a:solidFill>
                  <a:srgbClr val="221100"/>
                </a:solidFill>
              </a:rPr>
              <a:t>Сольнок</a:t>
            </a:r>
            <a:r>
              <a:rPr lang="uk-UA" sz="2000" dirty="0" smtClean="0">
                <a:solidFill>
                  <a:srgbClr val="221100"/>
                </a:solidFill>
              </a:rPr>
              <a:t> (де він був сформований) </a:t>
            </a:r>
            <a:r>
              <a:rPr lang="uk-UA" sz="2000" b="1" i="1" dirty="0" smtClean="0">
                <a:solidFill>
                  <a:srgbClr val="221100"/>
                </a:solidFill>
              </a:rPr>
              <a:t>7 листопада</a:t>
            </a:r>
            <a:r>
              <a:rPr lang="uk-UA" sz="2000" dirty="0" smtClean="0">
                <a:solidFill>
                  <a:srgbClr val="221100"/>
                </a:solidFill>
              </a:rPr>
              <a:t> переїхали до Будапешта і негайно склали присягу голові президії УНР Т. Добі. Так було вирішено проблему легітимності. У країні </a:t>
            </a:r>
            <a:r>
              <a:rPr lang="uk-UA" sz="2000" dirty="0" err="1" smtClean="0">
                <a:solidFill>
                  <a:srgbClr val="221100"/>
                </a:solidFill>
              </a:rPr>
              <a:t>Кадар</a:t>
            </a:r>
            <a:r>
              <a:rPr lang="uk-UA" sz="2000" dirty="0" smtClean="0">
                <a:solidFill>
                  <a:srgbClr val="221100"/>
                </a:solidFill>
              </a:rPr>
              <a:t> та його прихильники мали мінімальну підтримку. Розпочався складний період відновлення нормального життя, завоювання підтримки населення. </a:t>
            </a:r>
            <a:r>
              <a:rPr lang="uk-UA" sz="2000" dirty="0" smtClean="0">
                <a:solidFill>
                  <a:srgbClr val="221100"/>
                </a:solidFill>
              </a:rPr>
              <a:t>Вирішальне </a:t>
            </a:r>
            <a:r>
              <a:rPr lang="uk-UA" sz="2000" dirty="0" smtClean="0">
                <a:solidFill>
                  <a:srgbClr val="221100"/>
                </a:solidFill>
              </a:rPr>
              <a:t>значення в цей період мали особисті якості керівника. </a:t>
            </a:r>
            <a:br>
              <a:rPr lang="uk-UA" sz="2000" dirty="0" smtClean="0">
                <a:solidFill>
                  <a:srgbClr val="221100"/>
                </a:solidFill>
              </a:rPr>
            </a:br>
            <a:r>
              <a:rPr lang="uk-UA" sz="2000" b="1" i="1" dirty="0" smtClean="0">
                <a:solidFill>
                  <a:srgbClr val="221100"/>
                </a:solidFill>
              </a:rPr>
              <a:t>Я. </a:t>
            </a:r>
            <a:r>
              <a:rPr lang="uk-UA" sz="2000" b="1" i="1" dirty="0" err="1" smtClean="0">
                <a:solidFill>
                  <a:srgbClr val="221100"/>
                </a:solidFill>
              </a:rPr>
              <a:t>Кадар</a:t>
            </a:r>
            <a:r>
              <a:rPr lang="uk-UA" sz="2000" dirty="0" smtClean="0">
                <a:solidFill>
                  <a:srgbClr val="221100"/>
                </a:solidFill>
              </a:rPr>
              <a:t>, залишаючись, звісно, прихильником марксизму, але не будучи догматиком і доктринером, обрав шлях національної злагоди, компромісів і поступових реформ, чим суттєво відрізнявся від інших керівників країн Східної Європи. Він уважав, що самі тільки комуністи неспроможні побудувати нове суспільство. Йому належить знаменитий вислів: </a:t>
            </a:r>
            <a:r>
              <a:rPr lang="uk-UA" sz="2000" b="1" i="1" dirty="0" smtClean="0">
                <a:solidFill>
                  <a:srgbClr val="221100"/>
                </a:solidFill>
              </a:rPr>
              <a:t>"Хто не проти нас, той з нами".</a:t>
            </a:r>
            <a:r>
              <a:rPr lang="uk-UA" sz="2000" dirty="0" smtClean="0">
                <a:solidFill>
                  <a:srgbClr val="221100"/>
                </a:solidFill>
              </a:rPr>
              <a:t> Це кредо допомогло згуртувати суспільство на базі національної злагоди. </a:t>
            </a:r>
            <a:br>
              <a:rPr lang="uk-UA" sz="2000" dirty="0" smtClean="0">
                <a:solidFill>
                  <a:srgbClr val="221100"/>
                </a:solidFill>
              </a:rPr>
            </a:br>
            <a:r>
              <a:rPr lang="uk-UA" sz="2000" dirty="0" smtClean="0">
                <a:solidFill>
                  <a:srgbClr val="221100"/>
                </a:solidFill>
              </a:rPr>
              <a:t>Задуми реформи з'явилися ще </a:t>
            </a:r>
            <a:r>
              <a:rPr lang="uk-UA" sz="2000" b="1" i="1" dirty="0" smtClean="0">
                <a:solidFill>
                  <a:srgbClr val="221100"/>
                </a:solidFill>
              </a:rPr>
              <a:t>1957 p.,</a:t>
            </a:r>
            <a:r>
              <a:rPr lang="uk-UA" sz="2000" dirty="0" smtClean="0">
                <a:solidFill>
                  <a:srgbClr val="221100"/>
                </a:solidFill>
              </a:rPr>
              <a:t> вже тоді стало зрозуміло, що етап екстенсивного розвитку економіки закінчився. Реалізація реформ стала можливою </a:t>
            </a:r>
            <a:r>
              <a:rPr lang="uk-UA" sz="2000" b="1" i="1" dirty="0" smtClean="0">
                <a:solidFill>
                  <a:srgbClr val="221100"/>
                </a:solidFill>
              </a:rPr>
              <a:t>в </a:t>
            </a:r>
            <a:r>
              <a:rPr lang="uk-UA" sz="2000" b="1" i="1" dirty="0" smtClean="0">
                <a:solidFill>
                  <a:srgbClr val="221100"/>
                </a:solidFill>
              </a:rPr>
              <a:t>1966—1968</a:t>
            </a:r>
            <a:endParaRPr lang="uk-UA" sz="2000" dirty="0">
              <a:solidFill>
                <a:srgbClr val="221100"/>
              </a:solidFill>
            </a:endParaRPr>
          </a:p>
        </p:txBody>
      </p:sp>
      <p:pic>
        <p:nvPicPr>
          <p:cNvPr id="12290" name="Picture 2" descr="http://www.sensusnovus.ru/uploads/2012/05/Kadar1.png"/>
          <p:cNvPicPr>
            <a:picLocks noChangeAspect="1" noChangeArrowheads="1"/>
          </p:cNvPicPr>
          <p:nvPr/>
        </p:nvPicPr>
        <p:blipFill>
          <a:blip r:embed="rId2"/>
          <a:srcRect l="12855" t="1500" r="5715"/>
          <a:stretch>
            <a:fillRect/>
          </a:stretch>
        </p:blipFill>
        <p:spPr bwMode="auto">
          <a:xfrm>
            <a:off x="0" y="1142984"/>
            <a:ext cx="2714644" cy="46910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xit" presetSubtype="0" fill="hold" grpId="1" nodeType="clickEffect">
                                  <p:stCondLst>
                                    <p:cond delay="0"/>
                                  </p:stCondLst>
                                  <p:iterate type="lt">
                                    <p:tmPct val="10000"/>
                                  </p:iterate>
                                  <p:childTnLst>
                                    <p:animEffect transition="out" filter="fade">
                                      <p:cBhvr>
                                        <p:cTn id="16" dur="2000"/>
                                        <p:tgtEl>
                                          <p:spTgt spid="3">
                                            <p:txEl>
                                              <p:pRg st="0" end="0"/>
                                            </p:txEl>
                                          </p:spTgt>
                                        </p:tgtEl>
                                      </p:cBhvr>
                                    </p:animEffect>
                                    <p:anim calcmode="lin" valueType="num">
                                      <p:cBhvr>
                                        <p:cTn id="17"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3">
                                            <p:txEl>
                                              <p:pRg st="0" end="0"/>
                                            </p:txEl>
                                          </p:spTgt>
                                        </p:tgtEl>
                                        <p:attrNameLst>
                                          <p:attrName>ppt_h</p:attrName>
                                        </p:attrNameLst>
                                      </p:cBhvr>
                                      <p:tavLst>
                                        <p:tav tm="0">
                                          <p:val>
                                            <p:strVal val="ppt_h"/>
                                          </p:val>
                                        </p:tav>
                                        <p:tav tm="100000">
                                          <p:val>
                                            <p:strVal val="ppt_h"/>
                                          </p:val>
                                        </p:tav>
                                      </p:tavLst>
                                    </p:anim>
                                    <p:set>
                                      <p:cBhvr>
                                        <p:cTn id="19"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7" presetClass="exit" presetSubtype="10" fill="hold" grpId="1" nodeType="clickEffect">
                                  <p:stCondLst>
                                    <p:cond delay="0"/>
                                  </p:stCondLst>
                                  <p:childTnLst>
                                    <p:anim calcmode="lin" valueType="num">
                                      <p:cBhvr>
                                        <p:cTn id="23" dur="500"/>
                                        <p:tgtEl>
                                          <p:spTgt spid="2"/>
                                        </p:tgtEl>
                                        <p:attrNameLst>
                                          <p:attrName>ppt_w</p:attrName>
                                        </p:attrNameLst>
                                      </p:cBhvr>
                                      <p:tavLst>
                                        <p:tav tm="0">
                                          <p:val>
                                            <p:strVal val="ppt_w"/>
                                          </p:val>
                                        </p:tav>
                                        <p:tav tm="100000">
                                          <p:val>
                                            <p:fltVal val="0"/>
                                          </p:val>
                                        </p:tav>
                                      </p:tavLst>
                                    </p:anim>
                                    <p:anim calcmode="lin" valueType="num">
                                      <p:cBhvr>
                                        <p:cTn id="24" dur="500"/>
                                        <p:tgtEl>
                                          <p:spTgt spid="2"/>
                                        </p:tgtEl>
                                        <p:attrNameLst>
                                          <p:attrName>ppt_h</p:attrName>
                                        </p:attrNameLst>
                                      </p:cBhvr>
                                      <p:tavLst>
                                        <p:tav tm="0">
                                          <p:val>
                                            <p:strVal val="ppt_h"/>
                                          </p:val>
                                        </p:tav>
                                        <p:tav tm="100000">
                                          <p:val>
                                            <p:strVal val="ppt_h"/>
                                          </p:val>
                                        </p:tav>
                                      </p:tavLst>
                                    </p:anim>
                                    <p:set>
                                      <p:cBhvr>
                                        <p:cTn id="2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142984"/>
            <a:ext cx="8496944" cy="5525236"/>
          </a:xfrm>
        </p:spPr>
        <p:txBody>
          <a:bodyPr/>
          <a:lstStyle/>
          <a:p>
            <a:r>
              <a:rPr lang="uk-UA" sz="2200" dirty="0" smtClean="0"/>
              <a:t>До розроблення реформи було залучено найкращі сили, вивчено світовий досвід, для подолання труднощів першого етапу створено матеріальні резерви. Архітекторами </a:t>
            </a:r>
            <a:r>
              <a:rPr lang="uk-UA" sz="2200" b="1" i="1" dirty="0" smtClean="0"/>
              <a:t>реформи господарського механізму</a:t>
            </a:r>
            <a:r>
              <a:rPr lang="uk-UA" sz="2200" dirty="0" smtClean="0"/>
              <a:t> стали Р. </a:t>
            </a:r>
            <a:r>
              <a:rPr lang="uk-UA" sz="2200" dirty="0" err="1" smtClean="0"/>
              <a:t>Ньєрш</a:t>
            </a:r>
            <a:r>
              <a:rPr lang="uk-UA" sz="2200" dirty="0" smtClean="0"/>
              <a:t> та Е. Фок. Тоді ще не заведено було говорити про ліквідацію командно-адміністративної системи, але угорці першими скасували директивне адресне планування, запровадили економічні методи управління</a:t>
            </a:r>
            <a:r>
              <a:rPr lang="uk-UA" sz="2200" i="1" dirty="0" smtClean="0"/>
              <a:t> </a:t>
            </a:r>
            <a:r>
              <a:rPr lang="uk-UA" sz="2200" dirty="0" smtClean="0"/>
              <a:t>економікою</a:t>
            </a:r>
            <a:r>
              <a:rPr lang="uk-UA" sz="2200" dirty="0" smtClean="0"/>
              <a:t>.</a:t>
            </a:r>
            <a:br>
              <a:rPr lang="uk-UA" sz="2200" dirty="0" smtClean="0"/>
            </a:br>
            <a:r>
              <a:rPr lang="uk-UA" sz="2200" dirty="0" smtClean="0"/>
              <a:t> </a:t>
            </a:r>
            <a:r>
              <a:rPr lang="uk-UA" sz="2200" dirty="0" err="1" smtClean="0"/>
              <a:t>-Два</a:t>
            </a:r>
            <a:r>
              <a:rPr lang="uk-UA" sz="2200" dirty="0" smtClean="0"/>
              <a:t> </a:t>
            </a:r>
            <a:r>
              <a:rPr lang="uk-UA" sz="2200" dirty="0" smtClean="0"/>
              <a:t>види власності — державна і кооперативна — було </a:t>
            </a:r>
            <a:r>
              <a:rPr lang="uk-UA" sz="2200" dirty="0" err="1" smtClean="0"/>
              <a:t>зрівнено</a:t>
            </a:r>
            <a:r>
              <a:rPr lang="uk-UA" sz="2200" dirty="0" smtClean="0"/>
              <a:t> у </a:t>
            </a:r>
            <a:r>
              <a:rPr lang="uk-UA" sz="2200" dirty="0" smtClean="0"/>
              <a:t>правах,</a:t>
            </a:r>
            <a:br>
              <a:rPr lang="uk-UA" sz="2200" dirty="0" smtClean="0"/>
            </a:br>
            <a:r>
              <a:rPr lang="uk-UA" sz="2200" dirty="0" err="1" smtClean="0"/>
              <a:t>-функції</a:t>
            </a:r>
            <a:r>
              <a:rPr lang="uk-UA" sz="2200" dirty="0" smtClean="0"/>
              <a:t> </a:t>
            </a:r>
            <a:r>
              <a:rPr lang="uk-UA" sz="2200" dirty="0" smtClean="0"/>
              <a:t>міністерств обмежено, </a:t>
            </a:r>
            <a:r>
              <a:rPr lang="uk-UA" sz="2200" dirty="0" smtClean="0"/>
              <a:t/>
            </a:r>
            <a:br>
              <a:rPr lang="uk-UA" sz="2200" dirty="0" smtClean="0"/>
            </a:br>
            <a:r>
              <a:rPr lang="uk-UA" sz="2200" dirty="0" err="1" smtClean="0"/>
              <a:t>-</a:t>
            </a:r>
            <a:r>
              <a:rPr lang="uk-UA" sz="2200" dirty="0" err="1" smtClean="0"/>
              <a:t>підприємства</a:t>
            </a:r>
            <a:r>
              <a:rPr lang="uk-UA" sz="2200" dirty="0" smtClean="0"/>
              <a:t> </a:t>
            </a:r>
            <a:r>
              <a:rPr lang="uk-UA" sz="2200" dirty="0" smtClean="0"/>
              <a:t>дістали широку самостійність. </a:t>
            </a:r>
            <a:r>
              <a:rPr lang="uk-UA" sz="2200" dirty="0" smtClean="0"/>
              <a:t/>
            </a:r>
            <a:br>
              <a:rPr lang="uk-UA" sz="2200" dirty="0" smtClean="0"/>
            </a:br>
            <a:r>
              <a:rPr lang="uk-UA" sz="2200" dirty="0" err="1" smtClean="0"/>
              <a:t>-було</a:t>
            </a:r>
            <a:r>
              <a:rPr lang="uk-UA" sz="2200" dirty="0" smtClean="0"/>
              <a:t> </a:t>
            </a:r>
            <a:r>
              <a:rPr lang="uk-UA" sz="2200" dirty="0" smtClean="0"/>
              <a:t>введено торгівлю засобами виробництва, </a:t>
            </a:r>
            <a:r>
              <a:rPr lang="uk-UA" sz="2200" dirty="0" smtClean="0"/>
              <a:t/>
            </a:r>
            <a:br>
              <a:rPr lang="uk-UA" sz="2200" dirty="0" smtClean="0"/>
            </a:br>
            <a:r>
              <a:rPr lang="uk-UA" sz="2200" dirty="0" err="1" smtClean="0"/>
              <a:t>-</a:t>
            </a:r>
            <a:r>
              <a:rPr lang="uk-UA" sz="2200" dirty="0" err="1" smtClean="0"/>
              <a:t>здійснено</a:t>
            </a:r>
            <a:r>
              <a:rPr lang="uk-UA" sz="2200" dirty="0" smtClean="0"/>
              <a:t> </a:t>
            </a:r>
            <a:r>
              <a:rPr lang="uk-UA" sz="2200" dirty="0" smtClean="0"/>
              <a:t>реформу ціноутворення</a:t>
            </a:r>
            <a:r>
              <a:rPr lang="uk-UA" sz="2200" dirty="0" smtClean="0"/>
              <a:t>.</a:t>
            </a:r>
            <a:br>
              <a:rPr lang="uk-UA" sz="2200" dirty="0" smtClean="0"/>
            </a:br>
            <a:r>
              <a:rPr lang="uk-UA" sz="2200" dirty="0" smtClean="0"/>
              <a:t> </a:t>
            </a:r>
            <a:r>
              <a:rPr lang="uk-UA" sz="2200" dirty="0" smtClean="0"/>
              <a:t>Ринок швидко насичувався товарами. Я. </a:t>
            </a:r>
            <a:r>
              <a:rPr lang="uk-UA" sz="2200" dirty="0" err="1" smtClean="0"/>
              <a:t>Кадар</a:t>
            </a:r>
            <a:r>
              <a:rPr lang="uk-UA" sz="2200" dirty="0" smtClean="0"/>
              <a:t> стримував тих, хто намагався надати реформі ще більшої радикальності. У сусідніх країнах угорські нововведення сприймалися з недовірою, нерозумінням, а інколи й відкрито вороже. Одначе реформи в Угорщині виявили й інше: відсутність приватної власності й ринкових відносин у повному обсязі роблять будь-які спроби реформування соціалістичної економіки безперспективними. Ця обставина була підтверджена </a:t>
            </a:r>
            <a:r>
              <a:rPr lang="uk-UA" sz="2200" b="1" i="1" dirty="0" smtClean="0"/>
              <a:t>кризою економіки у 80-х </a:t>
            </a:r>
            <a:r>
              <a:rPr lang="uk-UA" sz="2200" b="1" i="1" dirty="0" err="1" smtClean="0"/>
              <a:t>pp</a:t>
            </a:r>
            <a:r>
              <a:rPr lang="uk-UA" sz="2200" b="1" i="1" dirty="0" smtClean="0"/>
              <a:t>. і привела до демократичної революції в країні.</a:t>
            </a:r>
            <a:r>
              <a:rPr lang="uk-UA" dirty="0" smtClean="0"/>
              <a:t/>
            </a:r>
            <a:br>
              <a:rPr lang="uk-UA" dirty="0" smtClean="0"/>
            </a:b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xit" presetSubtype="0" accel="100000" fill="hold" grpId="1" nodeType="click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fltVal val="0"/>
                                          </p:val>
                                        </p:tav>
                                      </p:tavLst>
                                    </p:anim>
                                    <p:anim calcmode="lin" valueType="num">
                                      <p:cBhvr>
                                        <p:cTn id="13" dur="500"/>
                                        <p:tgtEl>
                                          <p:spTgt spid="2"/>
                                        </p:tgtEl>
                                        <p:attrNameLst>
                                          <p:attrName>style.rotation</p:attrName>
                                        </p:attrNameLst>
                                      </p:cBhvr>
                                      <p:tavLst>
                                        <p:tav tm="0">
                                          <p:val>
                                            <p:fltVal val="0"/>
                                          </p:val>
                                        </p:tav>
                                        <p:tav tm="100000">
                                          <p:val>
                                            <p:fltVal val="360"/>
                                          </p:val>
                                        </p:tav>
                                      </p:tavLst>
                                    </p:anim>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35888" cy="1173162"/>
          </a:xfrm>
        </p:spPr>
        <p:txBody>
          <a:bodyPr/>
          <a:lstStyle/>
          <a:p>
            <a:pPr algn="ctr"/>
            <a:r>
              <a:rPr lang="uk-UA" b="1" dirty="0" smtClean="0">
                <a:solidFill>
                  <a:srgbClr val="221100"/>
                </a:solidFill>
                <a:effectLst>
                  <a:outerShdw blurRad="38100" dist="38100" dir="2700000" algn="tl">
                    <a:srgbClr val="000000">
                      <a:alpha val="43137"/>
                    </a:srgbClr>
                  </a:outerShdw>
                </a:effectLst>
              </a:rPr>
              <a:t>Революційні перетворення 1988—1990 </a:t>
            </a:r>
            <a:r>
              <a:rPr lang="uk-UA" b="1" dirty="0" err="1" smtClean="0">
                <a:solidFill>
                  <a:srgbClr val="221100"/>
                </a:solidFill>
                <a:effectLst>
                  <a:outerShdw blurRad="38100" dist="38100" dir="2700000" algn="tl">
                    <a:srgbClr val="000000">
                      <a:alpha val="43137"/>
                    </a:srgbClr>
                  </a:outerShdw>
                </a:effectLst>
              </a:rPr>
              <a:t>pp</a:t>
            </a:r>
            <a:r>
              <a:rPr lang="uk-UA" b="1" dirty="0" smtClean="0">
                <a:solidFill>
                  <a:srgbClr val="221100"/>
                </a:solidFill>
                <a:effectLst>
                  <a:outerShdw blurRad="38100" dist="38100" dir="2700000" algn="tl">
                    <a:srgbClr val="000000">
                      <a:alpha val="43137"/>
                    </a:srgbClr>
                  </a:outerShdw>
                </a:effectLst>
              </a:rPr>
              <a:t>. </a:t>
            </a:r>
            <a:endParaRPr lang="uk-UA" b="1" dirty="0">
              <a:solidFill>
                <a:srgbClr val="2211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643174" y="1428736"/>
            <a:ext cx="6500826" cy="5429264"/>
          </a:xfrm>
        </p:spPr>
        <p:txBody>
          <a:bodyPr/>
          <a:lstStyle/>
          <a:p>
            <a:pPr>
              <a:buNone/>
            </a:pPr>
            <a:r>
              <a:rPr lang="uk-UA" sz="2200" dirty="0" smtClean="0">
                <a:solidFill>
                  <a:srgbClr val="221100"/>
                </a:solidFill>
              </a:rPr>
              <a:t>    Криза, яка особливо гостро позначилася наприкінці 80-х </a:t>
            </a:r>
            <a:r>
              <a:rPr lang="uk-UA" sz="2200" dirty="0" err="1" smtClean="0">
                <a:solidFill>
                  <a:srgbClr val="221100"/>
                </a:solidFill>
              </a:rPr>
              <a:t>pp</a:t>
            </a:r>
            <a:r>
              <a:rPr lang="uk-UA" sz="2200" dirty="0" smtClean="0">
                <a:solidFill>
                  <a:srgbClr val="221100"/>
                </a:solidFill>
              </a:rPr>
              <a:t>., зумовила необхідність змін у країні. </a:t>
            </a:r>
            <a:br>
              <a:rPr lang="uk-UA" sz="2200" dirty="0" smtClean="0">
                <a:solidFill>
                  <a:srgbClr val="221100"/>
                </a:solidFill>
              </a:rPr>
            </a:br>
            <a:r>
              <a:rPr lang="uk-UA" sz="2200" dirty="0" smtClean="0">
                <a:solidFill>
                  <a:srgbClr val="221100"/>
                </a:solidFill>
              </a:rPr>
              <a:t>На конференції УСРП у </a:t>
            </a:r>
            <a:r>
              <a:rPr lang="uk-UA" sz="2200" b="1" i="1" dirty="0" smtClean="0">
                <a:solidFill>
                  <a:srgbClr val="221100"/>
                </a:solidFill>
              </a:rPr>
              <a:t>травні 1988 р.</a:t>
            </a:r>
            <a:r>
              <a:rPr lang="uk-UA" sz="2200" dirty="0" smtClean="0">
                <a:solidFill>
                  <a:srgbClr val="221100"/>
                </a:solidFill>
              </a:rPr>
              <a:t> діяльність керівництва партії зазнала гострої критики. Розуміючи ситуацію, а також зважаючи на вік, </a:t>
            </a:r>
            <a:r>
              <a:rPr lang="uk-UA" sz="2200" b="1" i="1" dirty="0" smtClean="0">
                <a:solidFill>
                  <a:srgbClr val="221100"/>
                </a:solidFill>
              </a:rPr>
              <a:t>Я. </a:t>
            </a:r>
            <a:r>
              <a:rPr lang="uk-UA" sz="2200" b="1" i="1" dirty="0" err="1" smtClean="0">
                <a:solidFill>
                  <a:srgbClr val="221100"/>
                </a:solidFill>
              </a:rPr>
              <a:t>Кадар</a:t>
            </a:r>
            <a:r>
              <a:rPr lang="uk-UA" sz="2200" b="1" i="1" dirty="0" smtClean="0">
                <a:solidFill>
                  <a:srgbClr val="221100"/>
                </a:solidFill>
              </a:rPr>
              <a:t> подав у відставку</a:t>
            </a:r>
            <a:r>
              <a:rPr lang="uk-UA" sz="2200" dirty="0" smtClean="0">
                <a:solidFill>
                  <a:srgbClr val="221100"/>
                </a:solidFill>
              </a:rPr>
              <a:t>. Його наступником на посаді генерального секретаря ЦК УСРП став </a:t>
            </a:r>
            <a:r>
              <a:rPr lang="uk-UA" sz="2200" b="1" i="1" dirty="0" smtClean="0">
                <a:solidFill>
                  <a:srgbClr val="221100"/>
                </a:solidFill>
              </a:rPr>
              <a:t>К. </a:t>
            </a:r>
            <a:r>
              <a:rPr lang="uk-UA" sz="2200" b="1" i="1" dirty="0" err="1" smtClean="0">
                <a:solidFill>
                  <a:srgbClr val="221100"/>
                </a:solidFill>
              </a:rPr>
              <a:t>Гросс</a:t>
            </a:r>
            <a:r>
              <a:rPr lang="uk-UA" sz="2200" dirty="0" smtClean="0">
                <a:solidFill>
                  <a:srgbClr val="221100"/>
                </a:solidFill>
              </a:rPr>
              <a:t>. Конференція ухвалила програму стабілізації економіки і скорочення зовнішньої заборгованості. У країні поширювалася гласність, почали виникати нові партії, групи, рухи. </a:t>
            </a:r>
            <a:br>
              <a:rPr lang="uk-UA" sz="2200" dirty="0" smtClean="0">
                <a:solidFill>
                  <a:srgbClr val="221100"/>
                </a:solidFill>
              </a:rPr>
            </a:br>
            <a:r>
              <a:rPr lang="uk-UA" sz="2200" dirty="0" smtClean="0">
                <a:solidFill>
                  <a:srgbClr val="221100"/>
                </a:solidFill>
              </a:rPr>
              <a:t>Поновили свою діяльність старі політичні партії, було створено нові — </a:t>
            </a:r>
            <a:r>
              <a:rPr lang="uk-UA" sz="2200" b="1" i="1" dirty="0" smtClean="0">
                <a:solidFill>
                  <a:srgbClr val="221100"/>
                </a:solidFill>
              </a:rPr>
              <a:t>Угорський демократичний форум (УДФ), Союз вільних демократів (СВ</a:t>
            </a:r>
            <a:r>
              <a:rPr lang="uk-UA" sz="2200" i="1" dirty="0" smtClean="0">
                <a:solidFill>
                  <a:srgbClr val="221100"/>
                </a:solidFill>
              </a:rPr>
              <a:t>Д</a:t>
            </a:r>
            <a:r>
              <a:rPr lang="uk-UA" sz="2200" dirty="0" smtClean="0">
                <a:solidFill>
                  <a:srgbClr val="221100"/>
                </a:solidFill>
              </a:rPr>
              <a:t>) та ін. </a:t>
            </a:r>
            <a:endParaRPr lang="uk-UA" sz="2200" dirty="0">
              <a:solidFill>
                <a:srgbClr val="221100"/>
              </a:solidFill>
            </a:endParaRPr>
          </a:p>
        </p:txBody>
      </p:sp>
      <p:pic>
        <p:nvPicPr>
          <p:cNvPr id="10242" name="Picture 2" descr="http://modernartconsulting.ru/wp-content/uploads/2012/12/%D0%93%D0%B5%D0%BE%D1%80%D0%B3-%D0%93%D1%80%D0%BE%D1%81%D1%81.jpg"/>
          <p:cNvPicPr>
            <a:picLocks noChangeAspect="1" noChangeArrowheads="1"/>
          </p:cNvPicPr>
          <p:nvPr/>
        </p:nvPicPr>
        <p:blipFill>
          <a:blip r:embed="rId2"/>
          <a:srcRect/>
          <a:stretch>
            <a:fillRect/>
          </a:stretch>
        </p:blipFill>
        <p:spPr bwMode="auto">
          <a:xfrm>
            <a:off x="0" y="1571612"/>
            <a:ext cx="2928926" cy="4315568"/>
          </a:xfrm>
          <a:prstGeom prst="rect">
            <a:avLst/>
          </a:prstGeom>
          <a:noFill/>
        </p:spPr>
      </p:pic>
      <p:sp>
        <p:nvSpPr>
          <p:cNvPr id="5" name="TextBox 4"/>
          <p:cNvSpPr txBox="1"/>
          <p:nvPr/>
        </p:nvSpPr>
        <p:spPr>
          <a:xfrm>
            <a:off x="500034" y="6215082"/>
            <a:ext cx="2071702" cy="369332"/>
          </a:xfrm>
          <a:prstGeom prst="rect">
            <a:avLst/>
          </a:prstGeom>
          <a:noFill/>
        </p:spPr>
        <p:txBody>
          <a:bodyPr wrap="square" rtlCol="0">
            <a:spAutoFit/>
          </a:bodyPr>
          <a:lstStyle/>
          <a:p>
            <a:pPr algn="ctr"/>
            <a:r>
              <a:rPr lang="uk-UA" b="1" dirty="0" smtClean="0">
                <a:solidFill>
                  <a:srgbClr val="221100"/>
                </a:solidFill>
              </a:rPr>
              <a:t>К. </a:t>
            </a:r>
            <a:r>
              <a:rPr lang="uk-UA" b="1" dirty="0" err="1" smtClean="0">
                <a:solidFill>
                  <a:srgbClr val="221100"/>
                </a:solidFill>
              </a:rPr>
              <a:t>Гросс</a:t>
            </a:r>
            <a:r>
              <a:rPr lang="uk-UA" dirty="0" smtClean="0">
                <a:solidFill>
                  <a:srgbClr val="221100"/>
                </a:solidFill>
              </a:rPr>
              <a: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xit" presetSubtype="0" accel="100000" fill="hold" grpId="1" nodeType="clickEffect">
                                  <p:stCondLst>
                                    <p:cond delay="0"/>
                                  </p:stCondLst>
                                  <p:childTnLst>
                                    <p:anim calcmode="lin" valueType="num">
                                      <p:cBhvr>
                                        <p:cTn id="16" dur="500"/>
                                        <p:tgtEl>
                                          <p:spTgt spid="3">
                                            <p:txEl>
                                              <p:pRg st="0" end="0"/>
                                            </p:txEl>
                                          </p:spTgt>
                                        </p:tgtEl>
                                        <p:attrNameLst>
                                          <p:attrName>ppt_w</p:attrName>
                                        </p:attrNameLst>
                                      </p:cBhvr>
                                      <p:tavLst>
                                        <p:tav tm="0">
                                          <p:val>
                                            <p:strVal val="ppt_w"/>
                                          </p:val>
                                        </p:tav>
                                        <p:tav tm="100000">
                                          <p:val>
                                            <p:fltVal val="0"/>
                                          </p:val>
                                        </p:tav>
                                      </p:tavLst>
                                    </p:anim>
                                    <p:anim calcmode="lin" valueType="num">
                                      <p:cBhvr>
                                        <p:cTn id="17" dur="500"/>
                                        <p:tgtEl>
                                          <p:spTgt spid="3">
                                            <p:txEl>
                                              <p:pRg st="0" end="0"/>
                                            </p:txEl>
                                          </p:spTgt>
                                        </p:tgtEl>
                                        <p:attrNameLst>
                                          <p:attrName>ppt_h</p:attrName>
                                        </p:attrNameLst>
                                      </p:cBhvr>
                                      <p:tavLst>
                                        <p:tav tm="0">
                                          <p:val>
                                            <p:strVal val="ppt_h"/>
                                          </p:val>
                                        </p:tav>
                                        <p:tav tm="100000">
                                          <p:val>
                                            <p:fltVal val="0"/>
                                          </p:val>
                                        </p:tav>
                                      </p:tavLst>
                                    </p:anim>
                                    <p:anim calcmode="lin" valueType="num">
                                      <p:cBhvr>
                                        <p:cTn id="18" dur="500"/>
                                        <p:tgtEl>
                                          <p:spTgt spid="3">
                                            <p:txEl>
                                              <p:pRg st="0" end="0"/>
                                            </p:txEl>
                                          </p:spTgt>
                                        </p:tgtEl>
                                        <p:attrNameLst>
                                          <p:attrName>style.rotation</p:attrName>
                                        </p:attrNameLst>
                                      </p:cBhvr>
                                      <p:tavLst>
                                        <p:tav tm="0">
                                          <p:val>
                                            <p:fltVal val="0"/>
                                          </p:val>
                                        </p:tav>
                                        <p:tav tm="100000">
                                          <p:val>
                                            <p:fltVal val="360"/>
                                          </p:val>
                                        </p:tav>
                                      </p:tavLst>
                                    </p:anim>
                                    <p:animEffect transition="out" filter="fade">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8" presetClass="exit" presetSubtype="16" fill="hold" grpId="1" nodeType="clickEffect">
                                  <p:stCondLst>
                                    <p:cond delay="0"/>
                                  </p:stCondLst>
                                  <p:childTnLst>
                                    <p:animEffect transition="out" filter="diamond(in)">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chool.xvatit.com/images/e/e6/%D0%A0%D0%B5%D0%B2%D0%BE%D0%BB%D1%8E%D1%86%D1%96%D1%8F_1956_%D1%80..jpeg"/>
          <p:cNvPicPr>
            <a:picLocks noChangeAspect="1" noChangeArrowheads="1"/>
          </p:cNvPicPr>
          <p:nvPr/>
        </p:nvPicPr>
        <p:blipFill>
          <a:blip r:embed="rId2" cstate="print"/>
          <a:srcRect/>
          <a:stretch>
            <a:fillRect/>
          </a:stretch>
        </p:blipFill>
        <p:spPr bwMode="auto">
          <a:xfrm>
            <a:off x="428596" y="476776"/>
            <a:ext cx="4791476" cy="3768791"/>
          </a:xfrm>
          <a:prstGeom prst="rect">
            <a:avLst/>
          </a:prstGeom>
          <a:noFill/>
        </p:spPr>
      </p:pic>
      <p:pic>
        <p:nvPicPr>
          <p:cNvPr id="26628" name="Picture 4" descr="http://school.xvatit.com/images/2/22/1956_%D1%80._1_%D0%BB%D0%B8%D1%81%D1%82%D0%BE%D0%BF%D0%B0%D0%B4%D0%B0.jpeg"/>
          <p:cNvPicPr>
            <a:picLocks noChangeAspect="1" noChangeArrowheads="1"/>
          </p:cNvPicPr>
          <p:nvPr/>
        </p:nvPicPr>
        <p:blipFill>
          <a:blip r:embed="rId3" cstate="print"/>
          <a:srcRect/>
          <a:stretch>
            <a:fillRect/>
          </a:stretch>
        </p:blipFill>
        <p:spPr bwMode="auto">
          <a:xfrm>
            <a:off x="3857620" y="2786058"/>
            <a:ext cx="4561190" cy="36525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plus(in)">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plus(in)">
                                      <p:cBhvr>
                                        <p:cTn id="12" dur="2000"/>
                                        <p:tgtEl>
                                          <p:spTgt spid="26628"/>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xit" presetSubtype="10" fill="hold" nodeType="clickEffect">
                                  <p:stCondLst>
                                    <p:cond delay="0"/>
                                  </p:stCondLst>
                                  <p:childTnLst>
                                    <p:anim calcmode="lin" valueType="num">
                                      <p:cBhvr>
                                        <p:cTn id="16" dur="500"/>
                                        <p:tgtEl>
                                          <p:spTgt spid="26626"/>
                                        </p:tgtEl>
                                        <p:attrNameLst>
                                          <p:attrName>ppt_w</p:attrName>
                                        </p:attrNameLst>
                                      </p:cBhvr>
                                      <p:tavLst>
                                        <p:tav tm="0">
                                          <p:val>
                                            <p:strVal val="ppt_w"/>
                                          </p:val>
                                        </p:tav>
                                        <p:tav tm="100000">
                                          <p:val>
                                            <p:fltVal val="0"/>
                                          </p:val>
                                        </p:tav>
                                      </p:tavLst>
                                    </p:anim>
                                    <p:anim calcmode="lin" valueType="num">
                                      <p:cBhvr>
                                        <p:cTn id="17" dur="500"/>
                                        <p:tgtEl>
                                          <p:spTgt spid="26626"/>
                                        </p:tgtEl>
                                        <p:attrNameLst>
                                          <p:attrName>ppt_h</p:attrName>
                                        </p:attrNameLst>
                                      </p:cBhvr>
                                      <p:tavLst>
                                        <p:tav tm="0">
                                          <p:val>
                                            <p:strVal val="ppt_h"/>
                                          </p:val>
                                        </p:tav>
                                        <p:tav tm="100000">
                                          <p:val>
                                            <p:strVal val="ppt_h"/>
                                          </p:val>
                                        </p:tav>
                                      </p:tavLst>
                                    </p:anim>
                                    <p:set>
                                      <p:cBhvr>
                                        <p:cTn id="18" dur="1" fill="hold">
                                          <p:stCondLst>
                                            <p:cond delay="499"/>
                                          </p:stCondLst>
                                        </p:cTn>
                                        <p:tgtEl>
                                          <p:spTgt spid="266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26628"/>
                                        </p:tgtEl>
                                      </p:cBhvr>
                                    </p:animEffect>
                                    <p:set>
                                      <p:cBhvr>
                                        <p:cTn id="23" dur="1" fill="hold">
                                          <p:stCondLst>
                                            <p:cond delay="499"/>
                                          </p:stCondLst>
                                        </p:cTn>
                                        <p:tgtEl>
                                          <p:spTgt spid="266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48680"/>
            <a:ext cx="7776864" cy="5509200"/>
          </a:xfrm>
          <a:prstGeom prst="rect">
            <a:avLst/>
          </a:prstGeom>
        </p:spPr>
        <p:txBody>
          <a:bodyPr wrap="square">
            <a:spAutoFit/>
          </a:bodyPr>
          <a:lstStyle/>
          <a:p>
            <a:r>
              <a:rPr lang="uk-UA" sz="2200" b="1" i="1" dirty="0">
                <a:solidFill>
                  <a:srgbClr val="221100"/>
                </a:solidFill>
              </a:rPr>
              <a:t>Влітку 1989 р</a:t>
            </a:r>
            <a:r>
              <a:rPr lang="uk-UA" sz="2200" dirty="0">
                <a:solidFill>
                  <a:srgbClr val="221100"/>
                </a:solidFill>
              </a:rPr>
              <a:t>. розпочалися переговори між УСРП, громадськими організаціями та опозиційними партіями, об'єднаними у "круглий стіл" (УДФ, СВД). Було досягнуто домовленості про те, що парламентська система має спиратися </a:t>
            </a:r>
            <a:r>
              <a:rPr lang="uk-UA" sz="2200" b="1" i="1" dirty="0">
                <a:solidFill>
                  <a:srgbClr val="221100"/>
                </a:solidFill>
              </a:rPr>
              <a:t>на багатопартійність</a:t>
            </a:r>
            <a:r>
              <a:rPr lang="uk-UA" sz="2200" dirty="0">
                <a:solidFill>
                  <a:srgbClr val="221100"/>
                </a:solidFill>
              </a:rPr>
              <a:t>. УСРП припиняла діяльність своїх організацій в армії та правоохоронних органах. Частина майна УСРП передавалася для фінансування діяльності інших партій. </a:t>
            </a:r>
            <a:br>
              <a:rPr lang="uk-UA" sz="2200" dirty="0">
                <a:solidFill>
                  <a:srgbClr val="221100"/>
                </a:solidFill>
              </a:rPr>
            </a:br>
            <a:r>
              <a:rPr lang="uk-UA" sz="2200" dirty="0">
                <a:solidFill>
                  <a:srgbClr val="221100"/>
                </a:solidFill>
              </a:rPr>
              <a:t>Відбулося </a:t>
            </a:r>
            <a:r>
              <a:rPr lang="uk-UA" sz="2200" b="1" i="1" dirty="0">
                <a:solidFill>
                  <a:srgbClr val="221100"/>
                </a:solidFill>
              </a:rPr>
              <a:t>реформування самої УСРП</a:t>
            </a:r>
            <a:r>
              <a:rPr lang="uk-UA" sz="2200" dirty="0">
                <a:solidFill>
                  <a:srgbClr val="221100"/>
                </a:solidFill>
              </a:rPr>
              <a:t>: замість старої партії, що дотримувалася комуністичної ідеології, виникла </a:t>
            </a:r>
            <a:r>
              <a:rPr lang="uk-UA" sz="2200" b="1" i="1" dirty="0">
                <a:solidFill>
                  <a:srgbClr val="221100"/>
                </a:solidFill>
              </a:rPr>
              <a:t>Угорська соціалістична партія (УСП)</a:t>
            </a:r>
            <a:r>
              <a:rPr lang="uk-UA" sz="2200" dirty="0">
                <a:solidFill>
                  <a:srgbClr val="221100"/>
                </a:solidFill>
              </a:rPr>
              <a:t>, яка відкидала диктатуру пролетаріату і виступала за соціально-спрямовану ринкову економіку з різноманітними формами власності. </a:t>
            </a:r>
            <a:br>
              <a:rPr lang="uk-UA" sz="2200" dirty="0">
                <a:solidFill>
                  <a:srgbClr val="221100"/>
                </a:solidFill>
              </a:rPr>
            </a:br>
            <a:r>
              <a:rPr lang="uk-UA" sz="2200" b="1" i="1" dirty="0">
                <a:solidFill>
                  <a:srgbClr val="221100"/>
                </a:solidFill>
              </a:rPr>
              <a:t>У 1989 р</a:t>
            </a:r>
            <a:r>
              <a:rPr lang="uk-UA" sz="2200" dirty="0">
                <a:solidFill>
                  <a:srgbClr val="221100"/>
                </a:solidFill>
              </a:rPr>
              <a:t>. було прийнято низку </a:t>
            </a:r>
            <a:r>
              <a:rPr lang="uk-UA" sz="2200" b="1" i="1" dirty="0">
                <a:solidFill>
                  <a:srgbClr val="221100"/>
                </a:solidFill>
              </a:rPr>
              <a:t>демократичних законів</a:t>
            </a:r>
            <a:r>
              <a:rPr lang="uk-UA" sz="2200" dirty="0">
                <a:solidFill>
                  <a:srgbClr val="221100"/>
                </a:solidFill>
              </a:rPr>
              <a:t>: про право громадян на створення об'єднань та асоціацій, про проведення мітингів і зборів, про референдум, про президента республіки і вибори.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xit" presetSubtype="0" fill="hold" grpId="1" nodeType="clickEffect">
                                  <p:stCondLst>
                                    <p:cond delay="0"/>
                                  </p:stCondLst>
                                  <p:childTnLst>
                                    <p:anim calcmode="lin" valueType="num">
                                      <p:cBhvr>
                                        <p:cTn id="11" dur="1000"/>
                                        <p:tgtEl>
                                          <p:spTgt spid="2"/>
                                        </p:tgtEl>
                                        <p:attrNameLst>
                                          <p:attrName>ppt_x</p:attrName>
                                        </p:attrNameLst>
                                      </p:cBhvr>
                                      <p:tavLst>
                                        <p:tav tm="0">
                                          <p:val>
                                            <p:strVal val="ppt_x"/>
                                          </p:val>
                                        </p:tav>
                                        <p:tav tm="100000">
                                          <p:val>
                                            <p:strVal val="ppt_x-.2"/>
                                          </p:val>
                                        </p:tav>
                                      </p:tavLst>
                                    </p:anim>
                                    <p:anim calcmode="lin" valueType="num">
                                      <p:cBhvr>
                                        <p:cTn id="12" dur="1000"/>
                                        <p:tgtEl>
                                          <p:spTgt spid="2"/>
                                        </p:tgtEl>
                                        <p:attrNameLst>
                                          <p:attrName>ppt_y</p:attrName>
                                        </p:attrNameLst>
                                      </p:cBhvr>
                                      <p:tavLst>
                                        <p:tav tm="0">
                                          <p:val>
                                            <p:strVal val="ppt_y"/>
                                          </p:val>
                                        </p:tav>
                                        <p:tav tm="100000">
                                          <p:val>
                                            <p:strVal val="ppt_y"/>
                                          </p:val>
                                        </p:tav>
                                      </p:tavLst>
                                    </p:anim>
                                    <p:animEffect transition="out" filter="fade">
                                      <p:cBhvr>
                                        <p:cTn id="13" dur="1000"/>
                                        <p:tgtEl>
                                          <p:spTgt spid="2"/>
                                        </p:tgtEl>
                                      </p:cBhvr>
                                    </p:animEffect>
                                    <p:set>
                                      <p:cBhvr>
                                        <p:cTn id="14"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71770" y="-5417"/>
            <a:ext cx="607223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221100"/>
                </a:solidFill>
                <a:effectLst/>
                <a:ea typeface="Times New Roman" pitchFamily="18" charset="0"/>
                <a:cs typeface="Arial" pitchFamily="34" charset="0"/>
              </a:rPr>
              <a:t>У день початку народної революції — </a:t>
            </a:r>
            <a:r>
              <a:rPr kumimoji="0" lang="uk-UA" sz="2000" b="1" i="1" u="none" strike="noStrike" cap="none" normalizeH="0" baseline="0" dirty="0" smtClean="0">
                <a:ln>
                  <a:noFill/>
                </a:ln>
                <a:solidFill>
                  <a:srgbClr val="221100"/>
                </a:solidFill>
                <a:effectLst/>
                <a:ea typeface="Times New Roman" pitchFamily="18" charset="0"/>
                <a:cs typeface="Arial" pitchFamily="34" charset="0"/>
              </a:rPr>
              <a:t>23 жовтня 1989 р</a:t>
            </a:r>
            <a:r>
              <a:rPr kumimoji="0" lang="uk-UA" sz="2000" b="0" i="0" u="none" strike="noStrike" cap="none" normalizeH="0" baseline="0" dirty="0" smtClean="0">
                <a:ln>
                  <a:noFill/>
                </a:ln>
                <a:solidFill>
                  <a:srgbClr val="221100"/>
                </a:solidFill>
                <a:effectLst/>
                <a:ea typeface="Times New Roman" pitchFamily="18" charset="0"/>
                <a:cs typeface="Arial" pitchFamily="34" charset="0"/>
              </a:rPr>
              <a:t>. —- Державні збори Угорщини ухвалили </a:t>
            </a:r>
            <a:r>
              <a:rPr kumimoji="0" lang="uk-UA" sz="2000" b="0" i="0" u="none" strike="noStrike" cap="none" normalizeH="0" baseline="0" dirty="0" err="1" smtClean="0">
                <a:ln>
                  <a:noFill/>
                </a:ln>
                <a:solidFill>
                  <a:srgbClr val="221100"/>
                </a:solidFill>
                <a:effectLst/>
                <a:ea typeface="Times New Roman" pitchFamily="18" charset="0"/>
                <a:cs typeface="Arial" pitchFamily="34" charset="0"/>
              </a:rPr>
              <a:t>попрвки</a:t>
            </a:r>
            <a:r>
              <a:rPr kumimoji="0" lang="uk-UA" sz="2000" b="0" i="0" u="none" strike="noStrike" cap="none" normalizeH="0" baseline="0" dirty="0" smtClean="0">
                <a:ln>
                  <a:noFill/>
                </a:ln>
                <a:solidFill>
                  <a:srgbClr val="221100"/>
                </a:solidFill>
                <a:effectLst/>
                <a:ea typeface="Times New Roman" pitchFamily="18" charset="0"/>
                <a:cs typeface="Arial" pitchFamily="34" charset="0"/>
              </a:rPr>
              <a:t> до конституції країни. Віднині держава стала називатися </a:t>
            </a:r>
            <a:r>
              <a:rPr kumimoji="0" lang="uk-UA" sz="2000" b="1" i="1" u="none" strike="noStrike" cap="none" normalizeH="0" baseline="0" dirty="0" smtClean="0">
                <a:ln>
                  <a:noFill/>
                </a:ln>
                <a:solidFill>
                  <a:srgbClr val="221100"/>
                </a:solidFill>
                <a:effectLst/>
                <a:ea typeface="Times New Roman" pitchFamily="18" charset="0"/>
                <a:cs typeface="Arial" pitchFamily="34" charset="0"/>
              </a:rPr>
              <a:t>Угорською Республікою</a:t>
            </a:r>
            <a:r>
              <a:rPr kumimoji="0" lang="uk-UA" sz="2000" b="0" i="0" u="none" strike="noStrike" cap="none" normalizeH="0" baseline="0" dirty="0" smtClean="0">
                <a:ln>
                  <a:noFill/>
                </a:ln>
                <a:solidFill>
                  <a:srgbClr val="221100"/>
                </a:solidFill>
                <a:effectLst/>
                <a:ea typeface="Times New Roman" pitchFamily="18" charset="0"/>
                <a:cs typeface="Arial" pitchFamily="34" charset="0"/>
              </a:rPr>
              <a:t>, на чолі якої стоїть президент, обираний парламентом. </a:t>
            </a:r>
            <a:br>
              <a:rPr kumimoji="0" lang="uk-UA" sz="2000" b="0" i="0" u="none" strike="noStrike" cap="none" normalizeH="0" baseline="0" dirty="0" smtClean="0">
                <a:ln>
                  <a:noFill/>
                </a:ln>
                <a:solidFill>
                  <a:srgbClr val="221100"/>
                </a:solidFill>
                <a:effectLst/>
                <a:ea typeface="Times New Roman" pitchFamily="18" charset="0"/>
                <a:cs typeface="Arial" pitchFamily="34" charset="0"/>
              </a:rPr>
            </a:br>
            <a:r>
              <a:rPr kumimoji="0" lang="uk-UA" sz="2000" b="1" i="1" u="none" strike="noStrike" cap="none" normalizeH="0" baseline="0" dirty="0" smtClean="0">
                <a:ln>
                  <a:noFill/>
                </a:ln>
                <a:solidFill>
                  <a:srgbClr val="221100"/>
                </a:solidFill>
                <a:effectLst/>
                <a:ea typeface="Times New Roman" pitchFamily="18" charset="0"/>
                <a:cs typeface="Arial" pitchFamily="34" charset="0"/>
              </a:rPr>
              <a:t>25 березня 1990 р.</a:t>
            </a:r>
            <a:r>
              <a:rPr kumimoji="0" lang="uk-UA" sz="2000" b="0" i="0" u="none" strike="noStrike" cap="none" normalizeH="0" baseline="0" dirty="0" smtClean="0">
                <a:ln>
                  <a:noFill/>
                </a:ln>
                <a:solidFill>
                  <a:srgbClr val="221100"/>
                </a:solidFill>
                <a:effectLst/>
                <a:ea typeface="Times New Roman" pitchFamily="18" charset="0"/>
                <a:cs typeface="Arial" pitchFamily="34" charset="0"/>
              </a:rPr>
              <a:t> в Угорщині вперше за 45 років відбулися </a:t>
            </a:r>
            <a:r>
              <a:rPr kumimoji="0" lang="uk-UA" sz="2000" b="1" i="1" u="none" strike="noStrike" cap="none" normalizeH="0" baseline="0" dirty="0" smtClean="0">
                <a:ln>
                  <a:noFill/>
                </a:ln>
                <a:solidFill>
                  <a:srgbClr val="221100"/>
                </a:solidFill>
                <a:effectLst/>
                <a:ea typeface="Times New Roman" pitchFamily="18" charset="0"/>
                <a:cs typeface="Arial" pitchFamily="34" charset="0"/>
              </a:rPr>
              <a:t>вільні парламентські вибори</a:t>
            </a:r>
            <a:r>
              <a:rPr kumimoji="0" lang="uk-UA" sz="2000" b="0" i="0" u="none" strike="noStrike" cap="none" normalizeH="0" baseline="0" dirty="0" smtClean="0">
                <a:ln>
                  <a:noFill/>
                </a:ln>
                <a:solidFill>
                  <a:srgbClr val="221100"/>
                </a:solidFill>
                <a:effectLst/>
                <a:ea typeface="Times New Roman" pitchFamily="18" charset="0"/>
                <a:cs typeface="Arial" pitchFamily="34" charset="0"/>
              </a:rPr>
              <a:t>. </a:t>
            </a:r>
            <a:br>
              <a:rPr kumimoji="0" lang="uk-UA" sz="2000" b="0" i="0" u="none" strike="noStrike" cap="none" normalizeH="0" baseline="0" dirty="0" smtClean="0">
                <a:ln>
                  <a:noFill/>
                </a:ln>
                <a:solidFill>
                  <a:srgbClr val="221100"/>
                </a:solidFill>
                <a:effectLst/>
                <a:ea typeface="Times New Roman" pitchFamily="18" charset="0"/>
                <a:cs typeface="Arial" pitchFamily="34" charset="0"/>
              </a:rPr>
            </a:br>
            <a:r>
              <a:rPr kumimoji="0" lang="uk-UA" sz="2000" b="0" i="0" u="none" strike="noStrike" cap="none" normalizeH="0" baseline="0" dirty="0" smtClean="0">
                <a:ln>
                  <a:noFill/>
                </a:ln>
                <a:solidFill>
                  <a:srgbClr val="221100"/>
                </a:solidFill>
                <a:effectLst/>
                <a:ea typeface="Times New Roman" pitchFamily="18" charset="0"/>
                <a:cs typeface="Arial" pitchFamily="34" charset="0"/>
              </a:rPr>
              <a:t>Перемогу на виборах здобув </a:t>
            </a:r>
            <a:r>
              <a:rPr kumimoji="0" lang="uk-UA" sz="2000" b="1" i="1" u="none" strike="noStrike" cap="none" normalizeH="0" baseline="0" dirty="0" smtClean="0">
                <a:ln>
                  <a:noFill/>
                </a:ln>
                <a:solidFill>
                  <a:srgbClr val="221100"/>
                </a:solidFill>
                <a:effectLst/>
                <a:ea typeface="Times New Roman" pitchFamily="18" charset="0"/>
                <a:cs typeface="Arial" pitchFamily="34" charset="0"/>
              </a:rPr>
              <a:t>УДФ</a:t>
            </a:r>
            <a:r>
              <a:rPr kumimoji="0" lang="uk-UA" sz="2000" b="0" i="0" u="none" strike="noStrike" cap="none" normalizeH="0" baseline="0" dirty="0" smtClean="0">
                <a:ln>
                  <a:noFill/>
                </a:ln>
                <a:solidFill>
                  <a:srgbClr val="221100"/>
                </a:solidFill>
                <a:effectLst/>
                <a:ea typeface="Times New Roman" pitchFamily="18" charset="0"/>
                <a:cs typeface="Arial" pitchFamily="34" charset="0"/>
              </a:rPr>
              <a:t> — правоцентристське об'єднання. В економіці УДФ обстоював ідею створення ринкової економіки з урахуванням національної специфіки і традицій господарювання, відкидаючи сліпе копіювання "західної моделі". Уряд очолив лідер партії </a:t>
            </a:r>
            <a:r>
              <a:rPr kumimoji="0" lang="uk-UA" sz="2000" b="1" i="1" u="none" strike="noStrike" cap="none" normalizeH="0" baseline="0" dirty="0" smtClean="0">
                <a:ln>
                  <a:noFill/>
                </a:ln>
                <a:solidFill>
                  <a:srgbClr val="221100"/>
                </a:solidFill>
                <a:effectLst/>
                <a:ea typeface="Times New Roman" pitchFamily="18" charset="0"/>
                <a:cs typeface="Arial" pitchFamily="34" charset="0"/>
              </a:rPr>
              <a:t>Йожеф </a:t>
            </a:r>
            <a:r>
              <a:rPr kumimoji="0" lang="uk-UA" sz="2000" b="1" i="1" u="none" strike="noStrike" cap="none" normalizeH="0" baseline="0" dirty="0" err="1" smtClean="0">
                <a:ln>
                  <a:noFill/>
                </a:ln>
                <a:solidFill>
                  <a:srgbClr val="221100"/>
                </a:solidFill>
                <a:effectLst/>
                <a:ea typeface="Times New Roman" pitchFamily="18" charset="0"/>
                <a:cs typeface="Arial" pitchFamily="34" charset="0"/>
              </a:rPr>
              <a:t>Анталл</a:t>
            </a:r>
            <a:r>
              <a:rPr kumimoji="0" lang="uk-UA" sz="2000" b="0" i="0" u="none" strike="noStrike" cap="none" normalizeH="0" baseline="0" dirty="0" smtClean="0">
                <a:ln>
                  <a:noFill/>
                </a:ln>
                <a:solidFill>
                  <a:srgbClr val="221100"/>
                </a:solidFill>
                <a:effectLst/>
                <a:ea typeface="Times New Roman" pitchFamily="18" charset="0"/>
                <a:cs typeface="Arial" pitchFamily="34" charset="0"/>
              </a:rPr>
              <a:t>. Президентом Угорщини було обрано лідера ліберального об'єднання Союзу вільних </a:t>
            </a:r>
            <a:r>
              <a:rPr kumimoji="0" lang="uk-UA" sz="2000" b="0" i="0" u="none" strike="noStrike" cap="none" normalizeH="0" baseline="0" dirty="0" err="1" smtClean="0">
                <a:ln>
                  <a:noFill/>
                </a:ln>
                <a:solidFill>
                  <a:srgbClr val="221100"/>
                </a:solidFill>
                <a:effectLst/>
                <a:ea typeface="Times New Roman" pitchFamily="18" charset="0"/>
                <a:cs typeface="Arial" pitchFamily="34" charset="0"/>
              </a:rPr>
              <a:t>демократів~</a:t>
            </a:r>
            <a:r>
              <a:rPr kumimoji="0" lang="uk-UA" sz="2000" b="0" i="0" u="none" strike="noStrike" cap="none" normalizeH="0" baseline="0" dirty="0" smtClean="0">
                <a:ln>
                  <a:noFill/>
                </a:ln>
                <a:solidFill>
                  <a:srgbClr val="221100"/>
                </a:solidFill>
                <a:effectLst/>
                <a:ea typeface="Times New Roman" pitchFamily="18" charset="0"/>
                <a:cs typeface="Arial" pitchFamily="34" charset="0"/>
              </a:rPr>
              <a:t>(СВД) </a:t>
            </a:r>
            <a:r>
              <a:rPr kumimoji="0" lang="uk-UA" sz="2000" b="1" i="1" u="none" strike="noStrike" cap="none" normalizeH="0" baseline="0" dirty="0" smtClean="0">
                <a:ln>
                  <a:noFill/>
                </a:ln>
                <a:solidFill>
                  <a:srgbClr val="221100"/>
                </a:solidFill>
                <a:effectLst/>
                <a:ea typeface="Times New Roman" pitchFamily="18" charset="0"/>
                <a:cs typeface="Arial" pitchFamily="34" charset="0"/>
              </a:rPr>
              <a:t>професора </a:t>
            </a:r>
            <a:r>
              <a:rPr kumimoji="0" lang="uk-UA" sz="2000" b="1" i="1" u="none" strike="noStrike" cap="none" normalizeH="0" baseline="0" dirty="0" err="1" smtClean="0">
                <a:ln>
                  <a:noFill/>
                </a:ln>
                <a:solidFill>
                  <a:srgbClr val="221100"/>
                </a:solidFill>
                <a:effectLst/>
                <a:ea typeface="Times New Roman" pitchFamily="18" charset="0"/>
                <a:cs typeface="Arial" pitchFamily="34" charset="0"/>
              </a:rPr>
              <a:t>Арпада</a:t>
            </a:r>
            <a:r>
              <a:rPr kumimoji="0" lang="uk-UA" sz="2000" b="1" i="1" u="none" strike="noStrike" cap="none" normalizeH="0" baseline="0" dirty="0" smtClean="0">
                <a:ln>
                  <a:noFill/>
                </a:ln>
                <a:solidFill>
                  <a:srgbClr val="221100"/>
                </a:solidFill>
                <a:effectLst/>
                <a:ea typeface="Times New Roman" pitchFamily="18" charset="0"/>
                <a:cs typeface="Arial" pitchFamily="34" charset="0"/>
              </a:rPr>
              <a:t> </a:t>
            </a:r>
            <a:r>
              <a:rPr kumimoji="0" lang="uk-UA" sz="2000" b="1" i="1" u="none" strike="noStrike" cap="none" normalizeH="0" baseline="0" dirty="0" err="1" smtClean="0">
                <a:ln>
                  <a:noFill/>
                </a:ln>
                <a:solidFill>
                  <a:srgbClr val="221100"/>
                </a:solidFill>
                <a:effectLst/>
                <a:ea typeface="Times New Roman" pitchFamily="18" charset="0"/>
                <a:cs typeface="Arial" pitchFamily="34" charset="0"/>
              </a:rPr>
              <a:t>Генца</a:t>
            </a:r>
            <a:r>
              <a:rPr kumimoji="0" lang="uk-UA" sz="2000" b="1" i="1" u="none" strike="noStrike" cap="none" normalizeH="0" baseline="0" dirty="0" smtClean="0">
                <a:ln>
                  <a:noFill/>
                </a:ln>
                <a:solidFill>
                  <a:srgbClr val="221100"/>
                </a:solidFill>
                <a:effectLst/>
                <a:ea typeface="Times New Roman" pitchFamily="18" charset="0"/>
                <a:cs typeface="Arial" pitchFamily="34" charset="0"/>
              </a:rPr>
              <a:t>.</a:t>
            </a:r>
            <a:r>
              <a:rPr kumimoji="0" lang="uk-UA" sz="2000" b="0" i="0" u="none" strike="noStrike" cap="none" normalizeH="0" baseline="0" dirty="0" smtClean="0">
                <a:ln>
                  <a:noFill/>
                </a:ln>
                <a:solidFill>
                  <a:srgbClr val="221100"/>
                </a:solidFill>
                <a:effectLst/>
                <a:ea typeface="Times New Roman" pitchFamily="18" charset="0"/>
                <a:cs typeface="Arial" pitchFamily="34" charset="0"/>
              </a:rPr>
              <a:t> У </a:t>
            </a:r>
            <a:r>
              <a:rPr kumimoji="0" lang="uk-UA" sz="2000" b="1" i="1" u="none" strike="noStrike" cap="none" normalizeH="0" baseline="0" dirty="0" smtClean="0">
                <a:ln>
                  <a:noFill/>
                </a:ln>
                <a:solidFill>
                  <a:srgbClr val="221100"/>
                </a:solidFill>
                <a:effectLst/>
                <a:ea typeface="Times New Roman" pitchFamily="18" charset="0"/>
                <a:cs typeface="Arial" pitchFamily="34" charset="0"/>
              </a:rPr>
              <a:t>1995 р</a:t>
            </a:r>
            <a:r>
              <a:rPr kumimoji="0" lang="uk-UA" sz="2000" b="0" i="0" u="none" strike="noStrike" cap="none" normalizeH="0" baseline="0" dirty="0" smtClean="0">
                <a:ln>
                  <a:noFill/>
                </a:ln>
                <a:solidFill>
                  <a:srgbClr val="221100"/>
                </a:solidFill>
                <a:effectLst/>
                <a:ea typeface="Times New Roman" pitchFamily="18" charset="0"/>
                <a:cs typeface="Arial" pitchFamily="34" charset="0"/>
              </a:rPr>
              <a:t>. його знову  було обрано президентом країни. </a:t>
            </a:r>
            <a:br>
              <a:rPr kumimoji="0" lang="uk-UA" sz="2000" b="0" i="0" u="none" strike="noStrike" cap="none" normalizeH="0" baseline="0" dirty="0" smtClean="0">
                <a:ln>
                  <a:noFill/>
                </a:ln>
                <a:solidFill>
                  <a:srgbClr val="221100"/>
                </a:solidFill>
                <a:effectLst/>
                <a:ea typeface="Times New Roman" pitchFamily="18" charset="0"/>
                <a:cs typeface="Arial" pitchFamily="34" charset="0"/>
              </a:rPr>
            </a:br>
            <a:r>
              <a:rPr kumimoji="0" lang="uk-UA" sz="2000" b="0" i="0" u="none" strike="noStrike" cap="none" normalizeH="0" baseline="0" dirty="0" smtClean="0">
                <a:ln>
                  <a:noFill/>
                </a:ln>
                <a:solidFill>
                  <a:srgbClr val="221100"/>
                </a:solidFill>
                <a:effectLst/>
                <a:ea typeface="Times New Roman" pitchFamily="18" charset="0"/>
                <a:cs typeface="Arial" pitchFamily="34" charset="0"/>
              </a:rPr>
              <a:t>Ліквідація наслідків сталінської моделі соціалізму і перехід до ринкової економіки в 1988—1990 </a:t>
            </a:r>
            <a:r>
              <a:rPr kumimoji="0" lang="uk-UA" sz="2000" b="0" i="0" u="none" strike="noStrike" cap="none" normalizeH="0" baseline="0" dirty="0" err="1" smtClean="0">
                <a:ln>
                  <a:noFill/>
                </a:ln>
                <a:solidFill>
                  <a:srgbClr val="221100"/>
                </a:solidFill>
                <a:effectLst/>
                <a:ea typeface="Times New Roman" pitchFamily="18" charset="0"/>
                <a:cs typeface="Arial" pitchFamily="34" charset="0"/>
              </a:rPr>
              <a:t>pp</a:t>
            </a:r>
            <a:r>
              <a:rPr kumimoji="0" lang="uk-UA" sz="2000" b="0" i="0" u="none" strike="noStrike" cap="none" normalizeH="0" baseline="0" dirty="0" smtClean="0">
                <a:ln>
                  <a:noFill/>
                </a:ln>
                <a:solidFill>
                  <a:srgbClr val="221100"/>
                </a:solidFill>
                <a:effectLst/>
                <a:ea typeface="Times New Roman" pitchFamily="18" charset="0"/>
                <a:cs typeface="Arial" pitchFamily="34" charset="0"/>
              </a:rPr>
              <a:t>. відбувалися з великими труднощами. Але у той період було закладено підвалини розвитку нової демократичної Угорщини.</a:t>
            </a:r>
            <a:endParaRPr kumimoji="0" lang="uk-UA" sz="3200" b="0" i="0" u="none" strike="noStrike" cap="none" normalizeH="0" baseline="0" dirty="0" smtClean="0">
              <a:ln>
                <a:noFill/>
              </a:ln>
              <a:solidFill>
                <a:srgbClr val="221100"/>
              </a:solidFill>
              <a:effectLst/>
              <a:cs typeface="Arial" pitchFamily="34" charset="0"/>
            </a:endParaRPr>
          </a:p>
        </p:txBody>
      </p:sp>
      <p:pic>
        <p:nvPicPr>
          <p:cNvPr id="7170" name="Picture 2" descr="http://image2.findagrave.com/photos250/photos/2005/114/23250_111443985658.jpg"/>
          <p:cNvPicPr>
            <a:picLocks noChangeAspect="1" noChangeArrowheads="1"/>
          </p:cNvPicPr>
          <p:nvPr/>
        </p:nvPicPr>
        <p:blipFill>
          <a:blip r:embed="rId2"/>
          <a:srcRect/>
          <a:stretch>
            <a:fillRect/>
          </a:stretch>
        </p:blipFill>
        <p:spPr bwMode="auto">
          <a:xfrm>
            <a:off x="0" y="0"/>
            <a:ext cx="2886878" cy="4214842"/>
          </a:xfrm>
          <a:prstGeom prst="rect">
            <a:avLst/>
          </a:prstGeom>
          <a:noFill/>
        </p:spPr>
      </p:pic>
      <p:pic>
        <p:nvPicPr>
          <p:cNvPr id="7172" name="Picture 4" descr="http://www.fucongress.org/upload/congress/president/Arpad-GYONC-Prezident-Vengerskoj-Respubliki.jpg"/>
          <p:cNvPicPr>
            <a:picLocks noChangeAspect="1" noChangeArrowheads="1"/>
          </p:cNvPicPr>
          <p:nvPr/>
        </p:nvPicPr>
        <p:blipFill>
          <a:blip r:embed="rId3"/>
          <a:srcRect/>
          <a:stretch>
            <a:fillRect/>
          </a:stretch>
        </p:blipFill>
        <p:spPr bwMode="auto">
          <a:xfrm>
            <a:off x="285720" y="3202688"/>
            <a:ext cx="2714644" cy="36553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plus(in)">
                                      <p:cBhvr>
                                        <p:cTn id="7" dur="20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xit" presetSubtype="0" fill="hold" nodeType="clickEffect">
                                  <p:stCondLst>
                                    <p:cond delay="0"/>
                                  </p:stCondLst>
                                  <p:childTnLst>
                                    <p:animScale>
                                      <p:cBhvr>
                                        <p:cTn id="11" dur="1000" accel="50000">
                                          <p:stCondLst>
                                            <p:cond delay="0"/>
                                          </p:stCondLst>
                                        </p:cTn>
                                        <p:tgtEl>
                                          <p:spTgt spid="30722">
                                            <p:txEl>
                                              <p:pRg st="0" end="0"/>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 dur="1000" accel="50000">
                                          <p:stCondLst>
                                            <p:cond delay="0"/>
                                          </p:stCondLst>
                                        </p:cTn>
                                        <p:tgtEl>
                                          <p:spTgt spid="30722">
                                            <p:txEl>
                                              <p:pRg st="0" end="0"/>
                                            </p:txEl>
                                          </p:spTgt>
                                        </p:tgtEl>
                                        <p:attrNameLst>
                                          <p:attrName>ppt_x</p:attrName>
                                          <p:attrName>ppt_y</p:attrName>
                                        </p:attrNameLst>
                                      </p:cBhvr>
                                    </p:animMotion>
                                    <p:animEffect transition="out" filter="fade">
                                      <p:cBhvr>
                                        <p:cTn id="13" dur="1000"/>
                                        <p:tgtEl>
                                          <p:spTgt spid="30722">
                                            <p:txEl>
                                              <p:pRg st="0" end="0"/>
                                            </p:txEl>
                                          </p:spTgt>
                                        </p:tgtEl>
                                      </p:cBhvr>
                                    </p:animEffect>
                                    <p:set>
                                      <p:cBhvr>
                                        <p:cTn id="14" dur="1" fill="hold">
                                          <p:stCondLst>
                                            <p:cond delay="999"/>
                                          </p:stCondLst>
                                        </p:cTn>
                                        <p:tgtEl>
                                          <p:spTgt spid="307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848600" cy="1173162"/>
          </a:xfrm>
        </p:spPr>
        <p:txBody>
          <a:bodyPr/>
          <a:lstStyle/>
          <a:p>
            <a:pPr algn="ctr"/>
            <a:r>
              <a:rPr lang="uk-UA" sz="7200" b="1" dirty="0" smtClean="0">
                <a:solidFill>
                  <a:srgbClr val="221100"/>
                </a:solidFill>
                <a:effectLst>
                  <a:glow rad="101600">
                    <a:schemeClr val="tx2">
                      <a:lumMod val="60000"/>
                      <a:lumOff val="40000"/>
                      <a:alpha val="40000"/>
                    </a:schemeClr>
                  </a:glow>
                  <a:outerShdw blurRad="38100" dist="38100" dir="2700000" algn="tl">
                    <a:srgbClr val="000000">
                      <a:alpha val="43137"/>
                    </a:srgbClr>
                  </a:outerShdw>
                </a:effectLst>
              </a:rPr>
              <a:t>План</a:t>
            </a:r>
            <a:endParaRPr lang="uk-UA" sz="7200" b="1" dirty="0">
              <a:solidFill>
                <a:srgbClr val="221100"/>
              </a:solidFill>
              <a:effectLst>
                <a:glow rad="101600">
                  <a:schemeClr val="tx2">
                    <a:lumMod val="60000"/>
                    <a:lumOff val="40000"/>
                    <a:alpha val="40000"/>
                  </a:schemeClr>
                </a:glow>
                <a:outerShdw blurRad="38100" dist="38100" dir="2700000" algn="tl">
                  <a:srgbClr val="000000">
                    <a:alpha val="43137"/>
                  </a:srgbClr>
                </a:outerShdw>
              </a:effectLst>
            </a:endParaRPr>
          </a:p>
        </p:txBody>
      </p:sp>
      <p:sp>
        <p:nvSpPr>
          <p:cNvPr id="3" name="Содержимое 2"/>
          <p:cNvSpPr>
            <a:spLocks noGrp="1"/>
          </p:cNvSpPr>
          <p:nvPr>
            <p:ph idx="1"/>
          </p:nvPr>
        </p:nvSpPr>
        <p:spPr>
          <a:xfrm>
            <a:off x="323528" y="1600200"/>
            <a:ext cx="8640960" cy="4781128"/>
          </a:xfrm>
        </p:spPr>
        <p:txBody>
          <a:bodyPr/>
          <a:lstStyle/>
          <a:p>
            <a:pPr>
              <a:buNone/>
            </a:pPr>
            <a:r>
              <a:rPr lang="uk-UA" sz="3200" dirty="0" smtClean="0"/>
              <a:t>    1. Встановлення комуністичного режиму. </a:t>
            </a:r>
            <a:br>
              <a:rPr lang="uk-UA" sz="3200" dirty="0" smtClean="0"/>
            </a:br>
            <a:r>
              <a:rPr lang="uk-UA" sz="3200" dirty="0" smtClean="0"/>
              <a:t>2. Революція 1956 р. </a:t>
            </a:r>
            <a:br>
              <a:rPr lang="uk-UA" sz="3200" dirty="0" smtClean="0"/>
            </a:br>
            <a:r>
              <a:rPr lang="uk-UA" sz="3200" dirty="0" smtClean="0"/>
              <a:t>3. Режим Я. </a:t>
            </a:r>
            <a:r>
              <a:rPr lang="uk-UA" sz="3200" dirty="0" err="1" smtClean="0"/>
              <a:t>Кадара</a:t>
            </a:r>
            <a:r>
              <a:rPr lang="uk-UA" sz="3200" dirty="0" smtClean="0"/>
              <a:t>.</a:t>
            </a:r>
            <a:br>
              <a:rPr lang="uk-UA" sz="3200" dirty="0" smtClean="0"/>
            </a:br>
            <a:r>
              <a:rPr lang="uk-UA" sz="3200" dirty="0" smtClean="0"/>
              <a:t>4. Революційні перетворення 1988—1990 </a:t>
            </a:r>
            <a:r>
              <a:rPr lang="uk-UA" sz="3200" dirty="0" err="1" smtClean="0"/>
              <a:t>pp</a:t>
            </a:r>
            <a:r>
              <a:rPr lang="uk-UA" sz="3200" dirty="0" smtClean="0"/>
              <a:t>. </a:t>
            </a:r>
            <a:br>
              <a:rPr lang="uk-UA" sz="3200" dirty="0" smtClean="0"/>
            </a:br>
            <a:r>
              <a:rPr lang="uk-UA" sz="3200" dirty="0" smtClean="0"/>
              <a:t>5. Сучасне становище.</a:t>
            </a:r>
            <a:br>
              <a:rPr lang="uk-UA" sz="3200" dirty="0" smtClean="0"/>
            </a:br>
            <a:r>
              <a:rPr lang="uk-UA" sz="3200" dirty="0" smtClean="0"/>
              <a:t>6. Українсько-угорські відносини.</a:t>
            </a:r>
            <a:endParaRPr lang="uk-UA"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49" presetClass="exit" presetSubtype="0" accel="100000" fill="hold" grpId="0" nodeType="afterEffect">
                                  <p:stCondLst>
                                    <p:cond delay="6000"/>
                                  </p:stCondLst>
                                  <p:childTnLst>
                                    <p:anim calcmode="lin" valueType="num">
                                      <p:cBhvr>
                                        <p:cTn id="20" dur="500"/>
                                        <p:tgtEl>
                                          <p:spTgt spid="3">
                                            <p:txEl>
                                              <p:pRg st="0" end="0"/>
                                            </p:txEl>
                                          </p:spTgt>
                                        </p:tgtEl>
                                        <p:attrNameLst>
                                          <p:attrName>ppt_w</p:attrName>
                                        </p:attrNameLst>
                                      </p:cBhvr>
                                      <p:tavLst>
                                        <p:tav tm="0">
                                          <p:val>
                                            <p:strVal val="ppt_w"/>
                                          </p:val>
                                        </p:tav>
                                        <p:tav tm="100000">
                                          <p:val>
                                            <p:fltVal val="0"/>
                                          </p:val>
                                        </p:tav>
                                      </p:tavLst>
                                    </p:anim>
                                    <p:anim calcmode="lin" valueType="num">
                                      <p:cBhvr>
                                        <p:cTn id="21" dur="500"/>
                                        <p:tgtEl>
                                          <p:spTgt spid="3">
                                            <p:txEl>
                                              <p:pRg st="0" end="0"/>
                                            </p:txEl>
                                          </p:spTgt>
                                        </p:tgtEl>
                                        <p:attrNameLst>
                                          <p:attrName>ppt_h</p:attrName>
                                        </p:attrNameLst>
                                      </p:cBhvr>
                                      <p:tavLst>
                                        <p:tav tm="0">
                                          <p:val>
                                            <p:strVal val="ppt_h"/>
                                          </p:val>
                                        </p:tav>
                                        <p:tav tm="100000">
                                          <p:val>
                                            <p:fltVal val="0"/>
                                          </p:val>
                                        </p:tav>
                                      </p:tavLst>
                                    </p:anim>
                                    <p:anim calcmode="lin" valueType="num">
                                      <p:cBhvr>
                                        <p:cTn id="22" dur="500"/>
                                        <p:tgtEl>
                                          <p:spTgt spid="3">
                                            <p:txEl>
                                              <p:pRg st="0" end="0"/>
                                            </p:txEl>
                                          </p:spTgt>
                                        </p:tgtEl>
                                        <p:attrNameLst>
                                          <p:attrName>style.rotation</p:attrName>
                                        </p:attrNameLst>
                                      </p:cBhvr>
                                      <p:tavLst>
                                        <p:tav tm="0">
                                          <p:val>
                                            <p:fltVal val="0"/>
                                          </p:val>
                                        </p:tav>
                                        <p:tav tm="100000">
                                          <p:val>
                                            <p:fltVal val="360"/>
                                          </p:val>
                                        </p:tav>
                                      </p:tavLst>
                                    </p:anim>
                                    <p:animEffect transition="out" filter="fade">
                                      <p:cBhvr>
                                        <p:cTn id="23" dur="500"/>
                                        <p:tgtEl>
                                          <p:spTgt spid="3">
                                            <p:txEl>
                                              <p:pRg st="0" end="0"/>
                                            </p:txEl>
                                          </p:spTgt>
                                        </p:tgtEl>
                                      </p:cBhvr>
                                    </p:animEffect>
                                    <p:set>
                                      <p:cBhvr>
                                        <p:cTn id="24" dur="1" fill="hold">
                                          <p:stCondLst>
                                            <p:cond delay="499"/>
                                          </p:stCondLst>
                                        </p:cTn>
                                        <p:tgtEl>
                                          <p:spTgt spid="3">
                                            <p:txEl>
                                              <p:pRg st="0" end="0"/>
                                            </p:txEl>
                                          </p:spTgt>
                                        </p:tgtEl>
                                        <p:attrNameLst>
                                          <p:attrName>style.visibility</p:attrName>
                                        </p:attrNameLst>
                                      </p:cBhvr>
                                      <p:to>
                                        <p:strVal val="hidden"/>
                                      </p:to>
                                    </p:set>
                                  </p:childTnLst>
                                </p:cTn>
                              </p:par>
                            </p:childTnLst>
                          </p:cTn>
                        </p:par>
                        <p:par>
                          <p:cTn id="25" fill="hold">
                            <p:stCondLst>
                              <p:cond delay="10500"/>
                            </p:stCondLst>
                            <p:childTnLst>
                              <p:par>
                                <p:cTn id="26" presetID="49" presetClass="exit" presetSubtype="0" accel="100000" fill="hold" grpId="1" nodeType="afterEffect">
                                  <p:stCondLst>
                                    <p:cond delay="0"/>
                                  </p:stCondLst>
                                  <p:childTnLst>
                                    <p:anim calcmode="lin" valueType="num">
                                      <p:cBhvr>
                                        <p:cTn id="27" dur="500"/>
                                        <p:tgtEl>
                                          <p:spTgt spid="2"/>
                                        </p:tgtEl>
                                        <p:attrNameLst>
                                          <p:attrName>ppt_w</p:attrName>
                                        </p:attrNameLst>
                                      </p:cBhvr>
                                      <p:tavLst>
                                        <p:tav tm="0">
                                          <p:val>
                                            <p:strVal val="ppt_w"/>
                                          </p:val>
                                        </p:tav>
                                        <p:tav tm="100000">
                                          <p:val>
                                            <p:fltVal val="0"/>
                                          </p:val>
                                        </p:tav>
                                      </p:tavLst>
                                    </p:anim>
                                    <p:anim calcmode="lin" valueType="num">
                                      <p:cBhvr>
                                        <p:cTn id="28" dur="500"/>
                                        <p:tgtEl>
                                          <p:spTgt spid="2"/>
                                        </p:tgtEl>
                                        <p:attrNameLst>
                                          <p:attrName>ppt_h</p:attrName>
                                        </p:attrNameLst>
                                      </p:cBhvr>
                                      <p:tavLst>
                                        <p:tav tm="0">
                                          <p:val>
                                            <p:strVal val="ppt_h"/>
                                          </p:val>
                                        </p:tav>
                                        <p:tav tm="100000">
                                          <p:val>
                                            <p:fltVal val="0"/>
                                          </p:val>
                                        </p:tav>
                                      </p:tavLst>
                                    </p:anim>
                                    <p:anim calcmode="lin" valueType="num">
                                      <p:cBhvr>
                                        <p:cTn id="29" dur="500"/>
                                        <p:tgtEl>
                                          <p:spTgt spid="2"/>
                                        </p:tgtEl>
                                        <p:attrNameLst>
                                          <p:attrName>style.rotation</p:attrName>
                                        </p:attrNameLst>
                                      </p:cBhvr>
                                      <p:tavLst>
                                        <p:tav tm="0">
                                          <p:val>
                                            <p:fltVal val="0"/>
                                          </p:val>
                                        </p:tav>
                                        <p:tav tm="100000">
                                          <p:val>
                                            <p:fltVal val="360"/>
                                          </p:val>
                                        </p:tav>
                                      </p:tavLst>
                                    </p:anim>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7848600" cy="980728"/>
          </a:xfrm>
        </p:spPr>
        <p:txBody>
          <a:bodyPr/>
          <a:lstStyle/>
          <a:p>
            <a:pPr algn="ctr"/>
            <a:r>
              <a:rPr lang="uk-UA" sz="6000" b="1" dirty="0" smtClean="0">
                <a:solidFill>
                  <a:srgbClr val="221100"/>
                </a:solidFill>
                <a:effectLst>
                  <a:outerShdw blurRad="38100" dist="38100" dir="2700000" algn="tl">
                    <a:srgbClr val="000000">
                      <a:alpha val="43137"/>
                    </a:srgbClr>
                  </a:outerShdw>
                </a:effectLst>
              </a:rPr>
              <a:t>Сучасне становище</a:t>
            </a:r>
            <a:r>
              <a:rPr lang="uk-UA" sz="5400" dirty="0" smtClean="0"/>
              <a:t> </a:t>
            </a:r>
            <a:endParaRPr lang="uk-UA" sz="5400" dirty="0"/>
          </a:p>
        </p:txBody>
      </p:sp>
      <p:sp>
        <p:nvSpPr>
          <p:cNvPr id="3" name="Содержимое 2"/>
          <p:cNvSpPr>
            <a:spLocks noGrp="1"/>
          </p:cNvSpPr>
          <p:nvPr>
            <p:ph idx="1"/>
          </p:nvPr>
        </p:nvSpPr>
        <p:spPr>
          <a:xfrm>
            <a:off x="2143108" y="785794"/>
            <a:ext cx="7000892" cy="6072206"/>
          </a:xfrm>
        </p:spPr>
        <p:txBody>
          <a:bodyPr/>
          <a:lstStyle/>
          <a:p>
            <a:pPr>
              <a:buNone/>
            </a:pPr>
            <a:r>
              <a:rPr lang="uk-UA" sz="2400" dirty="0" smtClean="0"/>
              <a:t>      Протягом останніх років в Угорщині прискорився процес створення підмурівків </a:t>
            </a:r>
            <a:r>
              <a:rPr lang="uk-UA" sz="2400" b="1" i="1" dirty="0" smtClean="0"/>
              <a:t>ринкової економіки</a:t>
            </a:r>
            <a:r>
              <a:rPr lang="uk-UA" sz="2400" dirty="0" smtClean="0"/>
              <a:t> — малої приватизації, роздержавлення у сфері промислового виробництва, що зумовило перехід значної частини населення у приватний сектор. Але в умовах радикальної ринкової реформи прискорився також процес падіння виробництва, почастішали випадки банкрутства підприємств, що призвело до збільшення кількості безробітних і падіння реального життєвого рівня населення на 10%. </a:t>
            </a:r>
            <a:br>
              <a:rPr lang="uk-UA" sz="2400" dirty="0" smtClean="0"/>
            </a:br>
            <a:r>
              <a:rPr lang="uk-UA" sz="2400" dirty="0" smtClean="0"/>
              <a:t>На парламентських виборах у травні 1994 р. </a:t>
            </a:r>
            <a:r>
              <a:rPr lang="uk-UA" sz="2400" b="1" i="1" dirty="0" smtClean="0"/>
              <a:t>УДФ зазнав поразки</a:t>
            </a:r>
            <a:r>
              <a:rPr lang="uk-UA" sz="2400" dirty="0" smtClean="0"/>
              <a:t>. На перше місце вийшла </a:t>
            </a:r>
            <a:r>
              <a:rPr lang="uk-UA" sz="2400" b="1" i="1" dirty="0" smtClean="0"/>
              <a:t>УСП</a:t>
            </a:r>
            <a:r>
              <a:rPr lang="uk-UA" sz="2400" dirty="0" smtClean="0"/>
              <a:t>. її лідер </a:t>
            </a:r>
            <a:r>
              <a:rPr lang="uk-UA" sz="2400" b="1" i="1" dirty="0" err="1" smtClean="0"/>
              <a:t>Дюла</a:t>
            </a:r>
            <a:r>
              <a:rPr lang="uk-UA" sz="2400" b="1" i="1" dirty="0" smtClean="0"/>
              <a:t> Горн</a:t>
            </a:r>
            <a:r>
              <a:rPr lang="uk-UA" sz="2400" dirty="0" smtClean="0"/>
              <a:t> сформував уряд, проте економічний курс уряду не зазнав істотних змін. </a:t>
            </a:r>
            <a:endParaRPr lang="uk-UA" sz="2400" dirty="0"/>
          </a:p>
        </p:txBody>
      </p:sp>
      <p:pic>
        <p:nvPicPr>
          <p:cNvPr id="6146" name="Picture 2" descr="http://upload.wikimedia.org/wikipedia/commons/thumb/d/d5/Gombos_Gyula.png/200px-Gombos_Gyula.png"/>
          <p:cNvPicPr>
            <a:picLocks noChangeAspect="1" noChangeArrowheads="1"/>
          </p:cNvPicPr>
          <p:nvPr/>
        </p:nvPicPr>
        <p:blipFill>
          <a:blip r:embed="rId2"/>
          <a:srcRect/>
          <a:stretch>
            <a:fillRect/>
          </a:stretch>
        </p:blipFill>
        <p:spPr bwMode="auto">
          <a:xfrm>
            <a:off x="-1" y="1643050"/>
            <a:ext cx="2441881" cy="33575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800" decel="100000"/>
                                        <p:tgtEl>
                                          <p:spTgt spid="3">
                                            <p:txEl>
                                              <p:pRg st="0" end="0"/>
                                            </p:txEl>
                                          </p:spTgt>
                                        </p:tgtEl>
                                      </p:cBhvr>
                                    </p:animEffect>
                                    <p:anim calcmode="lin" valueType="num">
                                      <p:cBhvr>
                                        <p:cTn id="13"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grpId="1" nodeType="clickEffect">
                                  <p:stCondLst>
                                    <p:cond delay="0"/>
                                  </p:stCondLst>
                                  <p:childTnLst>
                                    <p:animEffect transition="out" filter="diamond(in)">
                                      <p:cBhvr>
                                        <p:cTn id="21" dur="2000"/>
                                        <p:tgtEl>
                                          <p:spTgt spid="3">
                                            <p:txEl>
                                              <p:pRg st="0" end="0"/>
                                            </p:txEl>
                                          </p:spTgt>
                                        </p:tgtEl>
                                      </p:cBhvr>
                                    </p:animEffect>
                                    <p:set>
                                      <p:cBhvr>
                                        <p:cTn id="2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0" presetClass="exit" presetSubtype="0" accel="100000" fill="hold" grpId="1" nodeType="clickEffect">
                                  <p:stCondLst>
                                    <p:cond delay="0"/>
                                  </p:stCondLst>
                                  <p:childTnLst>
                                    <p:anim calcmode="lin" valueType="num">
                                      <p:cBhvr>
                                        <p:cTn id="26" dur="1000"/>
                                        <p:tgtEl>
                                          <p:spTgt spid="2"/>
                                        </p:tgtEl>
                                        <p:attrNameLst>
                                          <p:attrName>ppt_w</p:attrName>
                                        </p:attrNameLst>
                                      </p:cBhvr>
                                      <p:tavLst>
                                        <p:tav tm="0">
                                          <p:val>
                                            <p:strVal val="ppt_w"/>
                                          </p:val>
                                        </p:tav>
                                        <p:tav tm="100000">
                                          <p:val>
                                            <p:strVal val="ppt_w+.3"/>
                                          </p:val>
                                        </p:tav>
                                      </p:tavLst>
                                    </p:anim>
                                    <p:anim calcmode="lin" valueType="num">
                                      <p:cBhvr>
                                        <p:cTn id="27" dur="1000"/>
                                        <p:tgtEl>
                                          <p:spTgt spid="2"/>
                                        </p:tgtEl>
                                        <p:attrNameLst>
                                          <p:attrName>ppt_h</p:attrName>
                                        </p:attrNameLst>
                                      </p:cBhvr>
                                      <p:tavLst>
                                        <p:tav tm="0">
                                          <p:val>
                                            <p:strVal val="ppt_h"/>
                                          </p:val>
                                        </p:tav>
                                        <p:tav tm="100000">
                                          <p:val>
                                            <p:strVal val="ppt_h"/>
                                          </p:val>
                                        </p:tav>
                                      </p:tavLst>
                                    </p:anim>
                                    <p:animEffect transition="out" filter="fade">
                                      <p:cBhvr>
                                        <p:cTn id="28" dur="1000"/>
                                        <p:tgtEl>
                                          <p:spTgt spid="2"/>
                                        </p:tgtEl>
                                      </p:cBhvr>
                                    </p:animEffect>
                                    <p:set>
                                      <p:cBhvr>
                                        <p:cTn id="2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539552" y="807674"/>
            <a:ext cx="8064896"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200" b="0" i="0" u="none" strike="noStrike" cap="none" normalizeH="0" baseline="0" dirty="0" smtClean="0">
                <a:ln>
                  <a:noFill/>
                </a:ln>
                <a:solidFill>
                  <a:srgbClr val="221100"/>
                </a:solidFill>
                <a:effectLst/>
                <a:ea typeface="Times New Roman" pitchFamily="18" charset="0"/>
                <a:cs typeface="Arial" pitchFamily="34" charset="0"/>
              </a:rPr>
              <a:t>На парламентських виборах у травні 1994 р. </a:t>
            </a:r>
            <a:r>
              <a:rPr kumimoji="0" lang="uk-UA" sz="2200" b="1" i="1" u="none" strike="noStrike" cap="none" normalizeH="0" baseline="0" dirty="0" smtClean="0">
                <a:ln>
                  <a:noFill/>
                </a:ln>
                <a:solidFill>
                  <a:srgbClr val="221100"/>
                </a:solidFill>
                <a:effectLst/>
                <a:ea typeface="Times New Roman" pitchFamily="18" charset="0"/>
                <a:cs typeface="Arial" pitchFamily="34" charset="0"/>
              </a:rPr>
              <a:t>УДФ зазнав поразки</a:t>
            </a:r>
            <a:r>
              <a:rPr kumimoji="0" lang="uk-UA" sz="2200" b="0" i="0" u="none" strike="noStrike" cap="none" normalizeH="0" baseline="0" dirty="0" smtClean="0">
                <a:ln>
                  <a:noFill/>
                </a:ln>
                <a:solidFill>
                  <a:srgbClr val="221100"/>
                </a:solidFill>
                <a:effectLst/>
                <a:ea typeface="Times New Roman" pitchFamily="18" charset="0"/>
                <a:cs typeface="Arial" pitchFamily="34" charset="0"/>
              </a:rPr>
              <a:t>. На перше місце вийшла </a:t>
            </a:r>
            <a:r>
              <a:rPr kumimoji="0" lang="uk-UA" sz="2200" b="1" i="1" u="none" strike="noStrike" cap="none" normalizeH="0" baseline="0" dirty="0" smtClean="0">
                <a:ln>
                  <a:noFill/>
                </a:ln>
                <a:solidFill>
                  <a:srgbClr val="221100"/>
                </a:solidFill>
                <a:effectLst/>
                <a:ea typeface="Times New Roman" pitchFamily="18" charset="0"/>
                <a:cs typeface="Arial" pitchFamily="34" charset="0"/>
              </a:rPr>
              <a:t>УСП</a:t>
            </a:r>
            <a:r>
              <a:rPr kumimoji="0" lang="uk-UA" sz="2200" b="0" i="0" u="none" strike="noStrike" cap="none" normalizeH="0" baseline="0" dirty="0" smtClean="0">
                <a:ln>
                  <a:noFill/>
                </a:ln>
                <a:solidFill>
                  <a:srgbClr val="221100"/>
                </a:solidFill>
                <a:effectLst/>
                <a:ea typeface="Times New Roman" pitchFamily="18" charset="0"/>
                <a:cs typeface="Arial" pitchFamily="34" charset="0"/>
              </a:rPr>
              <a:t>. її лідер </a:t>
            </a:r>
            <a:r>
              <a:rPr kumimoji="0" lang="uk-UA" sz="2200" b="1" i="1" u="none" strike="noStrike" cap="none" normalizeH="0" baseline="0" dirty="0" err="1" smtClean="0">
                <a:ln>
                  <a:noFill/>
                </a:ln>
                <a:solidFill>
                  <a:srgbClr val="221100"/>
                </a:solidFill>
                <a:effectLst/>
                <a:ea typeface="Times New Roman" pitchFamily="18" charset="0"/>
                <a:cs typeface="Arial" pitchFamily="34" charset="0"/>
              </a:rPr>
              <a:t>Дюла</a:t>
            </a:r>
            <a:r>
              <a:rPr kumimoji="0" lang="uk-UA" sz="2200" b="1" i="1" u="none" strike="noStrike" cap="none" normalizeH="0" baseline="0" dirty="0" smtClean="0">
                <a:ln>
                  <a:noFill/>
                </a:ln>
                <a:solidFill>
                  <a:srgbClr val="221100"/>
                </a:solidFill>
                <a:effectLst/>
                <a:ea typeface="Times New Roman" pitchFamily="18" charset="0"/>
                <a:cs typeface="Arial" pitchFamily="34" charset="0"/>
              </a:rPr>
              <a:t> Горн</a:t>
            </a:r>
            <a:r>
              <a:rPr kumimoji="0" lang="uk-UA" sz="2200" b="0" i="0" u="none" strike="noStrike" cap="none" normalizeH="0" baseline="0" dirty="0" smtClean="0">
                <a:ln>
                  <a:noFill/>
                </a:ln>
                <a:solidFill>
                  <a:srgbClr val="221100"/>
                </a:solidFill>
                <a:effectLst/>
                <a:ea typeface="Times New Roman" pitchFamily="18" charset="0"/>
                <a:cs typeface="Arial" pitchFamily="34" charset="0"/>
              </a:rPr>
              <a:t> сформував уряд, проте економічний курс уряду не зазнав істотних змін. </a:t>
            </a:r>
            <a:br>
              <a:rPr kumimoji="0" lang="uk-UA" sz="2200" b="0" i="0" u="none" strike="noStrike" cap="none" normalizeH="0" baseline="0" dirty="0" smtClean="0">
                <a:ln>
                  <a:noFill/>
                </a:ln>
                <a:solidFill>
                  <a:srgbClr val="221100"/>
                </a:solidFill>
                <a:effectLst/>
                <a:ea typeface="Times New Roman" pitchFamily="18" charset="0"/>
                <a:cs typeface="Arial" pitchFamily="34" charset="0"/>
              </a:rPr>
            </a:br>
            <a:r>
              <a:rPr kumimoji="0" lang="uk-UA" sz="2200" b="0" i="0" u="none" strike="noStrike" cap="none" normalizeH="0" baseline="0" dirty="0" smtClean="0">
                <a:ln>
                  <a:noFill/>
                </a:ln>
                <a:solidFill>
                  <a:srgbClr val="221100"/>
                </a:solidFill>
                <a:effectLst/>
                <a:ea typeface="Times New Roman" pitchFamily="18" charset="0"/>
                <a:cs typeface="Arial" pitchFamily="34" charset="0"/>
              </a:rPr>
              <a:t>У програмі уряду, ухваленій </a:t>
            </a:r>
            <a:r>
              <a:rPr kumimoji="0" lang="uk-UA" sz="2200" b="1" i="1" u="none" strike="noStrike" cap="none" normalizeH="0" baseline="0" dirty="0" smtClean="0">
                <a:ln>
                  <a:noFill/>
                </a:ln>
                <a:solidFill>
                  <a:srgbClr val="221100"/>
                </a:solidFill>
                <a:effectLst/>
                <a:ea typeface="Times New Roman" pitchFamily="18" charset="0"/>
                <a:cs typeface="Arial" pitchFamily="34" charset="0"/>
              </a:rPr>
              <a:t>у березні 1995 p</a:t>
            </a:r>
            <a:r>
              <a:rPr kumimoji="0" lang="uk-UA" sz="2200" b="0" i="0" u="none" strike="noStrike" cap="none" normalizeH="0" baseline="0" dirty="0" smtClean="0">
                <a:ln>
                  <a:noFill/>
                </a:ln>
                <a:solidFill>
                  <a:srgbClr val="221100"/>
                </a:solidFill>
                <a:effectLst/>
                <a:ea typeface="Times New Roman" pitchFamily="18" charset="0"/>
                <a:cs typeface="Arial" pitchFamily="34" charset="0"/>
              </a:rPr>
              <a:t>., було передбачено низку непопулярних </a:t>
            </a:r>
            <a:r>
              <a:rPr kumimoji="0" lang="uk-UA" sz="2200" b="0" i="0" u="none" strike="noStrike" cap="none" normalizeH="0" baseline="0" dirty="0" smtClean="0">
                <a:ln>
                  <a:noFill/>
                </a:ln>
                <a:solidFill>
                  <a:srgbClr val="221100"/>
                </a:solidFill>
                <a:effectLst/>
                <a:ea typeface="Times New Roman" pitchFamily="18" charset="0"/>
                <a:cs typeface="Arial" pitchFamily="34" charset="0"/>
              </a:rPr>
              <a:t>заходів:скорочення </a:t>
            </a:r>
            <a:r>
              <a:rPr kumimoji="0" lang="uk-UA" sz="2200" b="0" i="0" u="none" strike="noStrike" cap="none" normalizeH="0" baseline="0" dirty="0" smtClean="0">
                <a:ln>
                  <a:noFill/>
                </a:ln>
                <a:solidFill>
                  <a:srgbClr val="221100"/>
                </a:solidFill>
                <a:effectLst/>
                <a:ea typeface="Times New Roman" pitchFamily="18" charset="0"/>
                <a:cs typeface="Arial" pitchFamily="34" charset="0"/>
              </a:rPr>
              <a:t>державних витрат, зокрема на соціальні потреби тощо. Незважаючи на хвилю протестів, уряд заявив, що країна за нинішнього рівня розвитку не в змозі витрачати 27% ВНП на соціальне забезпечення. </a:t>
            </a:r>
            <a:br>
              <a:rPr kumimoji="0" lang="uk-UA" sz="2200" b="0" i="0" u="none" strike="noStrike" cap="none" normalizeH="0" baseline="0" dirty="0" smtClean="0">
                <a:ln>
                  <a:noFill/>
                </a:ln>
                <a:solidFill>
                  <a:srgbClr val="221100"/>
                </a:solidFill>
                <a:effectLst/>
                <a:ea typeface="Times New Roman" pitchFamily="18" charset="0"/>
                <a:cs typeface="Arial" pitchFamily="34" charset="0"/>
              </a:rPr>
            </a:br>
            <a:r>
              <a:rPr kumimoji="0" lang="uk-UA" sz="2200" b="0" i="0" u="none" strike="noStrike" cap="none" normalizeH="0" baseline="0" dirty="0" smtClean="0">
                <a:ln>
                  <a:noFill/>
                </a:ln>
                <a:solidFill>
                  <a:srgbClr val="221100"/>
                </a:solidFill>
                <a:effectLst/>
                <a:ea typeface="Times New Roman" pitchFamily="18" charset="0"/>
                <a:cs typeface="Arial" pitchFamily="34" charset="0"/>
              </a:rPr>
              <a:t>До 1995 р. внаслідок приватизації, що провадилася з 1990 p., в розпорядженні держави залишилось </a:t>
            </a:r>
            <a:r>
              <a:rPr kumimoji="0" lang="uk-UA" sz="2200" b="1" i="1" u="none" strike="noStrike" cap="none" normalizeH="0" baseline="0" dirty="0" smtClean="0">
                <a:ln>
                  <a:noFill/>
                </a:ln>
                <a:solidFill>
                  <a:srgbClr val="221100"/>
                </a:solidFill>
                <a:effectLst/>
                <a:ea typeface="Times New Roman" pitchFamily="18" charset="0"/>
                <a:cs typeface="Arial" pitchFamily="34" charset="0"/>
              </a:rPr>
              <a:t>50%</a:t>
            </a:r>
            <a:r>
              <a:rPr kumimoji="0" lang="uk-UA" sz="2200" b="0" i="0" u="none" strike="noStrike" cap="none" normalizeH="0" baseline="0" dirty="0" smtClean="0">
                <a:ln>
                  <a:noFill/>
                </a:ln>
                <a:solidFill>
                  <a:srgbClr val="221100"/>
                </a:solidFill>
                <a:effectLst/>
                <a:ea typeface="Times New Roman" pitchFamily="18" charset="0"/>
                <a:cs typeface="Arial" pitchFamily="34" charset="0"/>
              </a:rPr>
              <a:t> промислових об'єктів. Уряд Д. Горна </a:t>
            </a:r>
            <a:r>
              <a:rPr kumimoji="0" lang="uk-UA" sz="2200" b="1" i="1" u="none" strike="noStrike" cap="none" normalizeH="0" baseline="0" dirty="0" smtClean="0">
                <a:ln>
                  <a:noFill/>
                </a:ln>
                <a:solidFill>
                  <a:srgbClr val="221100"/>
                </a:solidFill>
                <a:effectLst/>
                <a:ea typeface="Times New Roman" pitchFamily="18" charset="0"/>
                <a:cs typeface="Arial" pitchFamily="34" charset="0"/>
              </a:rPr>
              <a:t>продовжував приватизацію</a:t>
            </a:r>
            <a:r>
              <a:rPr kumimoji="0" lang="uk-UA" sz="2200" b="0" i="0" u="none" strike="noStrike" cap="none" normalizeH="0" baseline="0" dirty="0" smtClean="0">
                <a:ln>
                  <a:noFill/>
                </a:ln>
                <a:solidFill>
                  <a:srgbClr val="221100"/>
                </a:solidFill>
                <a:effectLst/>
                <a:ea typeface="Times New Roman" pitchFamily="18" charset="0"/>
                <a:cs typeface="Arial" pitchFamily="34" charset="0"/>
              </a:rPr>
              <a:t> в наступні роки. До рук приватних власників перейшов навіть енергетичний сектор, що викликало гостру критику з боку опозиції. Одначе уряд Д. Горна та його наступники не бачать альтернативи курсу на розвиток ринкової економіки.</a:t>
            </a:r>
            <a:endParaRPr kumimoji="0" lang="uk-UA" sz="2200" b="0" i="0" u="none" strike="noStrike" cap="none" normalizeH="0" baseline="0" dirty="0" smtClean="0">
              <a:ln>
                <a:noFill/>
              </a:ln>
              <a:solidFill>
                <a:srgbClr val="221100"/>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2769"/>
                                        </p:tgtEl>
                                        <p:attrNameLst>
                                          <p:attrName>style.visibility</p:attrName>
                                        </p:attrNameLst>
                                      </p:cBhvr>
                                      <p:to>
                                        <p:strVal val="visible"/>
                                      </p:to>
                                    </p:set>
                                    <p:animScale>
                                      <p:cBhvr>
                                        <p:cTn id="7" dur="1000" decel="50000" fill="hold">
                                          <p:stCondLst>
                                            <p:cond delay="0"/>
                                          </p:stCondLst>
                                        </p:cTn>
                                        <p:tgtEl>
                                          <p:spTgt spid="327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769"/>
                                        </p:tgtEl>
                                        <p:attrNameLst>
                                          <p:attrName>ppt_x</p:attrName>
                                          <p:attrName>ppt_y</p:attrName>
                                        </p:attrNameLst>
                                      </p:cBhvr>
                                    </p:animMotion>
                                    <p:animEffect transition="in" filter="fade">
                                      <p:cBhvr>
                                        <p:cTn id="9" dur="1000"/>
                                        <p:tgtEl>
                                          <p:spTgt spid="32769"/>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xit" presetSubtype="0" accel="100000" fill="hold" grpId="1" nodeType="clickEffect">
                                  <p:stCondLst>
                                    <p:cond delay="0"/>
                                  </p:stCondLst>
                                  <p:childTnLst>
                                    <p:anim calcmode="lin" valueType="num">
                                      <p:cBhvr>
                                        <p:cTn id="13" dur="1000"/>
                                        <p:tgtEl>
                                          <p:spTgt spid="32769"/>
                                        </p:tgtEl>
                                        <p:attrNameLst>
                                          <p:attrName>ppt_w</p:attrName>
                                        </p:attrNameLst>
                                      </p:cBhvr>
                                      <p:tavLst>
                                        <p:tav tm="0">
                                          <p:val>
                                            <p:strVal val="ppt_w"/>
                                          </p:val>
                                        </p:tav>
                                        <p:tav tm="100000">
                                          <p:val>
                                            <p:strVal val="ppt_w+.3"/>
                                          </p:val>
                                        </p:tav>
                                      </p:tavLst>
                                    </p:anim>
                                    <p:anim calcmode="lin" valueType="num">
                                      <p:cBhvr>
                                        <p:cTn id="14" dur="1000"/>
                                        <p:tgtEl>
                                          <p:spTgt spid="32769"/>
                                        </p:tgtEl>
                                        <p:attrNameLst>
                                          <p:attrName>ppt_h</p:attrName>
                                        </p:attrNameLst>
                                      </p:cBhvr>
                                      <p:tavLst>
                                        <p:tav tm="0">
                                          <p:val>
                                            <p:strVal val="ppt_h"/>
                                          </p:val>
                                        </p:tav>
                                        <p:tav tm="100000">
                                          <p:val>
                                            <p:strVal val="ppt_h"/>
                                          </p:val>
                                        </p:tav>
                                      </p:tavLst>
                                    </p:anim>
                                    <p:animEffect transition="out" filter="fade">
                                      <p:cBhvr>
                                        <p:cTn id="15" dur="1000"/>
                                        <p:tgtEl>
                                          <p:spTgt spid="32769"/>
                                        </p:tgtEl>
                                      </p:cBhvr>
                                    </p:animEffect>
                                    <p:set>
                                      <p:cBhvr>
                                        <p:cTn id="16" dur="1" fill="hold">
                                          <p:stCondLst>
                                            <p:cond delay="999"/>
                                          </p:stCondLst>
                                        </p:cTn>
                                        <p:tgtEl>
                                          <p:spTgt spid="327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P spid="3276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424936" cy="1173162"/>
          </a:xfrm>
        </p:spPr>
        <p:txBody>
          <a:bodyPr/>
          <a:lstStyle/>
          <a:p>
            <a:pPr algn="ctr"/>
            <a:r>
              <a:rPr lang="uk-UA" sz="4400" b="1" dirty="0" smtClean="0">
                <a:solidFill>
                  <a:srgbClr val="221100"/>
                </a:solidFill>
                <a:effectLst>
                  <a:outerShdw blurRad="38100" dist="38100" dir="2700000" algn="tl">
                    <a:srgbClr val="000000">
                      <a:alpha val="43137"/>
                    </a:srgbClr>
                  </a:outerShdw>
                </a:effectLst>
              </a:rPr>
              <a:t>Українсько-угорські відносини</a:t>
            </a:r>
            <a:r>
              <a:rPr lang="uk-UA" b="1" dirty="0" smtClean="0"/>
              <a:t> </a:t>
            </a:r>
            <a:r>
              <a:rPr lang="uk-UA" dirty="0" smtClean="0"/>
              <a:t/>
            </a:r>
            <a:br>
              <a:rPr lang="uk-UA" dirty="0" smtClean="0"/>
            </a:br>
            <a:endParaRPr lang="uk-UA" dirty="0"/>
          </a:p>
        </p:txBody>
      </p:sp>
      <p:sp>
        <p:nvSpPr>
          <p:cNvPr id="3" name="Содержимое 2"/>
          <p:cNvSpPr>
            <a:spLocks noGrp="1"/>
          </p:cNvSpPr>
          <p:nvPr>
            <p:ph idx="1"/>
          </p:nvPr>
        </p:nvSpPr>
        <p:spPr>
          <a:xfrm>
            <a:off x="0" y="1124744"/>
            <a:ext cx="8820472" cy="5112568"/>
          </a:xfrm>
        </p:spPr>
        <p:txBody>
          <a:bodyPr/>
          <a:lstStyle/>
          <a:p>
            <a:pPr>
              <a:buNone/>
            </a:pPr>
            <a:r>
              <a:rPr lang="uk-UA" sz="2400" dirty="0" smtClean="0"/>
              <a:t>     Зміна суспільно-політичного режиму в Угорщині зумовила також і значну переорієнтацію її зовнішньої політики. Посилилася тенденція до розвитку інтеграційних зв'язків із західноєвропейськими державами та їхніми політичними й економічними об'єднаннями. На новий рівень вийшло співробітництво Угорщини як асоційованого члена з </a:t>
            </a:r>
            <a:r>
              <a:rPr lang="uk-UA" sz="2400" b="1" i="1" dirty="0" smtClean="0"/>
              <a:t>Європейським Союзом, а також із НАТО</a:t>
            </a:r>
            <a:r>
              <a:rPr lang="uk-UA" sz="2400" dirty="0" smtClean="0"/>
              <a:t>. У </a:t>
            </a:r>
            <a:r>
              <a:rPr lang="uk-UA" sz="2400" b="1" i="1" dirty="0" smtClean="0"/>
              <a:t>липні 1997 р</a:t>
            </a:r>
            <a:r>
              <a:rPr lang="uk-UA" sz="2400" dirty="0" smtClean="0"/>
              <a:t>. Угорщина отримала офіційне запрошення до Північноатлантичного союзу </a:t>
            </a:r>
            <a:r>
              <a:rPr lang="uk-UA" sz="2400" b="1" i="1" dirty="0" smtClean="0"/>
              <a:t>з 1999 р. стала його членом.</a:t>
            </a:r>
            <a:r>
              <a:rPr lang="uk-UA" sz="2400" dirty="0" smtClean="0"/>
              <a:t> Активно розвиваються двосторонні відносини — </a:t>
            </a:r>
            <a:r>
              <a:rPr lang="uk-UA" sz="2400" b="1" i="1" dirty="0" smtClean="0"/>
              <a:t>передовсім із Австрією, Німеччиною, США.</a:t>
            </a:r>
            <a:r>
              <a:rPr lang="uk-UA" sz="2400" dirty="0" smtClean="0"/>
              <a:t> Налагоджуються політичні, дипломатичні та економічні зв'язки з </a:t>
            </a:r>
            <a:r>
              <a:rPr lang="uk-UA" sz="2400" b="1" i="1" dirty="0" smtClean="0"/>
              <a:t>Україною</a:t>
            </a:r>
            <a:r>
              <a:rPr lang="uk-UA" sz="2400" dirty="0" smtClean="0"/>
              <a:t>. У грудні 1991 р. Угорщина визнала суверенну Українську державу, було встановлено дипломатичні відносини. </a:t>
            </a:r>
            <a:endParaRPr lang="uk-U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xit" presetSubtype="0" accel="100000" fill="hold" grpId="1" nodeType="clickEffect">
                                  <p:stCondLst>
                                    <p:cond delay="0"/>
                                  </p:stCondLst>
                                  <p:childTnLst>
                                    <p:anim calcmode="lin" valueType="num">
                                      <p:cBhvr>
                                        <p:cTn id="16" dur="1000"/>
                                        <p:tgtEl>
                                          <p:spTgt spid="3">
                                            <p:txEl>
                                              <p:pRg st="0" end="0"/>
                                            </p:txEl>
                                          </p:spTgt>
                                        </p:tgtEl>
                                        <p:attrNameLst>
                                          <p:attrName>ppt_w</p:attrName>
                                        </p:attrNameLst>
                                      </p:cBhvr>
                                      <p:tavLst>
                                        <p:tav tm="0">
                                          <p:val>
                                            <p:strVal val="ppt_w"/>
                                          </p:val>
                                        </p:tav>
                                        <p:tav tm="100000">
                                          <p:val>
                                            <p:strVal val="ppt_w+.3"/>
                                          </p:val>
                                        </p:tav>
                                      </p:tavLst>
                                    </p:anim>
                                    <p:anim calcmode="lin" valueType="num">
                                      <p:cBhvr>
                                        <p:cTn id="17"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18" dur="1000"/>
                                        <p:tgtEl>
                                          <p:spTgt spid="3">
                                            <p:txEl>
                                              <p:pRg st="0" end="0"/>
                                            </p:txEl>
                                          </p:spTgt>
                                        </p:tgtEl>
                                      </p:cBhvr>
                                    </p:animEffect>
                                    <p:set>
                                      <p:cBhvr>
                                        <p:cTn id="1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2" presetClass="exit" presetSubtype="0" fill="hold" grpId="1" nodeType="clickEffect">
                                  <p:stCondLst>
                                    <p:cond delay="0"/>
                                  </p:stCondLst>
                                  <p:childTnLst>
                                    <p:animScale>
                                      <p:cBhvr>
                                        <p:cTn id="23" dur="1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4" dur="1000" accel="50000">
                                          <p:stCondLst>
                                            <p:cond delay="0"/>
                                          </p:stCondLst>
                                        </p:cTn>
                                        <p:tgtEl>
                                          <p:spTgt spid="2"/>
                                        </p:tgtEl>
                                        <p:attrNameLst>
                                          <p:attrName>ppt_x</p:attrName>
                                          <p:attrName>ppt_y</p:attrName>
                                        </p:attrNameLst>
                                      </p:cBhvr>
                                    </p:animMotion>
                                    <p:animEffect transition="out" filter="fade">
                                      <p:cBhvr>
                                        <p:cTn id="25" dur="1000"/>
                                        <p:tgtEl>
                                          <p:spTgt spid="2"/>
                                        </p:tgtEl>
                                      </p:cBhvr>
                                    </p:animEffect>
                                    <p:set>
                                      <p:cBhvr>
                                        <p:cTn id="26"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persona-l.pp.ua/assets/images/2012/02/ukr_ogor.gif"/>
          <p:cNvPicPr>
            <a:picLocks noChangeAspect="1" noChangeArrowheads="1"/>
          </p:cNvPicPr>
          <p:nvPr/>
        </p:nvPicPr>
        <p:blipFill>
          <a:blip r:embed="rId2" cstate="print"/>
          <a:srcRect/>
          <a:stretch>
            <a:fillRect/>
          </a:stretch>
        </p:blipFill>
        <p:spPr bwMode="auto">
          <a:xfrm>
            <a:off x="1187624" y="692696"/>
            <a:ext cx="6781800" cy="54197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ox(in)">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xit" presetSubtype="10" fill="hold" nodeType="clickEffect">
                                  <p:stCondLst>
                                    <p:cond delay="0"/>
                                  </p:stCondLst>
                                  <p:childTnLst>
                                    <p:anim calcmode="lin" valueType="num">
                                      <p:cBhvr>
                                        <p:cTn id="11" dur="500"/>
                                        <p:tgtEl>
                                          <p:spTgt spid="34818"/>
                                        </p:tgtEl>
                                        <p:attrNameLst>
                                          <p:attrName>ppt_w</p:attrName>
                                        </p:attrNameLst>
                                      </p:cBhvr>
                                      <p:tavLst>
                                        <p:tav tm="0">
                                          <p:val>
                                            <p:strVal val="ppt_w"/>
                                          </p:val>
                                        </p:tav>
                                        <p:tav tm="100000">
                                          <p:val>
                                            <p:fltVal val="0"/>
                                          </p:val>
                                        </p:tav>
                                      </p:tavLst>
                                    </p:anim>
                                    <p:anim calcmode="lin" valueType="num">
                                      <p:cBhvr>
                                        <p:cTn id="12" dur="500"/>
                                        <p:tgtEl>
                                          <p:spTgt spid="34818"/>
                                        </p:tgtEl>
                                        <p:attrNameLst>
                                          <p:attrName>ppt_h</p:attrName>
                                        </p:attrNameLst>
                                      </p:cBhvr>
                                      <p:tavLst>
                                        <p:tav tm="0">
                                          <p:val>
                                            <p:strVal val="ppt_h"/>
                                          </p:val>
                                        </p:tav>
                                        <p:tav tm="100000">
                                          <p:val>
                                            <p:strVal val="ppt_h"/>
                                          </p:val>
                                        </p:tav>
                                      </p:tavLst>
                                    </p:anim>
                                    <p:set>
                                      <p:cBhvr>
                                        <p:cTn id="13" dur="1" fill="hold">
                                          <p:stCondLst>
                                            <p:cond delay="499"/>
                                          </p:stCondLst>
                                        </p:cTn>
                                        <p:tgtEl>
                                          <p:spTgt spid="348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428992" y="1"/>
            <a:ext cx="5715008"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200" b="0" i="0" u="none" strike="noStrike" cap="none" normalizeH="0" baseline="0" dirty="0" smtClean="0">
                <a:ln>
                  <a:noFill/>
                </a:ln>
                <a:solidFill>
                  <a:srgbClr val="221100"/>
                </a:solidFill>
                <a:effectLst/>
                <a:ea typeface="Times New Roman" pitchFamily="18" charset="0"/>
                <a:cs typeface="Arial" pitchFamily="34" charset="0"/>
              </a:rPr>
              <a:t>У </a:t>
            </a:r>
            <a:r>
              <a:rPr kumimoji="0" lang="uk-UA" sz="2200" b="1" i="1" u="none" strike="noStrike" cap="none" normalizeH="0" baseline="0" dirty="0" smtClean="0">
                <a:ln>
                  <a:noFill/>
                </a:ln>
                <a:solidFill>
                  <a:srgbClr val="221100"/>
                </a:solidFill>
                <a:effectLst/>
                <a:ea typeface="Times New Roman" pitchFamily="18" charset="0"/>
                <a:cs typeface="Arial" pitchFamily="34" charset="0"/>
              </a:rPr>
              <a:t>1992 р</a:t>
            </a:r>
            <a:r>
              <a:rPr kumimoji="0" lang="uk-UA" sz="2200" b="0" i="0" u="none" strike="noStrike" cap="none" normalizeH="0" baseline="0" dirty="0" smtClean="0">
                <a:ln>
                  <a:noFill/>
                </a:ln>
                <a:solidFill>
                  <a:srgbClr val="221100"/>
                </a:solidFill>
                <a:effectLst/>
                <a:ea typeface="Times New Roman" pitchFamily="18" charset="0"/>
                <a:cs typeface="Arial" pitchFamily="34" charset="0"/>
              </a:rPr>
              <a:t>. укладено Угоду про основи добросусідства і співробітництва. Плідними були державні візити президента України Л. Кучми до Угорщини і президента Угорщини А. </a:t>
            </a:r>
            <a:r>
              <a:rPr kumimoji="0" lang="uk-UA" sz="2200" b="0" i="0" u="none" strike="noStrike" cap="none" normalizeH="0" baseline="0" dirty="0" err="1" smtClean="0">
                <a:ln>
                  <a:noFill/>
                </a:ln>
                <a:solidFill>
                  <a:srgbClr val="221100"/>
                </a:solidFill>
                <a:effectLst/>
                <a:ea typeface="Times New Roman" pitchFamily="18" charset="0"/>
                <a:cs typeface="Arial" pitchFamily="34" charset="0"/>
              </a:rPr>
              <a:t>Генца</a:t>
            </a:r>
            <a:r>
              <a:rPr kumimoji="0" lang="uk-UA" sz="2200" b="0" i="0" u="none" strike="noStrike" cap="none" normalizeH="0" baseline="0" dirty="0" smtClean="0">
                <a:ln>
                  <a:noFill/>
                </a:ln>
                <a:solidFill>
                  <a:srgbClr val="221100"/>
                </a:solidFill>
                <a:effectLst/>
                <a:ea typeface="Times New Roman" pitchFamily="18" charset="0"/>
                <a:cs typeface="Arial" pitchFamily="34" charset="0"/>
              </a:rPr>
              <a:t> до України. Курс на співробітництво з Україною підтримує і новий президент Угорської республіки </a:t>
            </a:r>
            <a:r>
              <a:rPr kumimoji="0" lang="uk-UA" sz="2200" b="1" i="1" u="none" strike="noStrike" cap="none" normalizeH="0" baseline="0" dirty="0" smtClean="0">
                <a:ln>
                  <a:noFill/>
                </a:ln>
                <a:solidFill>
                  <a:srgbClr val="221100"/>
                </a:solidFill>
                <a:effectLst/>
                <a:ea typeface="Times New Roman" pitchFamily="18" charset="0"/>
                <a:cs typeface="Arial" pitchFamily="34" charset="0"/>
              </a:rPr>
              <a:t>Ференц </a:t>
            </a:r>
            <a:r>
              <a:rPr kumimoji="0" lang="uk-UA" sz="2200" b="1" i="1" u="none" strike="noStrike" cap="none" normalizeH="0" baseline="0" dirty="0" err="1" smtClean="0">
                <a:ln>
                  <a:noFill/>
                </a:ln>
                <a:solidFill>
                  <a:srgbClr val="221100"/>
                </a:solidFill>
                <a:effectLst/>
                <a:ea typeface="Times New Roman" pitchFamily="18" charset="0"/>
                <a:cs typeface="Arial" pitchFamily="34" charset="0"/>
              </a:rPr>
              <a:t>Мадл</a:t>
            </a:r>
            <a:r>
              <a:rPr kumimoji="0" lang="uk-UA" sz="2200" b="1" i="1" u="none" strike="noStrike" cap="none" normalizeH="0" baseline="0" dirty="0" smtClean="0">
                <a:ln>
                  <a:noFill/>
                </a:ln>
                <a:solidFill>
                  <a:srgbClr val="221100"/>
                </a:solidFill>
                <a:effectLst/>
                <a:ea typeface="Times New Roman" pitchFamily="18" charset="0"/>
                <a:cs typeface="Arial" pitchFamily="34" charset="0"/>
              </a:rPr>
              <a:t>,</a:t>
            </a:r>
            <a:r>
              <a:rPr kumimoji="0" lang="uk-UA" sz="2200" b="0" i="0" u="none" strike="noStrike" cap="none" normalizeH="0" baseline="0" dirty="0" smtClean="0">
                <a:ln>
                  <a:noFill/>
                </a:ln>
                <a:solidFill>
                  <a:srgbClr val="221100"/>
                </a:solidFill>
                <a:effectLst/>
                <a:ea typeface="Times New Roman" pitchFamily="18" charset="0"/>
                <a:cs typeface="Arial" pitchFamily="34" charset="0"/>
              </a:rPr>
              <a:t> обраний на цю посаду у липні 2000 р. Проте у взаємовигідному економічному співробітництві двох держав є чимало резервів. Це стосується насамперед переробної промисловості, обслуговування перевезень, створення спеціальної економічної зони в Закарпатті "Європа-Центр". </a:t>
            </a:r>
            <a:br>
              <a:rPr kumimoji="0" lang="uk-UA" sz="2200" b="0" i="0" u="none" strike="noStrike" cap="none" normalizeH="0" baseline="0" dirty="0" smtClean="0">
                <a:ln>
                  <a:noFill/>
                </a:ln>
                <a:solidFill>
                  <a:srgbClr val="221100"/>
                </a:solidFill>
                <a:effectLst/>
                <a:ea typeface="Times New Roman" pitchFamily="18" charset="0"/>
                <a:cs typeface="Arial" pitchFamily="34" charset="0"/>
              </a:rPr>
            </a:br>
            <a:r>
              <a:rPr kumimoji="0" lang="uk-UA" sz="2200" b="0" i="0" u="none" strike="noStrike" cap="none" normalizeH="0" baseline="0" dirty="0" smtClean="0">
                <a:ln>
                  <a:noFill/>
                </a:ln>
                <a:solidFill>
                  <a:srgbClr val="221100"/>
                </a:solidFill>
                <a:effectLst/>
                <a:ea typeface="Times New Roman" pitchFamily="18" charset="0"/>
                <a:cs typeface="Arial" pitchFamily="34" charset="0"/>
              </a:rPr>
              <a:t>У цілому, незважаючи на труднощі перехідного періоду, Угорщина залишається однією з найстабільніших країн Східної Європи.</a:t>
            </a:r>
            <a:endParaRPr kumimoji="0" lang="uk-UA" sz="2200" b="0" i="0" u="none" strike="noStrike" cap="none" normalizeH="0" baseline="0" dirty="0" smtClean="0">
              <a:ln>
                <a:noFill/>
              </a:ln>
              <a:solidFill>
                <a:srgbClr val="221100"/>
              </a:solidFill>
              <a:effectLst/>
              <a:cs typeface="Arial" pitchFamily="34" charset="0"/>
            </a:endParaRPr>
          </a:p>
        </p:txBody>
      </p:sp>
      <p:pic>
        <p:nvPicPr>
          <p:cNvPr id="2050" name="Picture 2" descr="http://upload.wikimedia.org/wikipedia/commons/thumb/f/f9/Ferenc_M%C3%A1dl.jpg/280px-Ferenc_M%C3%A1dl.jpg"/>
          <p:cNvPicPr>
            <a:picLocks noChangeAspect="1" noChangeArrowheads="1"/>
          </p:cNvPicPr>
          <p:nvPr/>
        </p:nvPicPr>
        <p:blipFill>
          <a:blip r:embed="rId2"/>
          <a:srcRect/>
          <a:stretch>
            <a:fillRect/>
          </a:stretch>
        </p:blipFill>
        <p:spPr bwMode="auto">
          <a:xfrm>
            <a:off x="142844" y="500042"/>
            <a:ext cx="3286117" cy="4753134"/>
          </a:xfrm>
          <a:prstGeom prst="rect">
            <a:avLst/>
          </a:prstGeom>
          <a:noFill/>
        </p:spPr>
      </p:pic>
      <p:sp>
        <p:nvSpPr>
          <p:cNvPr id="4" name="TextBox 3"/>
          <p:cNvSpPr txBox="1"/>
          <p:nvPr/>
        </p:nvSpPr>
        <p:spPr>
          <a:xfrm>
            <a:off x="285720" y="5429264"/>
            <a:ext cx="2500330" cy="369332"/>
          </a:xfrm>
          <a:prstGeom prst="rect">
            <a:avLst/>
          </a:prstGeom>
          <a:noFill/>
        </p:spPr>
        <p:txBody>
          <a:bodyPr wrap="square" rtlCol="0">
            <a:spAutoFit/>
          </a:bodyPr>
          <a:lstStyle/>
          <a:p>
            <a:pPr algn="ctr"/>
            <a:r>
              <a:rPr lang="uk-UA" b="1" dirty="0" smtClean="0">
                <a:solidFill>
                  <a:srgbClr val="221100"/>
                </a:solidFill>
                <a:ea typeface="Times New Roman" pitchFamily="18" charset="0"/>
                <a:cs typeface="Arial" pitchFamily="34" charset="0"/>
              </a:rPr>
              <a:t>Ференц </a:t>
            </a:r>
            <a:r>
              <a:rPr lang="uk-UA" b="1" dirty="0" err="1" smtClean="0">
                <a:solidFill>
                  <a:srgbClr val="221100"/>
                </a:solidFill>
                <a:ea typeface="Times New Roman" pitchFamily="18" charset="0"/>
                <a:cs typeface="Arial" pitchFamily="34" charset="0"/>
              </a:rPr>
              <a:t>Мадл</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plus(in)">
                                      <p:cBhvr>
                                        <p:cTn id="7" dur="2000"/>
                                        <p:tgtEl>
                                          <p:spTgt spid="3686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xit" presetSubtype="0" accel="100000" fill="hold" grpId="1" nodeType="clickEffect">
                                  <p:stCondLst>
                                    <p:cond delay="0"/>
                                  </p:stCondLst>
                                  <p:childTnLst>
                                    <p:anim calcmode="lin" valueType="num">
                                      <p:cBhvr>
                                        <p:cTn id="11" dur="1000"/>
                                        <p:tgtEl>
                                          <p:spTgt spid="36865"/>
                                        </p:tgtEl>
                                        <p:attrNameLst>
                                          <p:attrName>ppt_w</p:attrName>
                                        </p:attrNameLst>
                                      </p:cBhvr>
                                      <p:tavLst>
                                        <p:tav tm="0">
                                          <p:val>
                                            <p:strVal val="ppt_w"/>
                                          </p:val>
                                        </p:tav>
                                        <p:tav tm="100000">
                                          <p:val>
                                            <p:strVal val="ppt_w+.3"/>
                                          </p:val>
                                        </p:tav>
                                      </p:tavLst>
                                    </p:anim>
                                    <p:anim calcmode="lin" valueType="num">
                                      <p:cBhvr>
                                        <p:cTn id="12" dur="1000"/>
                                        <p:tgtEl>
                                          <p:spTgt spid="36865"/>
                                        </p:tgtEl>
                                        <p:attrNameLst>
                                          <p:attrName>ppt_h</p:attrName>
                                        </p:attrNameLst>
                                      </p:cBhvr>
                                      <p:tavLst>
                                        <p:tav tm="0">
                                          <p:val>
                                            <p:strVal val="ppt_h"/>
                                          </p:val>
                                        </p:tav>
                                        <p:tav tm="100000">
                                          <p:val>
                                            <p:strVal val="ppt_h"/>
                                          </p:val>
                                        </p:tav>
                                      </p:tavLst>
                                    </p:anim>
                                    <p:animEffect transition="out" filter="fade">
                                      <p:cBhvr>
                                        <p:cTn id="13" dur="1000"/>
                                        <p:tgtEl>
                                          <p:spTgt spid="36865"/>
                                        </p:tgtEl>
                                      </p:cBhvr>
                                    </p:animEffect>
                                    <p:set>
                                      <p:cBhvr>
                                        <p:cTn id="14" dur="1" fill="hold">
                                          <p:stCondLst>
                                            <p:cond delay="999"/>
                                          </p:stCondLst>
                                        </p:cTn>
                                        <p:tgtEl>
                                          <p:spTgt spid="368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P spid="3686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27584" y="2852936"/>
            <a:ext cx="7848600" cy="1173162"/>
          </a:xfrm>
        </p:spPr>
        <p:txBody>
          <a:bodyPr>
            <a:scene3d>
              <a:camera prst="orthographicFront"/>
              <a:lightRig rig="threePt" dir="t"/>
            </a:scene3d>
            <a:sp3d extrusionH="57150">
              <a:bevelT w="38100" h="38100"/>
            </a:sp3d>
          </a:bodyPr>
          <a:lstStyle/>
          <a:p>
            <a:pPr algn="ctr"/>
            <a:r>
              <a:rPr lang="uk-UA" sz="13800" b="1" dirty="0" smtClean="0">
                <a:solidFill>
                  <a:srgbClr val="221100"/>
                </a:solidFill>
                <a:effectLst>
                  <a:glow rad="101600">
                    <a:schemeClr val="tx2">
                      <a:lumMod val="60000"/>
                      <a:lumOff val="40000"/>
                      <a:alpha val="40000"/>
                    </a:schemeClr>
                  </a:glow>
                  <a:outerShdw blurRad="38100" dist="38100" dir="2700000" algn="tl">
                    <a:srgbClr val="000000">
                      <a:alpha val="43137"/>
                    </a:srgbClr>
                  </a:outerShdw>
                </a:effectLst>
              </a:rPr>
              <a:t>Кінець</a:t>
            </a:r>
            <a:endParaRPr lang="uk-UA" sz="13800" b="1" dirty="0">
              <a:solidFill>
                <a:srgbClr val="221100"/>
              </a:solidFill>
              <a:effectLst>
                <a:glow rad="101600">
                  <a:schemeClr val="tx2">
                    <a:lumMod val="60000"/>
                    <a:lumOff val="40000"/>
                    <a:alpha val="4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0" presetClass="exit" presetSubtype="0" fill="hold" grpId="1" nodeType="clickEffect">
                                  <p:stCondLst>
                                    <p:cond delay="0"/>
                                  </p:stCondLst>
                                  <p:childTnLst>
                                    <p:animEffect transition="out" filter="fade">
                                      <p:cBhvr>
                                        <p:cTn id="17" dur="800" accel="100000">
                                          <p:stCondLst>
                                            <p:cond delay="200"/>
                                          </p:stCondLst>
                                        </p:cTn>
                                        <p:tgtEl>
                                          <p:spTgt spid="3"/>
                                        </p:tgtEl>
                                      </p:cBhvr>
                                    </p:animEffect>
                                    <p:anim calcmode="lin" valueType="num">
                                      <p:cBhvr>
                                        <p:cTn id="18" dur="800" accel="100000">
                                          <p:stCondLst>
                                            <p:cond delay="200"/>
                                          </p:stCondLst>
                                        </p:cTn>
                                        <p:tgtEl>
                                          <p:spTgt spid="3"/>
                                        </p:tgtEl>
                                        <p:attrNameLst>
                                          <p:attrName>style.rotation</p:attrName>
                                        </p:attrNameLst>
                                      </p:cBhvr>
                                      <p:tavLst>
                                        <p:tav tm="0">
                                          <p:val>
                                            <p:fltVal val="0"/>
                                          </p:val>
                                        </p:tav>
                                        <p:tav tm="100000">
                                          <p:val>
                                            <p:fltVal val="-90"/>
                                          </p:val>
                                        </p:tav>
                                      </p:tavLst>
                                    </p:anim>
                                    <p:anim calcmode="lin" valueType="num">
                                      <p:cBhvr>
                                        <p:cTn id="19" dur="200" decel="100000"/>
                                        <p:tgtEl>
                                          <p:spTgt spid="3"/>
                                        </p:tgtEl>
                                        <p:attrNameLst>
                                          <p:attrName>ppt_x</p:attrName>
                                        </p:attrNameLst>
                                      </p:cBhvr>
                                      <p:tavLst>
                                        <p:tav tm="0">
                                          <p:val>
                                            <p:strVal val="ppt_x"/>
                                          </p:val>
                                        </p:tav>
                                        <p:tav tm="100000">
                                          <p:val>
                                            <p:strVal val="ppt_x-0.05"/>
                                          </p:val>
                                        </p:tav>
                                      </p:tavLst>
                                    </p:anim>
                                    <p:anim calcmode="lin" valueType="num">
                                      <p:cBhvr>
                                        <p:cTn id="20" dur="200" decel="100000"/>
                                        <p:tgtEl>
                                          <p:spTgt spid="3"/>
                                        </p:tgtEl>
                                        <p:attrNameLst>
                                          <p:attrName>ppt_y</p:attrName>
                                        </p:attrNameLst>
                                      </p:cBhvr>
                                      <p:tavLst>
                                        <p:tav tm="0">
                                          <p:val>
                                            <p:strVal val="ppt_y"/>
                                          </p:val>
                                        </p:tav>
                                        <p:tav tm="100000">
                                          <p:val>
                                            <p:strVal val="ppt_y+0.1"/>
                                          </p:val>
                                        </p:tav>
                                      </p:tavLst>
                                    </p:anim>
                                    <p:anim calcmode="lin" valueType="num">
                                      <p:cBhvr>
                                        <p:cTn id="21" dur="800" accel="100000">
                                          <p:stCondLst>
                                            <p:cond delay="200"/>
                                          </p:stCondLst>
                                        </p:cTn>
                                        <p:tgtEl>
                                          <p:spTgt spid="3"/>
                                        </p:tgtEl>
                                        <p:attrNameLst>
                                          <p:attrName>ppt_x</p:attrName>
                                        </p:attrNameLst>
                                      </p:cBhvr>
                                      <p:tavLst>
                                        <p:tav tm="0">
                                          <p:val>
                                            <p:strVal val="ppt_x"/>
                                          </p:val>
                                        </p:tav>
                                        <p:tav tm="100000">
                                          <p:val>
                                            <p:strVal val="ppt_x+0.4+0.05"/>
                                          </p:val>
                                        </p:tav>
                                      </p:tavLst>
                                    </p:anim>
                                    <p:anim calcmode="lin" valueType="num">
                                      <p:cBhvr>
                                        <p:cTn id="22" dur="800" accel="100000">
                                          <p:stCondLst>
                                            <p:cond delay="200"/>
                                          </p:stCondLst>
                                        </p:cTn>
                                        <p:tgtEl>
                                          <p:spTgt spid="3"/>
                                        </p:tgtEl>
                                        <p:attrNameLst>
                                          <p:attrName>ppt_y</p:attrName>
                                        </p:attrNameLst>
                                      </p:cBhvr>
                                      <p:tavLst>
                                        <p:tav tm="0">
                                          <p:val>
                                            <p:strVal val="ppt_y"/>
                                          </p:val>
                                        </p:tav>
                                        <p:tav tm="100000">
                                          <p:val>
                                            <p:strVal val="ppt_y-0.4-0.1"/>
                                          </p:val>
                                        </p:tav>
                                      </p:tavLst>
                                    </p:anim>
                                    <p:set>
                                      <p:cBhvr>
                                        <p:cTn id="23"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apsofworld.com/hungary/maps/hungary-mineral-map.jpg"/>
          <p:cNvPicPr>
            <a:picLocks noChangeAspect="1" noChangeArrowheads="1"/>
          </p:cNvPicPr>
          <p:nvPr/>
        </p:nvPicPr>
        <p:blipFill>
          <a:blip r:embed="rId2" cstate="print"/>
          <a:srcRect/>
          <a:stretch>
            <a:fillRect/>
          </a:stretch>
        </p:blipFill>
        <p:spPr bwMode="auto">
          <a:xfrm>
            <a:off x="467544" y="548680"/>
            <a:ext cx="8321138" cy="56886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xit" presetSubtype="0" fill="hold" nodeType="clickEffect">
                                  <p:stCondLst>
                                    <p:cond delay="0"/>
                                  </p:stCondLst>
                                  <p:childTnLst>
                                    <p:animScale>
                                      <p:cBhvr>
                                        <p:cTn id="11" dur="1000" accel="50000">
                                          <p:stCondLst>
                                            <p:cond delay="0"/>
                                          </p:stCondLst>
                                        </p:cTn>
                                        <p:tgtEl>
                                          <p:spTgt spid="307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 dur="1000" accel="50000">
                                          <p:stCondLst>
                                            <p:cond delay="0"/>
                                          </p:stCondLst>
                                        </p:cTn>
                                        <p:tgtEl>
                                          <p:spTgt spid="3074"/>
                                        </p:tgtEl>
                                        <p:attrNameLst>
                                          <p:attrName>ppt_x</p:attrName>
                                          <p:attrName>ppt_y</p:attrName>
                                        </p:attrNameLst>
                                      </p:cBhvr>
                                    </p:animMotion>
                                    <p:animEffect transition="out" filter="fade">
                                      <p:cBhvr>
                                        <p:cTn id="13" dur="1000"/>
                                        <p:tgtEl>
                                          <p:spTgt spid="3074"/>
                                        </p:tgtEl>
                                      </p:cBhvr>
                                    </p:animEffect>
                                    <p:set>
                                      <p:cBhvr>
                                        <p:cTn id="14" dur="1" fill="hold">
                                          <p:stCondLst>
                                            <p:cond delay="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mage.tsn.ua/media/images2/original/Jun2011/383444013.jpg"/>
          <p:cNvPicPr>
            <a:picLocks noChangeAspect="1" noChangeArrowheads="1"/>
          </p:cNvPicPr>
          <p:nvPr/>
        </p:nvPicPr>
        <p:blipFill>
          <a:blip r:embed="rId2" cstate="print"/>
          <a:srcRect/>
          <a:stretch>
            <a:fillRect/>
          </a:stretch>
        </p:blipFill>
        <p:spPr bwMode="auto">
          <a:xfrm>
            <a:off x="971600" y="620688"/>
            <a:ext cx="7344816" cy="54765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800" decel="100000"/>
                                        <p:tgtEl>
                                          <p:spTgt spid="2052"/>
                                        </p:tgtEl>
                                      </p:cBhvr>
                                    </p:animEffect>
                                    <p:anim calcmode="lin" valueType="num">
                                      <p:cBhvr>
                                        <p:cTn id="8" dur="800" decel="100000" fill="hold"/>
                                        <p:tgtEl>
                                          <p:spTgt spid="2052"/>
                                        </p:tgtEl>
                                        <p:attrNameLst>
                                          <p:attrName>style.rotation</p:attrName>
                                        </p:attrNameLst>
                                      </p:cBhvr>
                                      <p:tavLst>
                                        <p:tav tm="0">
                                          <p:val>
                                            <p:fltVal val="-90"/>
                                          </p:val>
                                        </p:tav>
                                        <p:tav tm="100000">
                                          <p:val>
                                            <p:fltVal val="0"/>
                                          </p:val>
                                        </p:tav>
                                      </p:tavLst>
                                    </p:anim>
                                    <p:anim calcmode="lin" valueType="num">
                                      <p:cBhvr>
                                        <p:cTn id="9" dur="800" decel="100000" fill="hold"/>
                                        <p:tgtEl>
                                          <p:spTgt spid="2052"/>
                                        </p:tgtEl>
                                        <p:attrNameLst>
                                          <p:attrName>ppt_x</p:attrName>
                                        </p:attrNameLst>
                                      </p:cBhvr>
                                      <p:tavLst>
                                        <p:tav tm="0">
                                          <p:val>
                                            <p:strVal val="#ppt_x+0.4"/>
                                          </p:val>
                                        </p:tav>
                                        <p:tav tm="100000">
                                          <p:val>
                                            <p:strVal val="#ppt_x-0.05"/>
                                          </p:val>
                                        </p:tav>
                                      </p:tavLst>
                                    </p:anim>
                                    <p:anim calcmode="lin" valueType="num">
                                      <p:cBhvr>
                                        <p:cTn id="10" dur="800" decel="100000" fill="hold"/>
                                        <p:tgtEl>
                                          <p:spTgt spid="205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nodeType="clickEffect">
                                  <p:stCondLst>
                                    <p:cond delay="0"/>
                                  </p:stCondLst>
                                  <p:childTnLst>
                                    <p:animEffect transition="out" filter="diamond(in)">
                                      <p:cBhvr>
                                        <p:cTn id="16" dur="2000"/>
                                        <p:tgtEl>
                                          <p:spTgt spid="2052"/>
                                        </p:tgtEl>
                                      </p:cBhvr>
                                    </p:animEffect>
                                    <p:set>
                                      <p:cBhvr>
                                        <p:cTn id="17" dur="1" fill="hold">
                                          <p:stCondLst>
                                            <p:cond delay="19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1173162"/>
          </a:xfrm>
        </p:spPr>
        <p:txBody>
          <a:bodyPr/>
          <a:lstStyle/>
          <a:p>
            <a:pPr algn="ctr"/>
            <a:r>
              <a:rPr lang="uk-UA" b="1" dirty="0" smtClean="0">
                <a:solidFill>
                  <a:srgbClr val="221100"/>
                </a:solidFill>
                <a:effectLst>
                  <a:outerShdw blurRad="38100" dist="38100" dir="2700000" algn="tl">
                    <a:srgbClr val="000000">
                      <a:alpha val="43137"/>
                    </a:srgbClr>
                  </a:outerShdw>
                </a:effectLst>
              </a:rPr>
              <a:t>Встановлення комуністичного режиму</a:t>
            </a:r>
            <a:r>
              <a:rPr lang="uk-UA" dirty="0" smtClean="0"/>
              <a:t> </a:t>
            </a:r>
            <a:br>
              <a:rPr lang="uk-UA" dirty="0" smtClean="0"/>
            </a:br>
            <a:endParaRPr lang="uk-UA" dirty="0"/>
          </a:p>
        </p:txBody>
      </p:sp>
      <p:sp>
        <p:nvSpPr>
          <p:cNvPr id="3" name="Содержимое 2"/>
          <p:cNvSpPr>
            <a:spLocks noGrp="1"/>
          </p:cNvSpPr>
          <p:nvPr>
            <p:ph idx="1"/>
          </p:nvPr>
        </p:nvSpPr>
        <p:spPr>
          <a:xfrm>
            <a:off x="3357554" y="785794"/>
            <a:ext cx="5786446" cy="5857892"/>
          </a:xfrm>
        </p:spPr>
        <p:txBody>
          <a:bodyPr/>
          <a:lstStyle/>
          <a:p>
            <a:pPr>
              <a:buNone/>
            </a:pPr>
            <a:r>
              <a:rPr lang="uk-UA" sz="2000" dirty="0" smtClean="0">
                <a:solidFill>
                  <a:srgbClr val="221100"/>
                </a:solidFill>
              </a:rPr>
              <a:t>      </a:t>
            </a:r>
            <a:r>
              <a:rPr lang="uk-UA" sz="2400" dirty="0" smtClean="0">
                <a:solidFill>
                  <a:srgbClr val="221100"/>
                </a:solidFill>
              </a:rPr>
              <a:t>Оскільки Угорщина в період Другої </a:t>
            </a:r>
            <a:r>
              <a:rPr lang="uk-UA" sz="2000" dirty="0" smtClean="0">
                <a:solidFill>
                  <a:srgbClr val="221100"/>
                </a:solidFill>
              </a:rPr>
              <a:t>світової війни була союзницею Німеччини, у вересні 1944 р. на територію Угорщини, переслідуючи гітлерівські війська, вступила Радянська армія. </a:t>
            </a:r>
            <a:br>
              <a:rPr lang="uk-UA" sz="2000" dirty="0" smtClean="0">
                <a:solidFill>
                  <a:srgbClr val="221100"/>
                </a:solidFill>
              </a:rPr>
            </a:br>
            <a:r>
              <a:rPr lang="uk-UA" sz="2000" b="1" i="1" dirty="0" smtClean="0">
                <a:solidFill>
                  <a:srgbClr val="221100"/>
                </a:solidFill>
              </a:rPr>
              <a:t>2 грудня 1944 р</a:t>
            </a:r>
            <a:r>
              <a:rPr lang="uk-UA" sz="2000" dirty="0" smtClean="0">
                <a:solidFill>
                  <a:srgbClr val="221100"/>
                </a:solidFill>
              </a:rPr>
              <a:t>, у м. </a:t>
            </a:r>
            <a:r>
              <a:rPr lang="uk-UA" sz="2000" dirty="0" err="1" smtClean="0">
                <a:solidFill>
                  <a:srgbClr val="221100"/>
                </a:solidFill>
              </a:rPr>
              <a:t>Сегед</a:t>
            </a:r>
            <a:r>
              <a:rPr lang="uk-UA" sz="2000" dirty="0" smtClean="0">
                <a:solidFill>
                  <a:srgbClr val="221100"/>
                </a:solidFill>
              </a:rPr>
              <a:t> було створено Угорський національний фронт незалежності (УНФН). До нього входили представники Угорської комуністичної партії (УКП), а також інших партій, серед яких була і партія дрібних сільських господарів (ПДСГ). Політрада УНФН призначила прем'єр-міністром коаліційного уряду генерала </a:t>
            </a:r>
            <a:r>
              <a:rPr lang="uk-UA" sz="2000" b="1" i="1" dirty="0" err="1" smtClean="0">
                <a:solidFill>
                  <a:srgbClr val="221100"/>
                </a:solidFill>
              </a:rPr>
              <a:t>Міклоша</a:t>
            </a:r>
            <a:r>
              <a:rPr lang="uk-UA" sz="2000" b="1" i="1" dirty="0" smtClean="0">
                <a:solidFill>
                  <a:srgbClr val="221100"/>
                </a:solidFill>
              </a:rPr>
              <a:t>.</a:t>
            </a:r>
            <a:r>
              <a:rPr lang="uk-UA" sz="2000" dirty="0" smtClean="0">
                <a:solidFill>
                  <a:srgbClr val="221100"/>
                </a:solidFill>
              </a:rPr>
              <a:t> </a:t>
            </a:r>
            <a:br>
              <a:rPr lang="uk-UA" sz="2000" dirty="0" smtClean="0">
                <a:solidFill>
                  <a:srgbClr val="221100"/>
                </a:solidFill>
              </a:rPr>
            </a:br>
            <a:r>
              <a:rPr lang="uk-UA" sz="2000" b="1" i="1" dirty="0" smtClean="0">
                <a:solidFill>
                  <a:srgbClr val="221100"/>
                </a:solidFill>
              </a:rPr>
              <a:t>20 </a:t>
            </a:r>
            <a:r>
              <a:rPr lang="uk-UA" sz="2000" b="1" i="1" dirty="0" smtClean="0">
                <a:solidFill>
                  <a:srgbClr val="221100"/>
                </a:solidFill>
              </a:rPr>
              <a:t>січня 1945 р</a:t>
            </a:r>
            <a:r>
              <a:rPr lang="uk-UA" sz="2000" dirty="0" smtClean="0">
                <a:solidFill>
                  <a:srgbClr val="221100"/>
                </a:solidFill>
              </a:rPr>
              <a:t>. уряд Б. </a:t>
            </a:r>
            <a:r>
              <a:rPr lang="uk-UA" sz="2000" dirty="0" err="1" smtClean="0">
                <a:solidFill>
                  <a:srgbClr val="221100"/>
                </a:solidFill>
              </a:rPr>
              <a:t>Міклоша</a:t>
            </a:r>
            <a:r>
              <a:rPr lang="uk-UA" sz="2000" dirty="0" smtClean="0">
                <a:solidFill>
                  <a:srgbClr val="221100"/>
                </a:solidFill>
              </a:rPr>
              <a:t> підписав угоду про перемир'я з СРСР, США, Великою Британією, оголосивши війну Німеччині, </a:t>
            </a:r>
            <a:r>
              <a:rPr lang="uk-UA" sz="2000" b="1" i="1" dirty="0" smtClean="0">
                <a:solidFill>
                  <a:srgbClr val="221100"/>
                </a:solidFill>
              </a:rPr>
              <a:t>а 4 квітня</a:t>
            </a:r>
            <a:r>
              <a:rPr lang="uk-UA" sz="2000" dirty="0" smtClean="0">
                <a:solidFill>
                  <a:srgbClr val="221100"/>
                </a:solidFill>
              </a:rPr>
              <a:t> Червона армія завершила визволення Угорщини. Таким чином, влада УНФН і його уряду поширилася на всю країну. </a:t>
            </a:r>
            <a:endParaRPr lang="uk-UA" sz="2000" dirty="0">
              <a:solidFill>
                <a:srgbClr val="221100"/>
              </a:solidFill>
            </a:endParaRPr>
          </a:p>
        </p:txBody>
      </p:sp>
      <p:pic>
        <p:nvPicPr>
          <p:cNvPr id="21506" name="Picture 2" descr="Миклош Хорти"/>
          <p:cNvPicPr>
            <a:picLocks noChangeAspect="1" noChangeArrowheads="1"/>
          </p:cNvPicPr>
          <p:nvPr/>
        </p:nvPicPr>
        <p:blipFill>
          <a:blip r:embed="rId2"/>
          <a:srcRect/>
          <a:stretch>
            <a:fillRect/>
          </a:stretch>
        </p:blipFill>
        <p:spPr bwMode="auto">
          <a:xfrm>
            <a:off x="214281" y="1071546"/>
            <a:ext cx="3382799" cy="4929222"/>
          </a:xfrm>
          <a:prstGeom prst="rect">
            <a:avLst/>
          </a:prstGeom>
          <a:noFill/>
        </p:spPr>
      </p:pic>
      <p:sp>
        <p:nvSpPr>
          <p:cNvPr id="5" name="TextBox 4"/>
          <p:cNvSpPr txBox="1"/>
          <p:nvPr/>
        </p:nvSpPr>
        <p:spPr>
          <a:xfrm>
            <a:off x="428596" y="6072206"/>
            <a:ext cx="2786082" cy="369332"/>
          </a:xfrm>
          <a:prstGeom prst="rect">
            <a:avLst/>
          </a:prstGeom>
          <a:noFill/>
        </p:spPr>
        <p:txBody>
          <a:bodyPr wrap="square" rtlCol="0">
            <a:spAutoFit/>
          </a:bodyPr>
          <a:lstStyle/>
          <a:p>
            <a:pPr algn="ctr"/>
            <a:r>
              <a:rPr lang="vi-VN" b="1" dirty="0" smtClean="0">
                <a:solidFill>
                  <a:srgbClr val="221100"/>
                </a:solidFill>
              </a:rPr>
              <a:t>Мі́клош Го́рті</a:t>
            </a:r>
            <a:endParaRPr lang="ru-RU" dirty="0">
              <a:solidFill>
                <a:srgbClr val="2211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decel="100000"/>
                                        <p:tgtEl>
                                          <p:spTgt spid="3">
                                            <p:txEl>
                                              <p:pRg st="0" end="0"/>
                                            </p:txEl>
                                          </p:spTgt>
                                        </p:tgtEl>
                                      </p:cBhvr>
                                    </p:animEffect>
                                    <p:anim calcmode="lin" valueType="num">
                                      <p:cBhvr>
                                        <p:cTn id="1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xit" presetSubtype="10" fill="hold" grpId="1" nodeType="clickEffect">
                                  <p:stCondLst>
                                    <p:cond delay="8000"/>
                                  </p:stCondLst>
                                  <p:childTnLst>
                                    <p:anim calcmode="lin" valueType="num">
                                      <p:cBhvr>
                                        <p:cTn id="26" dur="500"/>
                                        <p:tgtEl>
                                          <p:spTgt spid="3">
                                            <p:txEl>
                                              <p:pRg st="0" end="0"/>
                                            </p:txEl>
                                          </p:spTgt>
                                        </p:tgtEl>
                                        <p:attrNameLst>
                                          <p:attrName>ppt_w</p:attrName>
                                        </p:attrNameLst>
                                      </p:cBhvr>
                                      <p:tavLst>
                                        <p:tav tm="0">
                                          <p:val>
                                            <p:strVal val="ppt_w"/>
                                          </p:val>
                                        </p:tav>
                                        <p:tav tm="100000">
                                          <p:val>
                                            <p:fltVal val="0"/>
                                          </p:val>
                                        </p:tav>
                                      </p:tavLst>
                                    </p:anim>
                                    <p:anim calcmode="lin" valueType="num">
                                      <p:cBhvr>
                                        <p:cTn id="27" dur="500"/>
                                        <p:tgtEl>
                                          <p:spTgt spid="3">
                                            <p:txEl>
                                              <p:pRg st="0" end="0"/>
                                            </p:txEl>
                                          </p:spTgt>
                                        </p:tgtEl>
                                        <p:attrNameLst>
                                          <p:attrName>ppt_h</p:attrName>
                                        </p:attrNameLst>
                                      </p:cBhvr>
                                      <p:tavLst>
                                        <p:tav tm="0">
                                          <p:val>
                                            <p:strVal val="ppt_h"/>
                                          </p:val>
                                        </p:tav>
                                        <p:tav tm="100000">
                                          <p:val>
                                            <p:strVal val="ppt_h"/>
                                          </p:val>
                                        </p:tav>
                                      </p:tavLst>
                                    </p:anim>
                                    <p:set>
                                      <p:cBhvr>
                                        <p:cTn id="28" dur="1" fill="hold">
                                          <p:stCondLst>
                                            <p:cond delay="499"/>
                                          </p:stCondLst>
                                        </p:cTn>
                                        <p:tgtEl>
                                          <p:spTgt spid="3">
                                            <p:txEl>
                                              <p:pRg st="0" end="0"/>
                                            </p:txEl>
                                          </p:spTgt>
                                        </p:tgtEl>
                                        <p:attrNameLst>
                                          <p:attrName>style.visibility</p:attrName>
                                        </p:attrNameLst>
                                      </p:cBhvr>
                                      <p:to>
                                        <p:strVal val="hidden"/>
                                      </p:to>
                                    </p:set>
                                  </p:childTnLst>
                                </p:cTn>
                              </p:par>
                            </p:childTnLst>
                          </p:cTn>
                        </p:par>
                        <p:par>
                          <p:cTn id="29" fill="hold">
                            <p:stCondLst>
                              <p:cond delay="8500"/>
                            </p:stCondLst>
                            <p:childTnLst>
                              <p:par>
                                <p:cTn id="30" presetID="17" presetClass="exit" presetSubtype="10" fill="hold" grpId="1" nodeType="afterEffect">
                                  <p:stCondLst>
                                    <p:cond delay="0"/>
                                  </p:stCondLst>
                                  <p:childTnLst>
                                    <p:anim calcmode="lin" valueType="num">
                                      <p:cBhvr>
                                        <p:cTn id="31" dur="500"/>
                                        <p:tgtEl>
                                          <p:spTgt spid="2"/>
                                        </p:tgtEl>
                                        <p:attrNameLst>
                                          <p:attrName>ppt_w</p:attrName>
                                        </p:attrNameLst>
                                      </p:cBhvr>
                                      <p:tavLst>
                                        <p:tav tm="0">
                                          <p:val>
                                            <p:strVal val="ppt_w"/>
                                          </p:val>
                                        </p:tav>
                                        <p:tav tm="100000">
                                          <p:val>
                                            <p:fltVal val="0"/>
                                          </p:val>
                                        </p:tav>
                                      </p:tavLst>
                                    </p:anim>
                                    <p:anim calcmode="lin" valueType="num">
                                      <p:cBhvr>
                                        <p:cTn id="32" dur="500"/>
                                        <p:tgtEl>
                                          <p:spTgt spid="2"/>
                                        </p:tgtEl>
                                        <p:attrNameLst>
                                          <p:attrName>ppt_h</p:attrName>
                                        </p:attrNameLst>
                                      </p:cBhvr>
                                      <p:tavLst>
                                        <p:tav tm="0">
                                          <p:val>
                                            <p:strVal val="ppt_h"/>
                                          </p:val>
                                        </p:tav>
                                        <p:tav tm="100000">
                                          <p:val>
                                            <p:strVal val="ppt_h"/>
                                          </p:val>
                                        </p:tav>
                                      </p:tavLst>
                                    </p:anim>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6116" y="0"/>
            <a:ext cx="5857884" cy="6858000"/>
          </a:xfrm>
        </p:spPr>
        <p:txBody>
          <a:bodyPr/>
          <a:lstStyle/>
          <a:p>
            <a:r>
              <a:rPr lang="uk-UA" sz="2200" dirty="0" smtClean="0">
                <a:solidFill>
                  <a:srgbClr val="221100"/>
                </a:solidFill>
              </a:rPr>
              <a:t>На виборах до Національних зборів </a:t>
            </a:r>
            <a:r>
              <a:rPr lang="uk-UA" sz="2200" b="1" i="1" dirty="0" smtClean="0">
                <a:solidFill>
                  <a:srgbClr val="221100"/>
                </a:solidFill>
              </a:rPr>
              <a:t>4 листопада 1945 р</a:t>
            </a:r>
            <a:r>
              <a:rPr lang="uk-UA" sz="2200" dirty="0" smtClean="0">
                <a:solidFill>
                  <a:srgbClr val="221100"/>
                </a:solidFill>
              </a:rPr>
              <a:t>. УКП отримала лише 17% усіх голосів і змогла делегувати до парламенту тільки 70 представників. Беззастережну перемогу здобула ПДСГ, що надало їй право на 245 мандатів. Новий </a:t>
            </a:r>
            <a:r>
              <a:rPr lang="uk-UA" sz="2200" b="1" i="1" dirty="0" smtClean="0">
                <a:solidFill>
                  <a:srgbClr val="221100"/>
                </a:solidFill>
              </a:rPr>
              <a:t>парламент 1 лютого 1946 р. </a:t>
            </a:r>
            <a:r>
              <a:rPr lang="uk-UA" sz="2200" dirty="0" smtClean="0">
                <a:solidFill>
                  <a:srgbClr val="221100"/>
                </a:solidFill>
              </a:rPr>
              <a:t>проголосив</a:t>
            </a:r>
            <a:r>
              <a:rPr lang="uk-UA" sz="2200" b="1" i="1" dirty="0" smtClean="0">
                <a:solidFill>
                  <a:srgbClr val="221100"/>
                </a:solidFill>
              </a:rPr>
              <a:t> Угорщину республікою</a:t>
            </a:r>
            <a:r>
              <a:rPr lang="uk-UA" sz="2200" dirty="0" smtClean="0">
                <a:solidFill>
                  <a:srgbClr val="221100"/>
                </a:solidFill>
              </a:rPr>
              <a:t>. </a:t>
            </a:r>
            <a:br>
              <a:rPr lang="uk-UA" sz="2200" dirty="0" smtClean="0">
                <a:solidFill>
                  <a:srgbClr val="221100"/>
                </a:solidFill>
              </a:rPr>
            </a:br>
            <a:r>
              <a:rPr lang="uk-UA" sz="2200" dirty="0" smtClean="0">
                <a:solidFill>
                  <a:srgbClr val="221100"/>
                </a:solidFill>
              </a:rPr>
              <a:t>Уряд лідера ПДСГ </a:t>
            </a:r>
            <a:r>
              <a:rPr lang="uk-UA" sz="2200" b="1" i="1" dirty="0" smtClean="0">
                <a:solidFill>
                  <a:srgbClr val="221100"/>
                </a:solidFill>
              </a:rPr>
              <a:t>Ференца Надя</a:t>
            </a:r>
            <a:r>
              <a:rPr lang="uk-UA" sz="2200" dirty="0" smtClean="0">
                <a:solidFill>
                  <a:srgbClr val="221100"/>
                </a:solidFill>
              </a:rPr>
              <a:t> прагнув демократизувати державний і суспільний устрій. Лідери ПДСГ виступили проти революційних і насильницьких методів боротьби, захищали приватну власність, обстоювали демократичні принципи, а УКП боролася за "народну демократію" як своєрідну форму диктатури пролетаріату. Протистояння УКП та ПДСГ стало неминучим. Керівництво УКП інспірувало змову з боку ПДСГ проти "народно-демократичного ладу". Лідерів ПДСГ звинуватили у підготовці воєнного путчу. Прем'єр-міністр Ф. Надь змушений був залишитися у Швейцарії, де він знаходився на відпочинку, інші керівники партії покинули країну. ПДСГ виявилася дискредитованою, в її керівництві взяли гору політики лівої орієнтації, близькі до комуністів. </a:t>
            </a:r>
            <a:endParaRPr lang="uk-UA" sz="2200" dirty="0">
              <a:solidFill>
                <a:srgbClr val="221100"/>
              </a:solidFill>
            </a:endParaRPr>
          </a:p>
        </p:txBody>
      </p:sp>
      <p:pic>
        <p:nvPicPr>
          <p:cNvPr id="20482" name="Picture 2" descr="http://t2.gstatic.com/images?q=tbn:ANd9GcQI0DYxhSkcwGjysf30ZUxvpL6uoLFZ2rHIBaWjuwayaJvneilZbg"/>
          <p:cNvPicPr>
            <a:picLocks noChangeAspect="1" noChangeArrowheads="1"/>
          </p:cNvPicPr>
          <p:nvPr/>
        </p:nvPicPr>
        <p:blipFill>
          <a:blip r:embed="rId2"/>
          <a:srcRect/>
          <a:stretch>
            <a:fillRect/>
          </a:stretch>
        </p:blipFill>
        <p:spPr bwMode="auto">
          <a:xfrm>
            <a:off x="0" y="1214422"/>
            <a:ext cx="3301152" cy="3143272"/>
          </a:xfrm>
          <a:prstGeom prst="rect">
            <a:avLst/>
          </a:prstGeom>
          <a:noFill/>
        </p:spPr>
      </p:pic>
      <p:sp>
        <p:nvSpPr>
          <p:cNvPr id="4" name="TextBox 3"/>
          <p:cNvSpPr txBox="1"/>
          <p:nvPr/>
        </p:nvSpPr>
        <p:spPr>
          <a:xfrm>
            <a:off x="357158" y="4786322"/>
            <a:ext cx="2571768" cy="369332"/>
          </a:xfrm>
          <a:prstGeom prst="rect">
            <a:avLst/>
          </a:prstGeom>
          <a:noFill/>
        </p:spPr>
        <p:txBody>
          <a:bodyPr wrap="square" rtlCol="0">
            <a:spAutoFit/>
          </a:bodyPr>
          <a:lstStyle/>
          <a:p>
            <a:pPr algn="ctr"/>
            <a:r>
              <a:rPr lang="ru-RU" b="1" dirty="0" err="1" smtClean="0">
                <a:solidFill>
                  <a:srgbClr val="221100"/>
                </a:solidFill>
              </a:rPr>
              <a:t>Ференц</a:t>
            </a:r>
            <a:r>
              <a:rPr lang="ru-RU" b="1" dirty="0" smtClean="0">
                <a:solidFill>
                  <a:srgbClr val="221100"/>
                </a:solidFill>
              </a:rPr>
              <a:t> Надь</a:t>
            </a:r>
            <a:endParaRPr lang="ru-RU" b="1" dirty="0">
              <a:solidFill>
                <a:srgbClr val="2211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xit" presetSubtype="10" fill="hold" grpId="1" nodeType="click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strVal val="ppt_h"/>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85728"/>
            <a:ext cx="6000760" cy="6286544"/>
          </a:xfrm>
        </p:spPr>
        <p:txBody>
          <a:bodyPr/>
          <a:lstStyle/>
          <a:p>
            <a:r>
              <a:rPr lang="uk-UA" sz="2300" dirty="0" smtClean="0">
                <a:solidFill>
                  <a:srgbClr val="221100"/>
                </a:solidFill>
              </a:rPr>
              <a:t>Після "об'єднання" комуністів і соціал-демократів УКП і СДП було створено нову </a:t>
            </a:r>
            <a:r>
              <a:rPr lang="uk-UA" sz="2300" b="1" i="1" dirty="0" smtClean="0">
                <a:solidFill>
                  <a:srgbClr val="221100"/>
                </a:solidFill>
              </a:rPr>
              <a:t>Угорську партію трудящих (УПТ),</a:t>
            </a:r>
            <a:r>
              <a:rPr lang="uk-UA" sz="2300" dirty="0" smtClean="0">
                <a:solidFill>
                  <a:srgbClr val="221100"/>
                </a:solidFill>
              </a:rPr>
              <a:t> яка будувала свою діяльність на марксистсько-ленінських засадах. </a:t>
            </a:r>
            <a:br>
              <a:rPr lang="uk-UA" sz="2300" dirty="0" smtClean="0">
                <a:solidFill>
                  <a:srgbClr val="221100"/>
                </a:solidFill>
              </a:rPr>
            </a:br>
            <a:r>
              <a:rPr lang="uk-UA" sz="2300" dirty="0" smtClean="0">
                <a:solidFill>
                  <a:srgbClr val="221100"/>
                </a:solidFill>
              </a:rPr>
              <a:t>У виборах до Державних зборів у травні 1949 р. могли брати участь тільки схвалені комуністами кандидати. Вони дістали 95% голосів. </a:t>
            </a:r>
            <a:r>
              <a:rPr lang="uk-UA" sz="2300" b="1" i="1" dirty="0" smtClean="0">
                <a:solidFill>
                  <a:srgbClr val="221100"/>
                </a:solidFill>
              </a:rPr>
              <a:t>18 серпня 1949 р</a:t>
            </a:r>
            <a:r>
              <a:rPr lang="uk-UA" sz="2300" dirty="0" smtClean="0">
                <a:solidFill>
                  <a:srgbClr val="221100"/>
                </a:solidFill>
              </a:rPr>
              <a:t>. було ухвалено </a:t>
            </a:r>
            <a:r>
              <a:rPr lang="uk-UA" sz="2300" b="1" i="1" dirty="0" smtClean="0">
                <a:solidFill>
                  <a:srgbClr val="221100"/>
                </a:solidFill>
              </a:rPr>
              <a:t>нову конституцію</a:t>
            </a:r>
            <a:r>
              <a:rPr lang="uk-UA" sz="2300" dirty="0" smtClean="0">
                <a:solidFill>
                  <a:srgbClr val="221100"/>
                </a:solidFill>
              </a:rPr>
              <a:t> Угорщини. Відтоді офіційно країну називали </a:t>
            </a:r>
            <a:r>
              <a:rPr lang="uk-UA" sz="2300" b="1" dirty="0" smtClean="0">
                <a:solidFill>
                  <a:srgbClr val="221100"/>
                </a:solidFill>
              </a:rPr>
              <a:t>Угорською Народною Республікою (УНР)</a:t>
            </a:r>
            <a:r>
              <a:rPr lang="uk-UA" sz="2300" dirty="0" smtClean="0">
                <a:solidFill>
                  <a:srgbClr val="221100"/>
                </a:solidFill>
              </a:rPr>
              <a:t>. Отже, внаслідок політичних маніпуляцій, розправляючись із конкурентами і спираючись на всебічну допомогу і підтримку кремлівського керівництва, перед яким буквально плазував генеральний секретар УПТ М. </a:t>
            </a:r>
            <a:r>
              <a:rPr lang="uk-UA" sz="2300" dirty="0" err="1" smtClean="0">
                <a:solidFill>
                  <a:srgbClr val="221100"/>
                </a:solidFill>
              </a:rPr>
              <a:t>Ракоші</a:t>
            </a:r>
            <a:r>
              <a:rPr lang="uk-UA" sz="2300" dirty="0" smtClean="0">
                <a:solidFill>
                  <a:srgbClr val="221100"/>
                </a:solidFill>
              </a:rPr>
              <a:t>, комуністи на 1949 р. встановили повний контроль у країні. </a:t>
            </a:r>
            <a:br>
              <a:rPr lang="uk-UA" sz="2300" dirty="0" smtClean="0">
                <a:solidFill>
                  <a:srgbClr val="221100"/>
                </a:solidFill>
              </a:rPr>
            </a:br>
            <a:r>
              <a:rPr lang="uk-UA" sz="2300" dirty="0" smtClean="0">
                <a:solidFill>
                  <a:srgbClr val="221100"/>
                </a:solidFill>
              </a:rPr>
              <a:t>У перші роки свого правління М. </a:t>
            </a:r>
            <a:r>
              <a:rPr lang="uk-UA" sz="2300" dirty="0" err="1" smtClean="0">
                <a:solidFill>
                  <a:srgbClr val="221100"/>
                </a:solidFill>
              </a:rPr>
              <a:t>Ракоші</a:t>
            </a:r>
            <a:r>
              <a:rPr lang="uk-UA" sz="2300" dirty="0" smtClean="0">
                <a:solidFill>
                  <a:srgbClr val="221100"/>
                </a:solidFill>
              </a:rPr>
              <a:t> створив жорстокий режим культу особи, переслідував опонентів, застосовував </a:t>
            </a:r>
            <a:r>
              <a:rPr lang="uk-UA" sz="2300" dirty="0" err="1" smtClean="0">
                <a:solidFill>
                  <a:srgbClr val="221100"/>
                </a:solidFill>
              </a:rPr>
              <a:t>тор-</a:t>
            </a:r>
            <a:r>
              <a:rPr lang="uk-UA" sz="2300" dirty="0" smtClean="0">
                <a:solidFill>
                  <a:srgbClr val="221100"/>
                </a:solidFill>
              </a:rPr>
              <a:t>. тури, репресії, розстріли. </a:t>
            </a:r>
            <a:endParaRPr lang="uk-UA" sz="2300" dirty="0">
              <a:solidFill>
                <a:srgbClr val="221100"/>
              </a:solidFill>
            </a:endParaRPr>
          </a:p>
        </p:txBody>
      </p:sp>
      <p:pic>
        <p:nvPicPr>
          <p:cNvPr id="19458" name="Picture 2" descr="http://topwar.ru/uploads/posts/2011-08/1312478586_4.jpg"/>
          <p:cNvPicPr>
            <a:picLocks noChangeAspect="1" noChangeArrowheads="1"/>
          </p:cNvPicPr>
          <p:nvPr/>
        </p:nvPicPr>
        <p:blipFill>
          <a:blip r:embed="rId2"/>
          <a:srcRect/>
          <a:stretch>
            <a:fillRect/>
          </a:stretch>
        </p:blipFill>
        <p:spPr bwMode="auto">
          <a:xfrm>
            <a:off x="184834" y="785794"/>
            <a:ext cx="2958406" cy="4429156"/>
          </a:xfrm>
          <a:prstGeom prst="rect">
            <a:avLst/>
          </a:prstGeom>
          <a:noFill/>
        </p:spPr>
      </p:pic>
      <p:sp>
        <p:nvSpPr>
          <p:cNvPr id="4" name="TextBox 3"/>
          <p:cNvSpPr txBox="1"/>
          <p:nvPr/>
        </p:nvSpPr>
        <p:spPr>
          <a:xfrm>
            <a:off x="428596" y="5286388"/>
            <a:ext cx="2571768" cy="646331"/>
          </a:xfrm>
          <a:prstGeom prst="rect">
            <a:avLst/>
          </a:prstGeom>
          <a:noFill/>
        </p:spPr>
        <p:txBody>
          <a:bodyPr wrap="square" rtlCol="0">
            <a:spAutoFit/>
          </a:bodyPr>
          <a:lstStyle/>
          <a:p>
            <a:pPr algn="ctr"/>
            <a:r>
              <a:rPr lang="ru-RU" b="1" dirty="0" err="1" smtClean="0">
                <a:solidFill>
                  <a:srgbClr val="221100"/>
                </a:solidFill>
              </a:rPr>
              <a:t>Матьяш</a:t>
            </a:r>
            <a:r>
              <a:rPr lang="ru-RU" b="1" dirty="0" smtClean="0">
                <a:solidFill>
                  <a:srgbClr val="221100"/>
                </a:solidFill>
              </a:rPr>
              <a:t> </a:t>
            </a:r>
            <a:r>
              <a:rPr lang="ru-RU" b="1" dirty="0" err="1" smtClean="0">
                <a:solidFill>
                  <a:srgbClr val="221100"/>
                </a:solidFill>
              </a:rPr>
              <a:t>Ракош</a:t>
            </a:r>
            <a:r>
              <a:rPr lang="uk-UA" b="1" dirty="0" smtClean="0">
                <a:solidFill>
                  <a:srgbClr val="221100"/>
                </a:solidFill>
              </a:rPr>
              <a:t>і</a:t>
            </a:r>
            <a:endParaRPr lang="ru-RU" b="1" dirty="0" smtClean="0">
              <a:solidFill>
                <a:srgbClr val="221100"/>
              </a:solidFill>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xit" presetSubtype="0" accel="100000" fill="hold" grpId="1" nodeType="click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fltVal val="0"/>
                                          </p:val>
                                        </p:tav>
                                      </p:tavLst>
                                    </p:anim>
                                    <p:anim calcmode="lin" valueType="num">
                                      <p:cBhvr>
                                        <p:cTn id="13" dur="500"/>
                                        <p:tgtEl>
                                          <p:spTgt spid="2"/>
                                        </p:tgtEl>
                                        <p:attrNameLst>
                                          <p:attrName>style.rotation</p:attrName>
                                        </p:attrNameLst>
                                      </p:cBhvr>
                                      <p:tavLst>
                                        <p:tav tm="0">
                                          <p:val>
                                            <p:fltVal val="0"/>
                                          </p:val>
                                        </p:tav>
                                        <p:tav tm="100000">
                                          <p:val>
                                            <p:fltVal val="360"/>
                                          </p:val>
                                        </p:tav>
                                      </p:tavLst>
                                    </p:anim>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6116" y="714356"/>
            <a:ext cx="6000760" cy="5786454"/>
          </a:xfrm>
        </p:spPr>
        <p:txBody>
          <a:bodyPr/>
          <a:lstStyle/>
          <a:p>
            <a:r>
              <a:rPr lang="uk-UA" sz="2400" dirty="0" smtClean="0">
                <a:solidFill>
                  <a:srgbClr val="221100"/>
                </a:solidFill>
              </a:rPr>
              <a:t>Після смерті Сталіна Москва в цілому зрозуміла необхідність демократизації Угорщини, виправлення хибного режиму </a:t>
            </a:r>
            <a:r>
              <a:rPr lang="uk-UA" sz="2400" dirty="0" err="1" smtClean="0">
                <a:solidFill>
                  <a:srgbClr val="221100"/>
                </a:solidFill>
              </a:rPr>
              <a:t>Ракоші</a:t>
            </a:r>
            <a:r>
              <a:rPr lang="uk-UA" sz="2400" dirty="0" smtClean="0">
                <a:solidFill>
                  <a:srgbClr val="221100"/>
                </a:solidFill>
              </a:rPr>
              <a:t>. На посаду прем'єр-міністра з Кремля було рекомендовано </a:t>
            </a:r>
            <a:r>
              <a:rPr lang="uk-UA" sz="2400" b="1" i="1" dirty="0" err="1" smtClean="0">
                <a:solidFill>
                  <a:srgbClr val="221100"/>
                </a:solidFill>
              </a:rPr>
              <a:t>Імре</a:t>
            </a:r>
            <a:r>
              <a:rPr lang="uk-UA" sz="2400" b="1" i="1" dirty="0" smtClean="0">
                <a:solidFill>
                  <a:srgbClr val="221100"/>
                </a:solidFill>
              </a:rPr>
              <a:t> Надя</a:t>
            </a:r>
            <a:r>
              <a:rPr lang="uk-UA" sz="2400" dirty="0" smtClean="0">
                <a:solidFill>
                  <a:srgbClr val="221100"/>
                </a:solidFill>
              </a:rPr>
              <a:t>, головного критика курсу </a:t>
            </a:r>
            <a:r>
              <a:rPr lang="uk-UA" sz="2400" dirty="0" err="1" smtClean="0">
                <a:solidFill>
                  <a:srgbClr val="221100"/>
                </a:solidFill>
              </a:rPr>
              <a:t>Ракоші</a:t>
            </a:r>
            <a:r>
              <a:rPr lang="uk-UA" sz="2400" dirty="0" smtClean="0">
                <a:solidFill>
                  <a:srgbClr val="221100"/>
                </a:solidFill>
              </a:rPr>
              <a:t>. </a:t>
            </a:r>
            <a:br>
              <a:rPr lang="uk-UA" sz="2400" dirty="0" smtClean="0">
                <a:solidFill>
                  <a:srgbClr val="221100"/>
                </a:solidFill>
              </a:rPr>
            </a:br>
            <a:r>
              <a:rPr lang="uk-UA" sz="2400" dirty="0" smtClean="0">
                <a:solidFill>
                  <a:srgbClr val="221100"/>
                </a:solidFill>
              </a:rPr>
              <a:t>Надь рішуче засудив проведення насильницької колективізації, його уряд зменшив податки та обов'язкові поставки сільськогосподарської продукції, планував перерозподіл капіталовкладень із важкої промисловості у виробництво товарів споживання. </a:t>
            </a:r>
            <a:br>
              <a:rPr lang="uk-UA" sz="2400" dirty="0" smtClean="0">
                <a:solidFill>
                  <a:srgbClr val="221100"/>
                </a:solidFill>
              </a:rPr>
            </a:br>
            <a:r>
              <a:rPr lang="uk-UA" sz="2400" dirty="0" smtClean="0">
                <a:solidFill>
                  <a:srgbClr val="221100"/>
                </a:solidFill>
              </a:rPr>
              <a:t>Симпатії суспільства були на його боці. Але у боротьбі з таким досвідченим супротивником, як </a:t>
            </a:r>
            <a:r>
              <a:rPr lang="uk-UA" sz="2400" dirty="0" err="1" smtClean="0">
                <a:solidFill>
                  <a:srgbClr val="221100"/>
                </a:solidFill>
              </a:rPr>
              <a:t>Ракоші</a:t>
            </a:r>
            <a:r>
              <a:rPr lang="uk-UA" sz="2400" dirty="0" smtClean="0">
                <a:solidFill>
                  <a:srgbClr val="221100"/>
                </a:solidFill>
              </a:rPr>
              <a:t>, Надь програв: 1955 р. його виключили з партії. </a:t>
            </a:r>
            <a:br>
              <a:rPr lang="uk-UA" sz="2400" dirty="0" smtClean="0">
                <a:solidFill>
                  <a:srgbClr val="221100"/>
                </a:solidFill>
              </a:rPr>
            </a:br>
            <a:r>
              <a:rPr lang="uk-UA" sz="2400" dirty="0" smtClean="0">
                <a:solidFill>
                  <a:srgbClr val="221100"/>
                </a:solidFill>
              </a:rPr>
              <a:t>Однак ім'я </a:t>
            </a:r>
            <a:r>
              <a:rPr lang="uk-UA" sz="2400" dirty="0" err="1" smtClean="0">
                <a:solidFill>
                  <a:srgbClr val="221100"/>
                </a:solidFill>
              </a:rPr>
              <a:t>Ракоші</a:t>
            </a:r>
            <a:r>
              <a:rPr lang="uk-UA" sz="2400" dirty="0" smtClean="0">
                <a:solidFill>
                  <a:srgbClr val="221100"/>
                </a:solidFill>
              </a:rPr>
              <a:t> викликало загальну ненависть. </a:t>
            </a:r>
            <a:br>
              <a:rPr lang="uk-UA" sz="2400" dirty="0" smtClean="0">
                <a:solidFill>
                  <a:srgbClr val="221100"/>
                </a:solidFill>
              </a:rPr>
            </a:br>
            <a:r>
              <a:rPr lang="uk-UA" sz="2400" dirty="0" smtClean="0">
                <a:solidFill>
                  <a:srgbClr val="221100"/>
                </a:solidFill>
              </a:rPr>
              <a:t>Наступного року </a:t>
            </a:r>
            <a:r>
              <a:rPr lang="uk-UA" sz="2400" dirty="0" err="1" smtClean="0">
                <a:solidFill>
                  <a:srgbClr val="221100"/>
                </a:solidFill>
              </a:rPr>
              <a:t>Ракоші</a:t>
            </a:r>
            <a:r>
              <a:rPr lang="uk-UA" sz="2400" dirty="0" smtClean="0">
                <a:solidFill>
                  <a:srgbClr val="221100"/>
                </a:solidFill>
              </a:rPr>
              <a:t> було відправлено у відставку.</a:t>
            </a:r>
            <a:endParaRPr lang="uk-UA" sz="2400" dirty="0">
              <a:solidFill>
                <a:srgbClr val="221100"/>
              </a:solidFill>
            </a:endParaRPr>
          </a:p>
        </p:txBody>
      </p:sp>
      <p:pic>
        <p:nvPicPr>
          <p:cNvPr id="18434" name="Picture 2" descr="http://pomnirossiu.ru/upload/image/analitika/Statyi/nagyimre_k.jpg"/>
          <p:cNvPicPr>
            <a:picLocks noChangeAspect="1" noChangeArrowheads="1"/>
          </p:cNvPicPr>
          <p:nvPr/>
        </p:nvPicPr>
        <p:blipFill>
          <a:blip r:embed="rId2"/>
          <a:srcRect/>
          <a:stretch>
            <a:fillRect/>
          </a:stretch>
        </p:blipFill>
        <p:spPr bwMode="auto">
          <a:xfrm>
            <a:off x="71406" y="642918"/>
            <a:ext cx="3151283" cy="4214842"/>
          </a:xfrm>
          <a:prstGeom prst="rect">
            <a:avLst/>
          </a:prstGeom>
          <a:noFill/>
        </p:spPr>
      </p:pic>
      <p:sp>
        <p:nvSpPr>
          <p:cNvPr id="4" name="TextBox 3"/>
          <p:cNvSpPr txBox="1"/>
          <p:nvPr/>
        </p:nvSpPr>
        <p:spPr>
          <a:xfrm>
            <a:off x="714348" y="4929198"/>
            <a:ext cx="2357454" cy="461665"/>
          </a:xfrm>
          <a:prstGeom prst="rect">
            <a:avLst/>
          </a:prstGeom>
          <a:noFill/>
        </p:spPr>
        <p:txBody>
          <a:bodyPr wrap="square" rtlCol="0">
            <a:spAutoFit/>
          </a:bodyPr>
          <a:lstStyle/>
          <a:p>
            <a:r>
              <a:rPr lang="uk-UA" sz="2400" b="1" dirty="0" err="1" smtClean="0">
                <a:solidFill>
                  <a:srgbClr val="221100"/>
                </a:solidFill>
              </a:rPr>
              <a:t>Імре</a:t>
            </a:r>
            <a:r>
              <a:rPr lang="uk-UA" sz="2400" b="1" dirty="0" smtClean="0">
                <a:solidFill>
                  <a:srgbClr val="221100"/>
                </a:solidFill>
              </a:rPr>
              <a:t> </a:t>
            </a:r>
            <a:r>
              <a:rPr lang="uk-UA" sz="2400" b="1" dirty="0" smtClean="0">
                <a:solidFill>
                  <a:srgbClr val="221100"/>
                </a:solidFill>
              </a:rPr>
              <a:t>Надь</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xit" presetSubtype="0" fill="hold" grpId="1" nodeType="clickEffect">
                                  <p:stCondLst>
                                    <p:cond delay="0"/>
                                  </p:stCondLst>
                                  <p:childTnLst>
                                    <p:animScale>
                                      <p:cBhvr>
                                        <p:cTn id="11" dur="1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 dur="1000" accel="50000">
                                          <p:stCondLst>
                                            <p:cond delay="0"/>
                                          </p:stCondLst>
                                        </p:cTn>
                                        <p:tgtEl>
                                          <p:spTgt spid="2"/>
                                        </p:tgtEl>
                                        <p:attrNameLst>
                                          <p:attrName>ppt_x</p:attrName>
                                          <p:attrName>ppt_y</p:attrName>
                                        </p:attrNameLst>
                                      </p:cBhvr>
                                    </p:animMotion>
                                    <p:animEffect transition="out" filter="fade">
                                      <p:cBhvr>
                                        <p:cTn id="13" dur="1000"/>
                                        <p:tgtEl>
                                          <p:spTgt spid="2"/>
                                        </p:tgtEl>
                                      </p:cBhvr>
                                    </p:animEffect>
                                    <p:set>
                                      <p:cBhvr>
                                        <p:cTn id="14"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img.tyzhden.ua/content/photoalbum/2011/10.11/24/ven/01.jpg"/>
          <p:cNvPicPr>
            <a:picLocks noChangeAspect="1" noChangeArrowheads="1"/>
          </p:cNvPicPr>
          <p:nvPr/>
        </p:nvPicPr>
        <p:blipFill>
          <a:blip r:embed="rId2" cstate="print"/>
          <a:stretch>
            <a:fillRect/>
          </a:stretch>
        </p:blipFill>
        <p:spPr bwMode="auto">
          <a:xfrm>
            <a:off x="0" y="3714752"/>
            <a:ext cx="2065579" cy="2857520"/>
          </a:xfrm>
          <a:prstGeom prst="rect">
            <a:avLst/>
          </a:prstGeom>
          <a:noFill/>
          <a:ln>
            <a:noFill/>
          </a:ln>
        </p:spPr>
      </p:pic>
      <p:sp>
        <p:nvSpPr>
          <p:cNvPr id="2" name="Заголовок 1"/>
          <p:cNvSpPr>
            <a:spLocks noGrp="1"/>
          </p:cNvSpPr>
          <p:nvPr>
            <p:ph type="title"/>
          </p:nvPr>
        </p:nvSpPr>
        <p:spPr>
          <a:xfrm>
            <a:off x="827584" y="188640"/>
            <a:ext cx="7848600" cy="755104"/>
          </a:xfrm>
        </p:spPr>
        <p:txBody>
          <a:bodyPr/>
          <a:lstStyle/>
          <a:p>
            <a:pPr algn="ctr"/>
            <a:r>
              <a:rPr lang="uk-UA" sz="5400" b="1" dirty="0" smtClean="0">
                <a:solidFill>
                  <a:srgbClr val="221100"/>
                </a:solidFill>
                <a:effectLst>
                  <a:outerShdw blurRad="38100" dist="38100" dir="2700000" algn="tl">
                    <a:srgbClr val="000000">
                      <a:alpha val="43137"/>
                    </a:srgbClr>
                  </a:outerShdw>
                </a:effectLst>
              </a:rPr>
              <a:t>Революція 1956 р</a:t>
            </a:r>
            <a:r>
              <a:rPr lang="uk-UA" sz="5400" dirty="0" smtClean="0">
                <a:solidFill>
                  <a:srgbClr val="221100"/>
                </a:solidFill>
                <a:effectLst>
                  <a:outerShdw blurRad="38100" dist="38100" dir="2700000" algn="tl">
                    <a:srgbClr val="000000">
                      <a:alpha val="43137"/>
                    </a:srgbClr>
                  </a:outerShdw>
                </a:effectLst>
              </a:rPr>
              <a:t>. </a:t>
            </a:r>
            <a:endParaRPr lang="uk-UA" sz="5400" dirty="0">
              <a:solidFill>
                <a:srgbClr val="2211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751116" y="928670"/>
            <a:ext cx="7392884" cy="5929330"/>
          </a:xfrm>
        </p:spPr>
        <p:txBody>
          <a:bodyPr/>
          <a:lstStyle/>
          <a:p>
            <a:pPr>
              <a:buNone/>
            </a:pPr>
            <a:r>
              <a:rPr lang="uk-UA" sz="2200" dirty="0" smtClean="0">
                <a:solidFill>
                  <a:srgbClr val="221100"/>
                </a:solidFill>
              </a:rPr>
              <a:t>      </a:t>
            </a:r>
            <a:r>
              <a:rPr lang="uk-UA" sz="2000" dirty="0" smtClean="0">
                <a:solidFill>
                  <a:srgbClr val="221100"/>
                </a:solidFill>
              </a:rPr>
              <a:t>Під впливом ідей XX з'їзду КПРС в Угорщині, як і в інших країнах Східної Європи, пожвавився національно-демократичний рух. Населення вимагало негайно реабілітувати безвинно засуджених і страчених політичних і громадських діячів, відставки наступника М. </a:t>
            </a:r>
            <a:r>
              <a:rPr lang="uk-UA" sz="2000" dirty="0" err="1" smtClean="0">
                <a:solidFill>
                  <a:srgbClr val="221100"/>
                </a:solidFill>
              </a:rPr>
              <a:t>Ракоші</a:t>
            </a:r>
            <a:r>
              <a:rPr lang="uk-UA" sz="2000" dirty="0" smtClean="0">
                <a:solidFill>
                  <a:srgbClr val="221100"/>
                </a:solidFill>
              </a:rPr>
              <a:t> сталініста Е. </a:t>
            </a:r>
            <a:r>
              <a:rPr lang="uk-UA" sz="2000" dirty="0" err="1" smtClean="0">
                <a:solidFill>
                  <a:srgbClr val="221100"/>
                </a:solidFill>
              </a:rPr>
              <a:t>Гере</a:t>
            </a:r>
            <a:r>
              <a:rPr lang="uk-UA" sz="2000" dirty="0" smtClean="0">
                <a:solidFill>
                  <a:srgbClr val="221100"/>
                </a:solidFill>
              </a:rPr>
              <a:t>. </a:t>
            </a:r>
            <a:br>
              <a:rPr lang="uk-UA" sz="2000" dirty="0" smtClean="0">
                <a:solidFill>
                  <a:srgbClr val="221100"/>
                </a:solidFill>
              </a:rPr>
            </a:br>
            <a:r>
              <a:rPr lang="uk-UA" sz="2000" dirty="0" smtClean="0">
                <a:solidFill>
                  <a:srgbClr val="221100"/>
                </a:solidFill>
              </a:rPr>
              <a:t>Події у Польщі стали каталізатором суспільного вибуху в Угорщині. </a:t>
            </a:r>
            <a:br>
              <a:rPr lang="uk-UA" sz="2000" dirty="0" smtClean="0">
                <a:solidFill>
                  <a:srgbClr val="221100"/>
                </a:solidFill>
              </a:rPr>
            </a:br>
            <a:r>
              <a:rPr lang="uk-UA" sz="2000" b="1" i="1" dirty="0" smtClean="0">
                <a:solidFill>
                  <a:srgbClr val="221100"/>
                </a:solidFill>
              </a:rPr>
              <a:t>23 жовтня 1956 р</a:t>
            </a:r>
            <a:r>
              <a:rPr lang="uk-UA" sz="2000" dirty="0" smtClean="0">
                <a:solidFill>
                  <a:srgbClr val="221100"/>
                </a:solidFill>
              </a:rPr>
              <a:t>. понад 50 тис. осіб зібралися біля будинку польського посольства, студенти вимагали припинення беззаконня й культу особи. Підрозділи служби безпеки </a:t>
            </a:r>
            <a:r>
              <a:rPr lang="uk-UA" sz="2000" b="1" i="1" dirty="0" smtClean="0">
                <a:solidFill>
                  <a:srgbClr val="221100"/>
                </a:solidFill>
              </a:rPr>
              <a:t>відкрили вогонь</a:t>
            </a:r>
            <a:r>
              <a:rPr lang="uk-UA" sz="2000" dirty="0" smtClean="0">
                <a:solidFill>
                  <a:srgbClr val="221100"/>
                </a:solidFill>
              </a:rPr>
              <a:t> по демонстрантах. Ці події стали прологом народно-демократичної революції в Угорщині. </a:t>
            </a:r>
            <a:br>
              <a:rPr lang="uk-UA" sz="2000" dirty="0" smtClean="0">
                <a:solidFill>
                  <a:srgbClr val="221100"/>
                </a:solidFill>
              </a:rPr>
            </a:br>
            <a:r>
              <a:rPr lang="uk-UA" sz="2000" dirty="0" smtClean="0">
                <a:solidFill>
                  <a:srgbClr val="221100"/>
                </a:solidFill>
              </a:rPr>
              <a:t>Непередбачуваність наслідків випадання однієї країни з радянського блоку штовхала СРСР на надзвичайні заходи. Попервах урядові І. Надя, який доступився до влади в ніч проти 24 жовтня, у Москві довіряли і радилися з ним. На світанку </a:t>
            </a:r>
            <a:r>
              <a:rPr lang="uk-UA" sz="2000" b="1" i="1" dirty="0" smtClean="0">
                <a:solidFill>
                  <a:srgbClr val="221100"/>
                </a:solidFill>
              </a:rPr>
              <a:t>24 жовтня до Будапешта</a:t>
            </a:r>
            <a:r>
              <a:rPr lang="uk-UA" sz="2000" dirty="0" smtClean="0">
                <a:solidFill>
                  <a:srgbClr val="221100"/>
                </a:solidFill>
              </a:rPr>
              <a:t> "на усне прохання" угорських керівників було введено радянські війська. </a:t>
            </a:r>
            <a:endParaRPr lang="uk-UA" sz="2000" dirty="0">
              <a:solidFill>
                <a:srgbClr val="221100"/>
              </a:solidFill>
            </a:endParaRPr>
          </a:p>
        </p:txBody>
      </p:sp>
      <p:pic>
        <p:nvPicPr>
          <p:cNvPr id="17410" name="Picture 2" descr="http://upload.wikimedia.org/wikipedia/commons/thumb/1/1e/Hole_in_flag_-_Budapest_1956.jpg/250px-Hole_in_flag_-_Budapest_1956.jpg"/>
          <p:cNvPicPr>
            <a:picLocks noChangeAspect="1" noChangeArrowheads="1"/>
          </p:cNvPicPr>
          <p:nvPr/>
        </p:nvPicPr>
        <p:blipFill>
          <a:blip r:embed="rId3"/>
          <a:srcRect l="15000" t="-2168"/>
          <a:stretch>
            <a:fillRect/>
          </a:stretch>
        </p:blipFill>
        <p:spPr bwMode="auto">
          <a:xfrm>
            <a:off x="0" y="285728"/>
            <a:ext cx="2024060" cy="33670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xit" presetSubtype="4" fill="hold" grpId="1" nodeType="clickEffect">
                                  <p:stCondLst>
                                    <p:cond delay="0"/>
                                  </p:stCondLst>
                                  <p:childTnLst>
                                    <p:animEffect transition="out" filter="wheel(4)">
                                      <p:cBhvr>
                                        <p:cTn id="16" dur="2000"/>
                                        <p:tgtEl>
                                          <p:spTgt spid="3">
                                            <p:txEl>
                                              <p:pRg st="0" end="0"/>
                                            </p:txEl>
                                          </p:spTgt>
                                        </p:tgtEl>
                                      </p:cBhvr>
                                    </p:animEffect>
                                    <p:set>
                                      <p:cBhvr>
                                        <p:cTn id="1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9" presetClass="exit" presetSubtype="0" fill="hold" grpId="1" nodeType="clickEffect">
                                  <p:stCondLst>
                                    <p:cond delay="0"/>
                                  </p:stCondLst>
                                  <p:childTnLst>
                                    <p:anim calcmode="lin" valueType="num">
                                      <p:cBhvr>
                                        <p:cTn id="21" dur="1000"/>
                                        <p:tgtEl>
                                          <p:spTgt spid="2"/>
                                        </p:tgtEl>
                                        <p:attrNameLst>
                                          <p:attrName>ppt_x</p:attrName>
                                        </p:attrNameLst>
                                      </p:cBhvr>
                                      <p:tavLst>
                                        <p:tav tm="0">
                                          <p:val>
                                            <p:strVal val="ppt_x"/>
                                          </p:val>
                                        </p:tav>
                                        <p:tav tm="100000">
                                          <p:val>
                                            <p:strVal val="ppt_x-.2"/>
                                          </p:val>
                                        </p:tav>
                                      </p:tavLst>
                                    </p:anim>
                                    <p:anim calcmode="lin" valueType="num">
                                      <p:cBhvr>
                                        <p:cTn id="22" dur="1000"/>
                                        <p:tgtEl>
                                          <p:spTgt spid="2"/>
                                        </p:tgtEl>
                                        <p:attrNameLst>
                                          <p:attrName>ppt_y</p:attrName>
                                        </p:attrNameLst>
                                      </p:cBhvr>
                                      <p:tavLst>
                                        <p:tav tm="0">
                                          <p:val>
                                            <p:strVal val="ppt_y"/>
                                          </p:val>
                                        </p:tav>
                                        <p:tav tm="100000">
                                          <p:val>
                                            <p:strVal val="ppt_y"/>
                                          </p:val>
                                        </p:tav>
                                      </p:tavLst>
                                    </p:anim>
                                    <p:animEffect transition="out" filter="fade">
                                      <p:cBhvr>
                                        <p:cTn id="23" dur="1000"/>
                                        <p:tgtEl>
                                          <p:spTgt spid="2"/>
                                        </p:tgtEl>
                                      </p:cBhvr>
                                    </p:animEffect>
                                    <p:set>
                                      <p:cBhvr>
                                        <p:cTn id="24"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theme/theme1.xml><?xml version="1.0" encoding="utf-8"?>
<a:theme xmlns:a="http://schemas.openxmlformats.org/drawingml/2006/main" name="ms_pptpostmortem_tp01018455">
  <a:themeElements>
    <a:clrScheme name="ms_pptpostmortem_tp01018455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ms_pptpostmortem_tp01018455">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ms_pptpostmortem_tp01018455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ms_pptpostmortem_tp01018455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ms_pptpostmortem_tp01018455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ms_pptpostmortem_tp01018455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ms_pptpostmortem_tp01018455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ms_pptpostmortem_tp01018455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TS102828176</Template>
  <TotalTime>154</TotalTime>
  <Words>765</Words>
  <Application>Microsoft Office PowerPoint</Application>
  <PresentationFormat>Экран (4:3)</PresentationFormat>
  <Paragraphs>34</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ms_pptpostmortem_tp01018455</vt:lpstr>
      <vt:lpstr>УГОРЩИНА В РОКИ  ПІСЛЯ ІІ СВІТОВОЇ ВІЙНИ І ДО СЬОГОДЕННЯ</vt:lpstr>
      <vt:lpstr>План</vt:lpstr>
      <vt:lpstr>Слайд 3</vt:lpstr>
      <vt:lpstr>Слайд 4</vt:lpstr>
      <vt:lpstr>Встановлення комуністичного режиму  </vt:lpstr>
      <vt:lpstr>На виборах до Національних зборів 4 листопада 1945 р. УКП отримала лише 17% усіх голосів і змогла делегувати до парламенту тільки 70 представників. Беззастережну перемогу здобула ПДСГ, що надало їй право на 245 мандатів. Новий парламент 1 лютого 1946 р. проголосив Угорщину республікою.  Уряд лідера ПДСГ Ференца Надя прагнув демократизувати державний і суспільний устрій. Лідери ПДСГ виступили проти революційних і насильницьких методів боротьби, захищали приватну власність, обстоювали демократичні принципи, а УКП боролася за "народну демократію" як своєрідну форму диктатури пролетаріату. Протистояння УКП та ПДСГ стало неминучим. Керівництво УКП інспірувало змову з боку ПДСГ проти "народно-демократичного ладу". Лідерів ПДСГ звинуватили у підготовці воєнного путчу. Прем'єр-міністр Ф. Надь змушений був залишитися у Швейцарії, де він знаходився на відпочинку, інші керівники партії покинули країну. ПДСГ виявилася дискредитованою, в її керівництві взяли гору політики лівої орієнтації, близькі до комуністів. </vt:lpstr>
      <vt:lpstr>Після "об'єднання" комуністів і соціал-демократів УКП і СДП було створено нову Угорську партію трудящих (УПТ), яка будувала свою діяльність на марксистсько-ленінських засадах.  У виборах до Державних зборів у травні 1949 р. могли брати участь тільки схвалені комуністами кандидати. Вони дістали 95% голосів. 18 серпня 1949 р. було ухвалено нову конституцію Угорщини. Відтоді офіційно країну називали Угорською Народною Республікою (УНР). Отже, внаслідок політичних маніпуляцій, розправляючись із конкурентами і спираючись на всебічну допомогу і підтримку кремлівського керівництва, перед яким буквально плазував генеральний секретар УПТ М. Ракоші, комуністи на 1949 р. встановили повний контроль у країні.  У перші роки свого правління М. Ракоші створив жорстокий режим культу особи, переслідував опонентів, застосовував тор-. тури, репресії, розстріли. </vt:lpstr>
      <vt:lpstr>Після смерті Сталіна Москва в цілому зрозуміла необхідність демократизації Угорщини, виправлення хибного режиму Ракоші. На посаду прем'єр-міністра з Кремля було рекомендовано Імре Надя, головного критика курсу Ракоші.  Надь рішуче засудив проведення насильницької колективізації, його уряд зменшив податки та обов'язкові поставки сільськогосподарської продукції, планував перерозподіл капіталовкладень із важкої промисловості у виробництво товарів споживання.  Симпатії суспільства були на його боці. Але у боротьбі з таким досвідченим супротивником, як Ракоші, Надь програв: 1955 р. його виключили з партії.  Однак ім'я Ракоші викликало загальну ненависть.  Наступного року Ракоші було відправлено у відставку.</vt:lpstr>
      <vt:lpstr>Революція 1956 р. </vt:lpstr>
      <vt:lpstr>Слайд 10</vt:lpstr>
      <vt:lpstr>Слайд 11</vt:lpstr>
      <vt:lpstr>Одначе, 28 жовтня Надь висунув вимогу вивести радянські війська з Будапешта і країни в цілому.  1 листопада 1956 р. І. Надь сформував коаліційний уряд, Новий уряд проголосив нейтралітет Угорщини і вихід її з Варшавського договору, висловив намір припинити орієнтацію на СРСР і розпочати великомасштабне економічне співробітництво з західними країнами. Замість комуністичних адміністрацій створювалися нові органи влади — ради. Оголошувалася амністія для політичних в'язнів, УПТ розпускалася. У Москві вирішили лінію співробітництва переглянути на користь суто воєнного вирішення угорської кризи, зміни уряду. Замість УПТ створювалася нова партія — Угорська соціалістична робітнича партія (УСРП), яку очолив Янош Кадар. На нього радянські керівники поклали завдання відновлення комуністичного правління в Угорщині після завершення воєнної операції. На військовому літаку Кадара вивезли до СРСР, де він залишався до 4 листопада — початку штурму радянськими дивізіями Будапешта. </vt:lpstr>
      <vt:lpstr>Того дня група політичних діячів на чолі з Я. Кадаром створила Тимчасовий революційний робітничо-селянський уряд для "розгрому контрреволюції та відродження соціалізму у країні".  На світанку 4 листопада радянські війська за наказом маршала Конєва розпочали виконання поставленого завдання — "допомогти зламати опір заколотників у Будапешті, відновити законну владу і порядок у країні".  Люди, які домоглися демократичних свобод, стали на захист своїх завоювань, пролилася кров. Унаслідок бойових дій в листопаді 1956 р. — січні 1957 р. тільки в Будапешті загинули 1188 мешканців, іще 200 — в інших містах країни. Серед радянських військ утрати склали 720 вояків загиблими і такими, що пропали безвісти. Є достовірні дані, що військові чекісти розстріляли кількасот вояків Радянської армії, які відмовилися стріляти в повсталих угорців.  Події в Угорщині 1956 р. стали наслідком кризи сталінської моделі соціалізму. </vt:lpstr>
      <vt:lpstr>Режим Я. Кадара  </vt:lpstr>
      <vt:lpstr>До розроблення реформи було залучено найкращі сили, вивчено світовий досвід, для подолання труднощів першого етапу створено матеріальні резерви. Архітекторами реформи господарського механізму стали Р. Ньєрш та Е. Фок. Тоді ще не заведено було говорити про ліквідацію командно-адміністративної системи, але угорці першими скасували директивне адресне планування, запровадили економічні методи управління економікою.  -Два види власності — державна і кооперативна — було зрівнено у правах, -функції міністерств обмежено,  -підприємства дістали широку самостійність.  -було введено торгівлю засобами виробництва,  -здійснено реформу ціноутворення.  Ринок швидко насичувався товарами. Я. Кадар стримував тих, хто намагався надати реформі ще більшої радикальності. У сусідніх країнах угорські нововведення сприймалися з недовірою, нерозумінням, а інколи й відкрито вороже. Одначе реформи в Угорщині виявили й інше: відсутність приватної власності й ринкових відносин у повному обсязі роблять будь-які спроби реформування соціалістичної економіки безперспективними. Ця обставина була підтверджена кризою економіки у 80-х pp. і привела до демократичної революції в країні. </vt:lpstr>
      <vt:lpstr>Революційні перетворення 1988—1990 pp. </vt:lpstr>
      <vt:lpstr>Слайд 17</vt:lpstr>
      <vt:lpstr>Слайд 18</vt:lpstr>
      <vt:lpstr>Слайд 19</vt:lpstr>
      <vt:lpstr>Сучасне становище </vt:lpstr>
      <vt:lpstr>Слайд 21</vt:lpstr>
      <vt:lpstr>Українсько-угорські відносини  </vt:lpstr>
      <vt:lpstr>Слайд 23</vt:lpstr>
      <vt:lpstr>Слайд 24</vt:lpstr>
      <vt:lpstr>Кінець</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Аня</dc:creator>
  <cp:lastModifiedBy>user</cp:lastModifiedBy>
  <cp:revision>17</cp:revision>
  <dcterms:created xsi:type="dcterms:W3CDTF">2014-02-26T20:28:20Z</dcterms:created>
  <dcterms:modified xsi:type="dcterms:W3CDTF">2014-03-05T00:19:05Z</dcterms:modified>
</cp:coreProperties>
</file>