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9" r:id="rId3"/>
    <p:sldId id="258" r:id="rId4"/>
    <p:sldId id="259" r:id="rId5"/>
    <p:sldId id="260" r:id="rId6"/>
    <p:sldId id="265" r:id="rId7"/>
    <p:sldId id="261" r:id="rId8"/>
    <p:sldId id="263" r:id="rId9"/>
    <p:sldId id="271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1739" autoAdjust="0"/>
  </p:normalViewPr>
  <p:slideViewPr>
    <p:cSldViewPr>
      <p:cViewPr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Збитки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3520554523020732"/>
          <c:y val="3.4375000000000072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Збитки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2000000000</c:v>
                </c:pt>
                <c:pt idx="1">
                  <c:v>2150000000</c:v>
                </c:pt>
                <c:pt idx="2">
                  <c:v>2750000000</c:v>
                </c:pt>
                <c:pt idx="3">
                  <c:v>2960000000</c:v>
                </c:pt>
                <c:pt idx="4">
                  <c:v>3100000000</c:v>
                </c:pt>
                <c:pt idx="5">
                  <c:v>3300000000</c:v>
                </c:pt>
                <c:pt idx="6">
                  <c:v>4000000000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64352"/>
        <c:axId val="15232960"/>
      </c:barChart>
      <c:catAx>
        <c:axId val="865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32960"/>
        <c:crosses val="autoZero"/>
        <c:auto val="1"/>
        <c:lblAlgn val="ctr"/>
        <c:lblOffset val="100"/>
        <c:noMultiLvlLbl val="0"/>
      </c:catAx>
      <c:valAx>
        <c:axId val="152329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656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uk-UA" sz="1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Відсоток</a:t>
            </a:r>
            <a:r>
              <a:rPr lang="uk-U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лісу</a:t>
            </a:r>
            <a:endParaRPr lang="ru-RU" sz="1800" dirty="0"/>
          </a:p>
        </c:rich>
      </c:tx>
      <c:layout>
        <c:manualLayout>
          <c:xMode val="edge"/>
          <c:yMode val="edge"/>
          <c:x val="0.31255773013793398"/>
          <c:y val="0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8406010504469619E-2"/>
                  <c:y val="-5.402684915153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09015756704554E-2"/>
                  <c:y val="-2.493546883917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0650495044320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541347339292831E-2"/>
                  <c:y val="-7.4806406517516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1978</c:v>
                </c:pt>
                <c:pt idx="1">
                  <c:v>1992</c:v>
                </c:pt>
                <c:pt idx="2">
                  <c:v>2002</c:v>
                </c:pt>
                <c:pt idx="3">
                  <c:v>2011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0.72000000000000064</c:v>
                </c:pt>
                <c:pt idx="2">
                  <c:v>0.61000000000000065</c:v>
                </c:pt>
                <c:pt idx="3">
                  <c:v>0.53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313472"/>
        <c:axId val="15235264"/>
      </c:lineChart>
      <c:catAx>
        <c:axId val="2231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235264"/>
        <c:crosses val="autoZero"/>
        <c:auto val="1"/>
        <c:lblAlgn val="ctr"/>
        <c:lblOffset val="100"/>
        <c:noMultiLvlLbl val="0"/>
      </c:catAx>
      <c:valAx>
        <c:axId val="152352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231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Уяви не маю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18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87559929238653"/>
          <c:y val="0.23509565795605075"/>
          <c:w val="0.33054340116055564"/>
          <c:h val="0.44074324713471175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Уяви не маю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4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94222009520292"/>
          <c:y val="0.23658043843081769"/>
          <c:w val="0.35959608476551036"/>
          <c:h val="0.49968790017483461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Байдуже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15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538897140735237"/>
          <c:y val="0.16589776058750114"/>
          <c:w val="0.39014518561028089"/>
          <c:h val="0.57028460712316065"/>
        </c:manualLayout>
      </c:layout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CC157-E803-401D-80C1-FF3FBC17F761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F35E-7515-4330-BF29-21D18F646C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5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5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3A93-1B9A-442C-8BB2-1753E2F268E8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78666-711E-48DE-B519-8AC9EA643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4.xml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0"/>
            <a:ext cx="7092280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Міністерство освіти і науки, молоді та спорту України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Комунальний заклад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“Навчально-виховне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єднання №25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Загальноосвітня школа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I-III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ступенів, природничо-математичний ліцей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 позашкільного виховання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“Ліра”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Кіровоградської міської ради, Кіровоградської області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988840"/>
            <a:ext cx="4608512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вирубки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</a:p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Карпатах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6351983"/>
            <a:ext cx="65274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pic>
        <p:nvPicPr>
          <p:cNvPr id="6" name="Picture 5" descr="E:\ИСТОРИЯ\3683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9231">
            <a:off x="566184" y="3445285"/>
            <a:ext cx="3274893" cy="2478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D:\vyrubka-les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546">
            <a:off x="3150651" y="3847676"/>
            <a:ext cx="3245463" cy="2143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4" descr="E:\ИСТОРИЯ\381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2926">
            <a:off x="5545286" y="3765623"/>
            <a:ext cx="3198682" cy="2317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052736"/>
            <a:ext cx="446449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Повне зникнення народу Закарпаття;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Гине флора та фауна Карпат;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smtClean="0"/>
              <a:t>Погіршення кругообігу води у </a:t>
            </a:r>
            <a:r>
              <a:rPr lang="ru-RU" dirty="0" err="1" smtClean="0"/>
              <a:t>природі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Посилення парникового </a:t>
            </a:r>
            <a:r>
              <a:rPr lang="ru-RU" dirty="0" err="1" smtClean="0"/>
              <a:t>ефекту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Зменшення </a:t>
            </a:r>
            <a:r>
              <a:rPr lang="ru-RU" dirty="0" err="1" smtClean="0"/>
              <a:t>запасів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Часті</a:t>
            </a:r>
            <a:r>
              <a:rPr lang="ru-RU" dirty="0" smtClean="0"/>
              <a:t> зсуви </a:t>
            </a:r>
            <a:r>
              <a:rPr lang="uk-UA" dirty="0" smtClean="0"/>
              <a:t>ґрунту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затоплення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67744" y="2564904"/>
            <a:ext cx="233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 через малу </a:t>
            </a:r>
            <a:r>
              <a:rPr lang="ru-RU" dirty="0" err="1" smtClean="0"/>
              <a:t>адгезію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24928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}</a:t>
            </a:r>
            <a:endParaRPr lang="ru-RU" sz="2800" dirty="0"/>
          </a:p>
        </p:txBody>
      </p:sp>
      <p:pic>
        <p:nvPicPr>
          <p:cNvPr id="7171" name="Picture 3" descr="D:\Downloads\562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8242">
            <a:off x="499554" y="3771657"/>
            <a:ext cx="3629366" cy="2445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 descr="D:\Downloads\SqHZoTWKZmcxb8uwN9LVtA8y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8434">
            <a:off x="3742559" y="3439411"/>
            <a:ext cx="4562856" cy="2660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3" name="Picture 5" descr="D:\Downloads\P809120938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53">
            <a:off x="5081091" y="1085333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79512" y="188640"/>
            <a:ext cx="547694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буде, якщо не припинити</a:t>
            </a:r>
            <a:r>
              <a:rPr lang="uk-UA" sz="32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l_fi" descr="http://www.naturalist.if.ua/wp-content/Cut-or-not-cu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" y="74575"/>
            <a:ext cx="9126252" cy="3075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99992" y="3150515"/>
            <a:ext cx="0" cy="3707485"/>
          </a:xfrm>
          <a:prstGeom prst="line">
            <a:avLst/>
          </a:prstGeom>
          <a:ln w="95250" cap="sq" cmpd="sng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91680" y="3354112"/>
            <a:ext cx="115212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Плюси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300192" y="3354112"/>
            <a:ext cx="114133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dirty="0" smtClean="0"/>
              <a:t>Мінуси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3915215"/>
            <a:ext cx="410445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uk-UA" sz="2400" dirty="0" smtClean="0"/>
              <a:t> Чисте повітря;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uk-UA" sz="2400" dirty="0" smtClean="0"/>
              <a:t> Жива флора та фауна;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uk-UA" sz="2400" dirty="0" smtClean="0"/>
              <a:t> Місце для життя;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uk-UA" sz="2400" dirty="0" smtClean="0"/>
              <a:t> Зменшення радіації;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 </a:t>
            </a:r>
            <a:r>
              <a:rPr lang="uk-UA" sz="2400" dirty="0" smtClean="0"/>
              <a:t>Затримка води на схилах;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 </a:t>
            </a:r>
            <a:r>
              <a:rPr lang="uk-UA" sz="2400" dirty="0" smtClean="0"/>
              <a:t> Сприятливий клімат.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4008" y="3915215"/>
            <a:ext cx="424847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      Забруднене повітря;</a:t>
            </a:r>
            <a:endParaRPr lang="ru-RU" sz="2400" dirty="0" smtClean="0"/>
          </a:p>
          <a:p>
            <a:r>
              <a:rPr lang="uk-UA" sz="2400" dirty="0" smtClean="0"/>
              <a:t>      Часті стихійні лиха;</a:t>
            </a:r>
          </a:p>
          <a:p>
            <a:r>
              <a:rPr lang="uk-UA" sz="2400" dirty="0" smtClean="0"/>
              <a:t>      Знищення флори та фауни;</a:t>
            </a:r>
          </a:p>
          <a:p>
            <a:r>
              <a:rPr lang="uk-UA" sz="2400" dirty="0" smtClean="0"/>
              <a:t>      Значні зміни клімату;</a:t>
            </a:r>
          </a:p>
          <a:p>
            <a:r>
              <a:rPr lang="uk-UA" sz="2400" dirty="0" smtClean="0"/>
              <a:t>      Удар по економіці держави;</a:t>
            </a:r>
          </a:p>
          <a:p>
            <a:r>
              <a:rPr lang="uk-UA" sz="2400" dirty="0" smtClean="0"/>
              <a:t>      Спустошення земель;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60032" y="4149080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860032" y="4509120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860032" y="4869160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860032" y="5229200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860032" y="5589240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860032" y="5949280"/>
            <a:ext cx="2160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19" y="3718364"/>
            <a:ext cx="5663468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 Вирішення проблеми на державному рівні;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Посилення охорони лісу;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Створення заповідних зон;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Заліснення Карпат;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Супутникова система нагляду за лісом;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uk-UA" sz="2400" dirty="0" err="1" smtClean="0"/>
              <a:t>Шипування</a:t>
            </a:r>
            <a:r>
              <a:rPr lang="uk-UA" sz="2400" dirty="0" smtClean="0"/>
              <a:t> дерев;</a:t>
            </a:r>
            <a:endParaRPr lang="ru-RU" sz="2400" dirty="0"/>
          </a:p>
        </p:txBody>
      </p:sp>
      <p:pic>
        <p:nvPicPr>
          <p:cNvPr id="1026" name="Picture 2" descr="D:\Downloads\c49d83a1f33b1bfbf9edd3d6c3c42b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3162">
            <a:off x="5976690" y="359739"/>
            <a:ext cx="2519126" cy="2036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742463_86c54a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046">
            <a:off x="5366633" y="1759561"/>
            <a:ext cx="2320646" cy="190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D:\c2df48f06dfe4a7be8996e5da31c5a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962">
            <a:off x="6290117" y="3137399"/>
            <a:ext cx="2455759" cy="184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Downloads\Picture_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1098115"/>
            <a:ext cx="382443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39552" y="177336"/>
            <a:ext cx="207620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Вирішення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D:\Downloads\800px-Nail_in_a_tr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33589">
            <a:off x="5858677" y="4534051"/>
            <a:ext cx="2402844" cy="1994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l_fi" descr="http://galychankaif.com.ua/wp-content/uploads/2011/03/carpathia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80728"/>
            <a:ext cx="259228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l_fi" descr="http://geografica.net.ua/zagal/novyny/new2/geo_turyzm3_n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5202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l_fi" descr="http://pravda.if.ua/images/news/12/04/03/DSC_03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89040"/>
            <a:ext cx="259228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l_fi" descr="http://k.img.com.ua/img/forall/a/13301/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5202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l_fi" descr="http://www.naturalist.if.ua/wp-content/rubk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980728"/>
            <a:ext cx="309634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0" y="3356992"/>
            <a:ext cx="9144000" cy="21602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165304"/>
            <a:ext cx="9144000" cy="7200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11560" y="6273225"/>
            <a:ext cx="7927936" cy="584775"/>
            <a:chOff x="611560" y="6273225"/>
            <a:chExt cx="7927936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2123728" y="6273225"/>
              <a:ext cx="5037533" cy="58477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uk-UA" sz="3200" dirty="0" smtClean="0"/>
                <a:t>ЗАЛЕЖИТЬ ТІЛЬКИ ВІД НАС!</a:t>
              </a:r>
              <a:endParaRPr lang="ru-RU" sz="3200" dirty="0"/>
            </a:p>
          </p:txBody>
        </p:sp>
        <p:pic>
          <p:nvPicPr>
            <p:cNvPr id="1026" name="Picture 2" descr="D:\Downloads\Vnimanie_Opasnost_prochie_opasnosti_Abali.ru_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60" y="6309320"/>
              <a:ext cx="655128" cy="548680"/>
            </a:xfrm>
            <a:prstGeom prst="rect">
              <a:avLst/>
            </a:prstGeom>
            <a:noFill/>
          </p:spPr>
        </p:pic>
        <p:pic>
          <p:nvPicPr>
            <p:cNvPr id="18" name="Picture 2" descr="D:\Downloads\Vnimanie_Opasnost_prochie_opasnosti_Abali.ru_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4368" y="6309320"/>
              <a:ext cx="655128" cy="548680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3492000" y="36000"/>
            <a:ext cx="1800000" cy="57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Висновок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you1444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02" y="3770255"/>
            <a:ext cx="2903150" cy="216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0265" y="161380"/>
            <a:ext cx="3227615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 11-Д класу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8884" y="5721700"/>
            <a:ext cx="207037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Лівшиць Олексій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7972" y="5712000"/>
            <a:ext cx="227293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err="1" smtClean="0"/>
              <a:t>Буравченко</a:t>
            </a:r>
            <a:r>
              <a:rPr lang="uk-UA" sz="2000" dirty="0" smtClean="0"/>
              <a:t> Андрій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61881" y="5709410"/>
            <a:ext cx="244509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err="1" smtClean="0"/>
              <a:t>Маклаков</a:t>
            </a:r>
            <a:r>
              <a:rPr lang="uk-UA" sz="2000" dirty="0" smtClean="0"/>
              <a:t> Костянтин</a:t>
            </a:r>
            <a:endParaRPr lang="ru-RU" sz="2000" dirty="0"/>
          </a:p>
        </p:txBody>
      </p:sp>
      <p:pic>
        <p:nvPicPr>
          <p:cNvPr id="2" name="Picture 2" descr="D:\fail\1Творчі роботи\Екологія\X6bsTDvMo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8109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wnloads\081223_pic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96" y="3941222"/>
            <a:ext cx="3875014" cy="2550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1028" name="Picture 4" descr="D:\Downloads\lavi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052736"/>
            <a:ext cx="3874167" cy="2532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6545121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Чому ця тема є актуальною?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:\fail\IMG_20131107_1004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995936" cy="5438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50121972"/>
              </p:ext>
            </p:extLst>
          </p:nvPr>
        </p:nvGraphicFramePr>
        <p:xfrm>
          <a:off x="4572000" y="3140968"/>
          <a:ext cx="4427984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0" y="836712"/>
            <a:ext cx="4320479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Число жертв </a:t>
            </a:r>
            <a:r>
              <a:rPr lang="ru-RU" dirty="0" err="1" smtClean="0"/>
              <a:t>повені</a:t>
            </a:r>
            <a:r>
              <a:rPr lang="ru-RU" dirty="0" smtClean="0"/>
              <a:t> на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зросло</a:t>
            </a:r>
            <a:r>
              <a:rPr lang="ru-RU" dirty="0" smtClean="0"/>
              <a:t> до </a:t>
            </a:r>
            <a:r>
              <a:rPr lang="ru-RU" dirty="0" err="1" smtClean="0"/>
              <a:t>рекордних</a:t>
            </a:r>
            <a:r>
              <a:rPr lang="ru-RU" dirty="0" smtClean="0"/>
              <a:t> 22 </a:t>
            </a:r>
            <a:r>
              <a:rPr lang="ru-RU" dirty="0" err="1" smtClean="0"/>
              <a:t>чол</a:t>
            </a:r>
            <a:r>
              <a:rPr lang="ru-RU" dirty="0" smtClean="0"/>
              <a:t>./</a:t>
            </a:r>
            <a:r>
              <a:rPr lang="ru-RU" dirty="0" err="1" smtClean="0"/>
              <a:t>рік</a:t>
            </a:r>
            <a:r>
              <a:rPr lang="ru-RU" dirty="0" smtClean="0"/>
              <a:t>, шестеро </a:t>
            </a:r>
            <a:r>
              <a:rPr lang="ru-RU" dirty="0" err="1" smtClean="0"/>
              <a:t>з</a:t>
            </a:r>
            <a:r>
              <a:rPr lang="ru-RU" dirty="0" smtClean="0"/>
              <a:t> них - </a:t>
            </a:r>
            <a:r>
              <a:rPr lang="ru-RU" dirty="0" err="1" smtClean="0"/>
              <a:t>діти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водою </a:t>
            </a:r>
            <a:r>
              <a:rPr lang="ru-RU" dirty="0" err="1" smtClean="0"/>
              <a:t>виявилося</a:t>
            </a:r>
            <a:r>
              <a:rPr lang="ru-RU" dirty="0" smtClean="0"/>
              <a:t> 40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розмито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700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, </a:t>
            </a:r>
            <a:r>
              <a:rPr lang="ru-RU" dirty="0" err="1" smtClean="0"/>
              <a:t>зруйновані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мостів</a:t>
            </a:r>
            <a:r>
              <a:rPr lang="ru-RU" dirty="0" smtClean="0"/>
              <a:t>.</a:t>
            </a:r>
            <a:r>
              <a:rPr lang="en-US" dirty="0" smtClean="0"/>
              <a:t>” </a:t>
            </a:r>
            <a:endParaRPr lang="ru-RU" dirty="0" smtClean="0"/>
          </a:p>
          <a:p>
            <a:r>
              <a:rPr lang="ru-RU" dirty="0" smtClean="0"/>
              <a:t>		     </a:t>
            </a:r>
            <a:r>
              <a:rPr lang="ru-RU" dirty="0" smtClean="0"/>
              <a:t>Газета </a:t>
            </a:r>
            <a:r>
              <a:rPr lang="ru-RU" dirty="0" smtClean="0"/>
              <a:t>«</a:t>
            </a:r>
            <a:r>
              <a:rPr lang="ru-RU" dirty="0" err="1" smtClean="0"/>
              <a:t>Тиждень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2050" name="Picture 2" descr="D:\Downloads\13a3ed2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4221088"/>
            <a:ext cx="403612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75874866"/>
              </p:ext>
            </p:extLst>
          </p:nvPr>
        </p:nvGraphicFramePr>
        <p:xfrm>
          <a:off x="179512" y="908720"/>
          <a:ext cx="4139952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0" y="3140968"/>
            <a:ext cx="4355976" cy="357301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51720" y="198884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35896" y="234888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836712"/>
            <a:ext cx="4211960" cy="309634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96691" y="4542755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?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16632"/>
            <a:ext cx="207377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Статистика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31640" y="1844824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59832" y="2204864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1490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Чи змінився клімат Карпат після вирубки лісу?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414908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Карпати стали небезпечним для життя місцем?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414908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Чи збільшилася кількість природних лих?</a:t>
            </a:r>
            <a:endParaRPr lang="ru-RU" i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35919630"/>
              </p:ext>
            </p:extLst>
          </p:nvPr>
        </p:nvGraphicFramePr>
        <p:xfrm>
          <a:off x="251520" y="4365104"/>
          <a:ext cx="2808312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419872" y="4509120"/>
          <a:ext cx="28083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0" y="407707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505756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/>
        </p:nvGraphicFramePr>
        <p:xfrm>
          <a:off x="6300192" y="4797152"/>
          <a:ext cx="2843808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Downloads\0e0b39b2a0f17228dfcdfa3b0e4d9902e73c4f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1659">
            <a:off x="439665" y="1275888"/>
            <a:ext cx="3807296" cy="2145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D:\Downloads\karpaty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1970">
            <a:off x="4901511" y="1212517"/>
            <a:ext cx="3789203" cy="224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79512" y="6021288"/>
            <a:ext cx="58381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78%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000" y="5292000"/>
            <a:ext cx="539552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13%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8" y="5085184"/>
            <a:ext cx="436338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 smtClean="0"/>
              <a:t>9%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6021288"/>
            <a:ext cx="540533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 smtClean="0"/>
              <a:t>94%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5157192"/>
            <a:ext cx="436338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 smtClean="0"/>
              <a:t>4%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5085184"/>
            <a:ext cx="436338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 smtClean="0"/>
              <a:t>2%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300192" y="6021288"/>
            <a:ext cx="540533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 smtClean="0"/>
              <a:t>85%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156176" y="5301208"/>
            <a:ext cx="540533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 smtClean="0"/>
              <a:t>12%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876256" y="5085184"/>
            <a:ext cx="436338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1600" dirty="0" smtClean="0"/>
              <a:t>3%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79712" y="116632"/>
            <a:ext cx="498982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Опитування у соц. мережах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E:\ИСТОРИЯ\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0605">
            <a:off x="7852876" y="81335"/>
            <a:ext cx="1209516" cy="1213022"/>
          </a:xfrm>
          <a:prstGeom prst="rect">
            <a:avLst/>
          </a:prstGeom>
          <a:noFill/>
        </p:spPr>
      </p:pic>
      <p:pic>
        <p:nvPicPr>
          <p:cNvPr id="4" name="Picture 3" descr="E:\ИСТОРИЯ\a40ce25d8dba1c4874577fe633595ffc_4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1580393" cy="125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karpaty.com.ua/pages/climat/karto-cx/opady/op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317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980728"/>
            <a:ext cx="410445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Помірний клімат;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Багато опадів  припадає на </a:t>
            </a:r>
            <a:r>
              <a:rPr lang="uk-UA" dirty="0" err="1" smtClean="0"/>
              <a:t>високогір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Вологість повітря – 80%;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улоговина</a:t>
            </a:r>
            <a:r>
              <a:rPr lang="ru-RU" dirty="0" smtClean="0"/>
              <a:t>, </a:t>
            </a:r>
            <a:r>
              <a:rPr lang="ru-RU" dirty="0" err="1" smtClean="0"/>
              <a:t>схил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місцевий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392488" cy="334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D:\Downloads\00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0249">
            <a:off x="5638356" y="3192721"/>
            <a:ext cx="3159554" cy="2106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7" name="Picture 5" descr="D:\Downloads\4991259_4c540f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7731">
            <a:off x="4566656" y="4855722"/>
            <a:ext cx="3147981" cy="1704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188640"/>
            <a:ext cx="1344021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980728"/>
            <a:ext cx="2880319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 1700 по 1941 р. в Карпатах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зафіксовано</a:t>
            </a:r>
            <a:r>
              <a:rPr lang="ru-RU" dirty="0" smtClean="0"/>
              <a:t> 12 </a:t>
            </a:r>
            <a:r>
              <a:rPr lang="ru-RU" dirty="0" err="1" smtClean="0"/>
              <a:t>паводків</a:t>
            </a:r>
            <a:r>
              <a:rPr lang="ru-RU" dirty="0" smtClean="0"/>
              <a:t> (один </a:t>
            </a:r>
            <a:r>
              <a:rPr lang="ru-RU" dirty="0" err="1" smtClean="0"/>
              <a:t>випадок</a:t>
            </a:r>
            <a:r>
              <a:rPr lang="ru-RU" dirty="0" smtClean="0"/>
              <a:t> на 20 </a:t>
            </a:r>
            <a:r>
              <a:rPr lang="ru-RU" dirty="0" err="1" smtClean="0"/>
              <a:t>років</a:t>
            </a:r>
            <a:r>
              <a:rPr lang="ru-RU" dirty="0" smtClean="0"/>
              <a:t>), за </a:t>
            </a:r>
            <a:r>
              <a:rPr lang="ru-RU" dirty="0" err="1" smtClean="0"/>
              <a:t>період</a:t>
            </a:r>
            <a:r>
              <a:rPr lang="ru-RU" dirty="0" smtClean="0"/>
              <a:t> 1941 2011 р.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28 (</a:t>
            </a:r>
            <a:r>
              <a:rPr lang="ru-RU" dirty="0" err="1" smtClean="0"/>
              <a:t>кожні</a:t>
            </a:r>
            <a:r>
              <a:rPr lang="ru-RU" dirty="0" smtClean="0"/>
              <a:t> два роки).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про </a:t>
            </a:r>
            <a:r>
              <a:rPr lang="ru-RU" dirty="0" err="1" smtClean="0"/>
              <a:t>антропогенні</a:t>
            </a:r>
            <a:r>
              <a:rPr lang="ru-RU" dirty="0" smtClean="0"/>
              <a:t> причини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гідрологічного</a:t>
            </a:r>
            <a:r>
              <a:rPr lang="ru-RU" dirty="0" smtClean="0"/>
              <a:t> режиму в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річках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D:\Downloads\63363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1941">
            <a:off x="5220072" y="4149080"/>
            <a:ext cx="3530166" cy="2353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9512" y="4149080"/>
            <a:ext cx="453650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У 2012 році зафіксовано 3 паводка;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Кількість жертв від паводків – 14 чол./рік;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Один паводок затоплює до 5 селищ;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Збитки державі – 3 – 4 млрд. гривень/рік;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85% паводків Карпат через людину;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Найнебезпечніші райони – схили гір, саме там йде стрімка вирубка лісу. </a:t>
            </a:r>
          </a:p>
          <a:p>
            <a:endParaRPr lang="ru-RU" dirty="0"/>
          </a:p>
        </p:txBody>
      </p:sp>
      <p:pic>
        <p:nvPicPr>
          <p:cNvPr id="9" name="Рисунок 8" descr="http://www.karpaty.com.ua/pages/climat/karto-cx/pavodky/pav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5390515" cy="41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2084801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Павоводок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karpaty.com.ua/pages/climat/karto-cx/lavyny/lav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41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980728"/>
            <a:ext cx="396044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Швидкість руху лавин - </a:t>
            </a:r>
            <a:r>
              <a:rPr lang="ru-RU" dirty="0" smtClean="0"/>
              <a:t>20-70 м/с;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26 смертей за останні 3 роки;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98 лавин за останні 4 роки;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Збитки – 100 млн. /рік;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Найнебезпечніші ділянки – схили з великим накопиченням снігу;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45% лавин є наслідками дій людини.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03648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D:\Downloads\171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4392488" cy="2495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D:\Downloads\woes_01_img0015_84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6066">
            <a:off x="4540825" y="4137309"/>
            <a:ext cx="4052436" cy="2349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79512" y="188640"/>
            <a:ext cx="165618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Лавина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ail\IMG_20131107_100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980"/>
            <a:ext cx="4244379" cy="27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Download\S0J1LNtogq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24437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Download\54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37" y="888876"/>
            <a:ext cx="2981325" cy="61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wnload\derevoad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5" y="888131"/>
            <a:ext cx="1817787" cy="596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458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</cp:lastModifiedBy>
  <cp:revision>124</cp:revision>
  <dcterms:created xsi:type="dcterms:W3CDTF">2013-04-07T12:14:25Z</dcterms:created>
  <dcterms:modified xsi:type="dcterms:W3CDTF">2013-12-26T08:49:50Z</dcterms:modified>
</cp:coreProperties>
</file>