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E8189E"/>
    <a:srgbClr val="361FE1"/>
    <a:srgbClr val="FF3300"/>
    <a:srgbClr val="66FF66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 varScale="1">
        <p:scale>
          <a:sx n="107" d="100"/>
          <a:sy n="107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8083" y="589010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3074" name="Picture 2" descr="J:\Documents and Settings\2 русик\Рабочий стол\мала оксана\50bdf511e6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8" y="0"/>
            <a:ext cx="9165368" cy="68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2239" y="5701898"/>
            <a:ext cx="2214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Виконала 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учениця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8-А</a:t>
            </a:r>
          </a:p>
          <a:p>
            <a:r>
              <a:rPr lang="ru-RU" b="1" i="1" smtClean="0">
                <a:solidFill>
                  <a:schemeClr val="bg1"/>
                </a:solidFill>
              </a:rPr>
              <a:t>Безсмола Оксана</a:t>
            </a:r>
          </a:p>
          <a:p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538" y="162880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FF00FF"/>
                </a:solidFill>
              </a:rPr>
              <a:t>Причини зміни клімату України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7783" y="675287"/>
            <a:ext cx="415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FF00"/>
                </a:solidFill>
              </a:rPr>
              <a:t>Презентація на тему:</a:t>
            </a:r>
          </a:p>
        </p:txBody>
      </p:sp>
    </p:spTree>
    <p:extLst>
      <p:ext uri="{BB962C8B-B14F-4D97-AF65-F5344CB8AC3E}">
        <p14:creationId xmlns:p14="http://schemas.microsoft.com/office/powerpoint/2010/main" val="28969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3399"/>
                </a:solidFill>
              </a:rPr>
              <a:t>Висновок: до основних чинників зміни клімату в Україні належать такі фактори</a:t>
            </a:r>
          </a:p>
          <a:p>
            <a:pPr marL="457200" indent="-457200">
              <a:buAutoNum type="arabicPeriod"/>
            </a:pPr>
            <a:r>
              <a:rPr lang="uk-UA" sz="2000" b="1" i="1" dirty="0" smtClean="0">
                <a:solidFill>
                  <a:srgbClr val="FF3399"/>
                </a:solidFill>
              </a:rPr>
              <a:t>Кількість сонячної енергії</a:t>
            </a:r>
          </a:p>
          <a:p>
            <a:pPr marL="457200" indent="-457200">
              <a:buAutoNum type="arabicPeriod"/>
            </a:pPr>
            <a:r>
              <a:rPr lang="uk-UA" sz="2000" b="1" i="1" dirty="0" smtClean="0">
                <a:solidFill>
                  <a:srgbClr val="FF3399"/>
                </a:solidFill>
              </a:rPr>
              <a:t>Циркуляція повітряних мас</a:t>
            </a:r>
          </a:p>
          <a:p>
            <a:pPr marL="457200" indent="-457200">
              <a:buAutoNum type="arabicPeriod"/>
            </a:pPr>
            <a:r>
              <a:rPr lang="uk-UA" sz="2000" b="1" i="1" dirty="0" smtClean="0">
                <a:solidFill>
                  <a:srgbClr val="FF3399"/>
                </a:solidFill>
              </a:rPr>
              <a:t>Підстильна поверхня </a:t>
            </a:r>
            <a:endParaRPr lang="uk-UA" sz="2000" b="1" i="1" dirty="0">
              <a:solidFill>
                <a:srgbClr val="FF3399"/>
              </a:solidFill>
            </a:endParaRPr>
          </a:p>
        </p:txBody>
      </p:sp>
      <p:pic>
        <p:nvPicPr>
          <p:cNvPr id="9218" name="Picture 2" descr="J:\Documents and Settings\2 русик\Рабочий стол\мала оксана\11_klim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015"/>
            <a:ext cx="4476750" cy="376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J:\Documents and Settings\2 русик\Рабочий стол\мала оксана\65725743_1287944242_8593976_Ekol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596"/>
            <a:ext cx="4067944" cy="2523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2726064"/>
            <a:ext cx="42124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FF00"/>
                </a:solidFill>
              </a:rPr>
              <a:t>Клімат майже на всій території України помірно континентальний,а на Південному березі Криму близький до субтропічного середземноморського типу. Річна кількість сонячної радіації зумовлює зміну теплових умов  на території України з півночі на південь . Протягом року над територією України   панують помірні повітряні маси: морські і континентальні</a:t>
            </a:r>
          </a:p>
        </p:txBody>
      </p:sp>
    </p:spTree>
    <p:extLst>
      <p:ext uri="{BB962C8B-B14F-4D97-AF65-F5344CB8AC3E}">
        <p14:creationId xmlns:p14="http://schemas.microsoft.com/office/powerpoint/2010/main" val="35219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ocuments and Settings\2 русик\Рабочий стол\мала оксана\1321197208_5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J:\Documents and Settings\2 русик\Рабочий стол\мала оксана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2"/>
            <a:ext cx="4379977" cy="2844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J:\Documents and Settings\2 русик\Рабочий стол\мала оксана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6" y="3428998"/>
            <a:ext cx="4572004" cy="3429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645" y="2887680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 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людина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може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вплинути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стан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клімату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Землі?По-перше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необхідно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економити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витрати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електроенергії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 води і тепла для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виробництва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яких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витрачається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величезна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кількість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палива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 а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відповідно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відбуваються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значні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викиди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парникових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газів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По-друге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припинити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вирубку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зелених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насаджень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Землі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забруднення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поверхневих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вод і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грунтів</a:t>
            </a:r>
            <a:r>
              <a:rPr lang="ru-RU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.</a:t>
            </a:r>
            <a:endParaRPr lang="uk-UA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5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1321197208_5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8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118" y="15352"/>
            <a:ext cx="540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У </a:t>
            </a:r>
            <a:r>
              <a:rPr lang="uk-UA" sz="2000" b="1" i="1" dirty="0" smtClean="0">
                <a:solidFill>
                  <a:srgbClr val="FFFF00"/>
                </a:solidFill>
              </a:rPr>
              <a:t>спеціальній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літературі</a:t>
            </a:r>
            <a:r>
              <a:rPr lang="ru-RU" sz="2000" b="1" i="1" dirty="0">
                <a:solidFill>
                  <a:srgbClr val="FFFF00"/>
                </a:solidFill>
              </a:rPr>
              <a:t> описано ряд </a:t>
            </a:r>
            <a:r>
              <a:rPr lang="ru-RU" sz="2000" b="1" i="1" dirty="0" err="1">
                <a:solidFill>
                  <a:srgbClr val="FFFF00"/>
                </a:solidFill>
              </a:rPr>
              <a:t>гіпотез</a:t>
            </a:r>
            <a:r>
              <a:rPr lang="ru-RU" sz="2000" b="1" i="1" dirty="0">
                <a:solidFill>
                  <a:srgbClr val="FFFF00"/>
                </a:solidFill>
              </a:rPr>
              <a:t>, в </a:t>
            </a:r>
            <a:r>
              <a:rPr lang="ru-RU" sz="2000" b="1" i="1" dirty="0" err="1">
                <a:solidFill>
                  <a:srgbClr val="FFFF00"/>
                </a:solidFill>
              </a:rPr>
              <a:t>яких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зроблено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спроби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дати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наукове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пояснення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змін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клімату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нашої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планети</a:t>
            </a:r>
            <a:r>
              <a:rPr lang="ru-RU" sz="2000" b="1" i="1" dirty="0">
                <a:solidFill>
                  <a:srgbClr val="FFFF00"/>
                </a:solidFill>
              </a:rPr>
              <a:t> як в </a:t>
            </a:r>
            <a:r>
              <a:rPr lang="ru-RU" sz="2000" b="1" i="1" dirty="0" err="1">
                <a:solidFill>
                  <a:srgbClr val="FFFF00"/>
                </a:solidFill>
              </a:rPr>
              <a:t>історичному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минулому</a:t>
            </a:r>
            <a:r>
              <a:rPr lang="ru-RU" sz="2000" b="1" i="1" dirty="0">
                <a:solidFill>
                  <a:srgbClr val="FFFF00"/>
                </a:solidFill>
              </a:rPr>
              <a:t>, так і на </a:t>
            </a:r>
            <a:r>
              <a:rPr lang="ru-RU" sz="2000" b="1" i="1" dirty="0" err="1">
                <a:solidFill>
                  <a:srgbClr val="FFFF00"/>
                </a:solidFill>
              </a:rPr>
              <a:t>сучасному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етапі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її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розвитку</a:t>
            </a:r>
            <a:r>
              <a:rPr lang="ru-RU" sz="2000" b="1" i="1" dirty="0">
                <a:solidFill>
                  <a:srgbClr val="FFFF00"/>
                </a:solidFill>
              </a:rPr>
              <a:t>. За </a:t>
            </a:r>
            <a:r>
              <a:rPr lang="ru-RU" sz="2000" b="1" i="1" dirty="0" err="1">
                <a:solidFill>
                  <a:srgbClr val="FFFF00"/>
                </a:solidFill>
              </a:rPr>
              <a:t>існуючими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поглядами</a:t>
            </a:r>
            <a:r>
              <a:rPr lang="ru-RU" sz="2000" b="1" i="1" dirty="0">
                <a:solidFill>
                  <a:srgbClr val="FFFF00"/>
                </a:solidFill>
              </a:rPr>
              <a:t>, </a:t>
            </a:r>
            <a:r>
              <a:rPr lang="ru-RU" sz="2000" b="1" i="1" dirty="0" err="1">
                <a:solidFill>
                  <a:srgbClr val="FFFF00"/>
                </a:solidFill>
              </a:rPr>
              <a:t>зміни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клімату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зумовлені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головним</a:t>
            </a:r>
            <a:r>
              <a:rPr lang="ru-RU" sz="2000" b="1" i="1" dirty="0">
                <a:solidFill>
                  <a:srgbClr val="FFFF00"/>
                </a:solidFill>
              </a:rPr>
              <a:t> чином </a:t>
            </a:r>
            <a:r>
              <a:rPr lang="ru-RU" sz="2000" b="1" i="1" dirty="0" err="1">
                <a:solidFill>
                  <a:srgbClr val="FFFF00"/>
                </a:solidFill>
              </a:rPr>
              <a:t>тектонічними</a:t>
            </a:r>
            <a:r>
              <a:rPr lang="ru-RU" sz="2000" b="1" i="1" dirty="0">
                <a:solidFill>
                  <a:srgbClr val="FFFF00"/>
                </a:solidFill>
              </a:rPr>
              <a:t>, </a:t>
            </a:r>
            <a:r>
              <a:rPr lang="ru-RU" sz="2000" b="1" i="1" dirty="0" err="1">
                <a:solidFill>
                  <a:srgbClr val="FFFF00"/>
                </a:solidFill>
              </a:rPr>
              <a:t>астрономічними</a:t>
            </a:r>
            <a:r>
              <a:rPr lang="ru-RU" sz="2000" b="1" i="1" dirty="0">
                <a:solidFill>
                  <a:srgbClr val="FFFF00"/>
                </a:solidFill>
              </a:rPr>
              <a:t> та </a:t>
            </a:r>
            <a:r>
              <a:rPr lang="ru-RU" sz="2000" b="1" i="1" dirty="0" err="1">
                <a:solidFill>
                  <a:srgbClr val="FFFF00"/>
                </a:solidFill>
              </a:rPr>
              <a:t>радіаційними</a:t>
            </a:r>
            <a:r>
              <a:rPr lang="ru-RU" sz="2000" b="1" i="1" dirty="0">
                <a:solidFill>
                  <a:srgbClr val="FFFF00"/>
                </a:solidFill>
              </a:rPr>
              <a:t> причинами. </a:t>
            </a:r>
            <a:r>
              <a:rPr lang="ru-RU" sz="2000" b="1" i="1" dirty="0" err="1">
                <a:solidFill>
                  <a:srgbClr val="FFFF00"/>
                </a:solidFill>
              </a:rPr>
              <a:t>Серед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учених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встановилась</a:t>
            </a:r>
            <a:r>
              <a:rPr lang="ru-RU" sz="2000" b="1" i="1" dirty="0">
                <a:solidFill>
                  <a:srgbClr val="FFFF00"/>
                </a:solidFill>
              </a:rPr>
              <a:t> думка, </a:t>
            </a:r>
            <a:r>
              <a:rPr lang="ru-RU" sz="2000" b="1" i="1" dirty="0" err="1">
                <a:solidFill>
                  <a:srgbClr val="FFFF00"/>
                </a:solidFill>
              </a:rPr>
              <a:t>що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вплив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цих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чинників</a:t>
            </a:r>
            <a:r>
              <a:rPr lang="ru-RU" sz="2000" b="1" i="1" dirty="0">
                <a:solidFill>
                  <a:srgbClr val="FFFF00"/>
                </a:solidFill>
              </a:rPr>
              <a:t> на </a:t>
            </a:r>
            <a:r>
              <a:rPr lang="ru-RU" sz="2000" b="1" i="1" dirty="0" err="1">
                <a:solidFill>
                  <a:srgbClr val="FFFF00"/>
                </a:solidFill>
              </a:rPr>
              <a:t>клімат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Землі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проявляється</a:t>
            </a:r>
            <a:r>
              <a:rPr lang="ru-RU" sz="2000" b="1" i="1" dirty="0">
                <a:solidFill>
                  <a:srgbClr val="FFFF00"/>
                </a:solidFill>
              </a:rPr>
              <a:t> у </a:t>
            </a:r>
            <a:r>
              <a:rPr lang="ru-RU" sz="2000" b="1" i="1" dirty="0" err="1">
                <a:solidFill>
                  <a:srgbClr val="FFFF00"/>
                </a:solidFill>
              </a:rPr>
              <a:t>вигляді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циклів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різної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тривалості</a:t>
            </a:r>
            <a:r>
              <a:rPr lang="ru-RU" sz="2000" b="1" i="1" dirty="0">
                <a:solidFill>
                  <a:srgbClr val="FFFF00"/>
                </a:solidFill>
              </a:rPr>
              <a:t>: </a:t>
            </a:r>
            <a:r>
              <a:rPr lang="ru-RU" sz="2000" b="1" i="1" dirty="0" err="1">
                <a:solidFill>
                  <a:srgbClr val="FFFF00"/>
                </a:solidFill>
              </a:rPr>
              <a:t>всі</a:t>
            </a:r>
            <a:r>
              <a:rPr lang="ru-RU" sz="2000" b="1" i="1" dirty="0">
                <a:solidFill>
                  <a:srgbClr val="FFFF00"/>
                </a:solidFill>
              </a:rPr>
              <a:t> вони </a:t>
            </a:r>
            <a:r>
              <a:rPr lang="ru-RU" sz="2000" b="1" i="1" dirty="0" err="1">
                <a:solidFill>
                  <a:srgbClr val="FFFF00"/>
                </a:solidFill>
              </a:rPr>
              <a:t>вже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неодноразово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призводили</a:t>
            </a:r>
            <a:r>
              <a:rPr lang="ru-RU" sz="2000" b="1" i="1" dirty="0">
                <a:solidFill>
                  <a:srgbClr val="FFFF00"/>
                </a:solidFill>
              </a:rPr>
              <a:t> як до </a:t>
            </a:r>
            <a:r>
              <a:rPr lang="ru-RU" sz="2000" b="1" i="1" dirty="0" err="1">
                <a:solidFill>
                  <a:srgbClr val="FFFF00"/>
                </a:solidFill>
              </a:rPr>
              <a:t>періодичних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потеплінь</a:t>
            </a:r>
            <a:r>
              <a:rPr lang="ru-RU" sz="2000" b="1" i="1" dirty="0">
                <a:solidFill>
                  <a:srgbClr val="FFFF00"/>
                </a:solidFill>
              </a:rPr>
              <a:t>, так і до </a:t>
            </a:r>
            <a:r>
              <a:rPr lang="ru-RU" sz="2000" b="1" i="1" dirty="0" err="1">
                <a:solidFill>
                  <a:srgbClr val="FFFF00"/>
                </a:solidFill>
              </a:rPr>
              <a:t>похолодань</a:t>
            </a:r>
            <a:r>
              <a:rPr lang="ru-RU" sz="2000" b="1" i="1" dirty="0">
                <a:solidFill>
                  <a:srgbClr val="FFFF00"/>
                </a:solidFill>
              </a:rPr>
              <a:t>.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J:\Documents and Settings\2 русик\Рабочий стол\мала оксана\696486_RP7uFV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26" y="3140968"/>
            <a:ext cx="3895839" cy="3691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1321197208_5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Documents and Settings\2 русик\Рабочий стол\мала оксана\1200765583_1200542000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76914"/>
            <a:ext cx="3275856" cy="24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Documents and Settings\2 русик\Рабочий стол\мала оксана\0b17b87ff6c48b774c7053f6476461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"/>
            <a:ext cx="3203848" cy="24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Documents and Settings\2 русик\Рабочий стол\мала оксана\1301256936_1292191537_lednikovye_treschiny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470895" cy="29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8722" y="1964861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000" b="1" i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 тектонічними причинами пов'язані найбільш тривалі і особливо суттєві зміни клімату в глобальному масштабі. Підняття або опускання літосфери, як і утворення та руйнування гір, впливають на основні напрями руху океанічних і повітряних течій</a:t>
            </a:r>
            <a:r>
              <a:rPr lang="uk-UA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45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1321197208_5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Documents and Settings\2 русик\Рабочий стол\мала оксана\amazing-nature-new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28" y="112513"/>
            <a:ext cx="4198815" cy="3149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Documents and Settings\2 русик\Рабочий стол\мала оксана\region_1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248472" cy="318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476672"/>
            <a:ext cx="46085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Зі зміною обрисів суші та океанів створюються нові умови для розподілу тепла і холоду на земній поверхні. Пояснюється це тим, що особливості загальної циркуляції атмосфери визначаються значною мірою умовами </a:t>
            </a:r>
            <a:r>
              <a:rPr lang="uk-UA" sz="28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підстилаючої</a:t>
            </a:r>
            <a:r>
              <a:rPr lang="uk-UA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поверхні, характером рельєфу, поширенням течій, льодовиків тощо.</a:t>
            </a:r>
          </a:p>
        </p:txBody>
      </p:sp>
    </p:spTree>
    <p:extLst>
      <p:ext uri="{BB962C8B-B14F-4D97-AF65-F5344CB8AC3E}">
        <p14:creationId xmlns:p14="http://schemas.microsoft.com/office/powerpoint/2010/main" val="32229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1321197208_5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Зміна клімату — коливання кліматичних параметрів атмосфери Землі в цілому або окремих її регіонів в часі.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3995678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Зміна клімату - одна з найсерйозніших загроз, перед якою постало </a:t>
            </a:r>
            <a:r>
              <a:rPr lang="uk-UA" sz="2000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сьо-</a:t>
            </a:r>
            <a:endParaRPr lang="uk-UA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uk-UA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годні людство. Ця загроза не знає національних кордонів, а щоб подолати</a:t>
            </a:r>
          </a:p>
          <a:p>
            <a:r>
              <a:rPr lang="uk-UA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її, треба об'єднати зусилля у різних галузях: енергетичній, транспортній,</a:t>
            </a:r>
          </a:p>
          <a:p>
            <a:r>
              <a:rPr lang="uk-UA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харчовій, водних ресурсів тощо, а також змінити індивідуальну поведінку та</a:t>
            </a:r>
          </a:p>
          <a:p>
            <a:r>
              <a:rPr lang="uk-UA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систему глобального врядування.</a:t>
            </a:r>
          </a:p>
        </p:txBody>
      </p:sp>
      <p:pic>
        <p:nvPicPr>
          <p:cNvPr id="4098" name="Picture 2" descr="J:\Documents and Settings\2 русик\Рабочий стол\мала оксана\7f420356ea27f63fcbeb411f801f96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" y="1916831"/>
            <a:ext cx="3835119" cy="45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Documents and Settings\2 русик\Рабочий стол\мала оксана\21641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968"/>
            <a:ext cx="2952328" cy="29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1321197208_5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04664"/>
            <a:ext cx="4752528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uk-UA" sz="3200" b="1" i="1" dirty="0">
                <a:solidFill>
                  <a:srgbClr val="FF00FF"/>
                </a:solidFill>
              </a:rPr>
              <a:t>Чинники впливу на клімат</a:t>
            </a:r>
          </a:p>
        </p:txBody>
      </p:sp>
      <p:pic>
        <p:nvPicPr>
          <p:cNvPr id="5122" name="Picture 2" descr="J:\Documents and Settings\2 русик\Рабочий стол\мала оксана\img-20130819121822-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6037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636" y="1197674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Фактори, які формують клімат, називаються </a:t>
            </a:r>
            <a:r>
              <a:rPr lang="uk-UA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кліматотвірними</a:t>
            </a:r>
            <a:r>
              <a:rPr lang="uk-U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чинниками або «зовнішніми механізмами». Вони включають в себе такі процеси, як: коливання у сонячному випромінюванні, відхилення орбіти Землі, утворення гір та рух материків, та зміни концентрації парникових газів. Існує, також, велика кількість різноманітних зворотних реакцій на зміну клімату, які можуть як збільшувати так і зменшувати первісний вплив. </a:t>
            </a:r>
          </a:p>
        </p:txBody>
      </p:sp>
    </p:spTree>
    <p:extLst>
      <p:ext uri="{BB962C8B-B14F-4D97-AF65-F5344CB8AC3E}">
        <p14:creationId xmlns:p14="http://schemas.microsoft.com/office/powerpoint/2010/main" val="35094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1321197208_5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2606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Сонячне</a:t>
            </a:r>
            <a:r>
              <a:rPr lang="uk-UA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випромінювання</a:t>
            </a:r>
          </a:p>
        </p:txBody>
      </p:sp>
      <p:pic>
        <p:nvPicPr>
          <p:cNvPr id="6146" name="Picture 2" descr="J:\Documents and Settings\2 русик\Рабочий стол\мала оксана\1273807627_sky_38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3972"/>
            <a:ext cx="3044206" cy="22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Documents and Settings\2 русик\Рабочий стол\мала оксана\1213901699_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10" y="4437113"/>
            <a:ext cx="2406632" cy="2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:\Documents and Settings\2 русик\Рабочий стол\мала оксана\11111111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94" y="1095887"/>
            <a:ext cx="4560986" cy="45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7551" y="1095887"/>
            <a:ext cx="4248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66FF66"/>
                </a:solidFill>
              </a:rPr>
              <a:t>Сонце є основним джерелом тепла в кліматичній системі. Сонячна енергія, що перетворюється на поверхні Землі в тепло, є невід'ємною складовою формування земного клімату. Якщо розглядати тривалий період часу, то в цих рамках Сонце стає яскравішим і виділяє більше енергії, оскільки розвивається згідно з головною послідовністю. Цей повільний розвиток впливає і на земну атмосферу. </a:t>
            </a:r>
          </a:p>
        </p:txBody>
      </p:sp>
    </p:spTree>
    <p:extLst>
      <p:ext uri="{BB962C8B-B14F-4D97-AF65-F5344CB8AC3E}">
        <p14:creationId xmlns:p14="http://schemas.microsoft.com/office/powerpoint/2010/main" val="4485974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1321197208_5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J:\Documents and Settings\2 русик\Рабочий стол\мала оксана\8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1"/>
            <a:ext cx="4450916" cy="4013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J:\Documents and Settings\2 русик\Рабочий стол\мала оксана\1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475732" cy="298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476672"/>
            <a:ext cx="40134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Клімат України переважно помірно континентальний, лише на півдні Криму має ознаки </a:t>
            </a:r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субтропічного</a:t>
            </a: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клімату України характерна часта зміна погод, що пов'язано з надходженням циклонів (в середньому за рік їх 45) і антициклонів (36). Разом з тим, в Україні переважають дні з ясною, сонячною погодою — у середньому на рік їх 230–235. Гірські хребти Карпат і Криму захищають відповідно Закарпаття і Чорноморський Південний берег Криму від холодних арктичних повітряних мас, які приходять з півночі.</a:t>
            </a:r>
          </a:p>
        </p:txBody>
      </p:sp>
    </p:spTree>
    <p:extLst>
      <p:ext uri="{BB962C8B-B14F-4D97-AF65-F5344CB8AC3E}">
        <p14:creationId xmlns:p14="http://schemas.microsoft.com/office/powerpoint/2010/main" val="5123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1321197208_5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J:\Documents and Settings\2 русик\Рабочий стол\мала оксана\dbf09d64b0ac08d9c1e1f5e25ebbcb7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3378"/>
            <a:ext cx="3462391" cy="364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:\Documents and Settings\2 русик\Рабочий стол\мала оксана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6"/>
            <a:ext cx="4212068" cy="278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088215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Опади </a:t>
            </a:r>
            <a:r>
              <a:rPr lang="uk-U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розподіляються нерівномірно середньорічні суми опадів зменшуються з заходу і південного заходу на південний схід і південь від 650–600 мм до 300 мм. Максимум опадів припадає на Кримські гори (1000–1200 мм) і Українські Карпати (понад 1500 мм). На півдні, у степовій зоні, зволоження недостатнє і в окремі роки бувають посухи.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476673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Вітри змінюються по сезонах року: узимку в північній половині країни переважають західні вітри, що приносять вологу, у південної — північно-східні й східні сухі й холодні. Улітку найчастіші північно-західні вітри; однак у південній половині нерідкі також східні й південно-східні вітри, іноді суховії.</a:t>
            </a:r>
          </a:p>
        </p:txBody>
      </p:sp>
    </p:spTree>
    <p:extLst>
      <p:ext uri="{BB962C8B-B14F-4D97-AF65-F5344CB8AC3E}">
        <p14:creationId xmlns:p14="http://schemas.microsoft.com/office/powerpoint/2010/main" val="31506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688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рем</cp:lastModifiedBy>
  <cp:revision>16</cp:revision>
  <dcterms:modified xsi:type="dcterms:W3CDTF">2015-02-21T13:38:15Z</dcterms:modified>
</cp:coreProperties>
</file>