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6" r:id="rId10"/>
    <p:sldId id="267" r:id="rId11"/>
    <p:sldId id="261" r:id="rId12"/>
    <p:sldId id="268" r:id="rId13"/>
    <p:sldId id="278" r:id="rId14"/>
    <p:sldId id="280" r:id="rId15"/>
    <p:sldId id="262" r:id="rId16"/>
    <p:sldId id="269" r:id="rId17"/>
    <p:sldId id="270" r:id="rId18"/>
    <p:sldId id="279" r:id="rId19"/>
    <p:sldId id="272" r:id="rId20"/>
    <p:sldId id="273" r:id="rId21"/>
    <p:sldId id="274" r:id="rId22"/>
    <p:sldId id="275" r:id="rId23"/>
    <p:sldId id="276" r:id="rId24"/>
    <p:sldId id="271" r:id="rId25"/>
    <p:sldId id="277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79" autoAdjust="0"/>
  </p:normalViewPr>
  <p:slideViewPr>
    <p:cSldViewPr>
      <p:cViewPr>
        <p:scale>
          <a:sx n="60" d="100"/>
          <a:sy n="60" d="100"/>
        </p:scale>
        <p:origin x="-164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BF9A-FD29-4FFC-98A3-E7CB82B23D3C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0FE3F-B261-4B6A-9EF1-E44AA0B05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0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0FE3F-B261-4B6A-9EF1-E44AA0B05B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0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78010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20688"/>
            <a:ext cx="6400800" cy="147320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МИНИСТЕРСТВО ОБРАЗОВАНИЯ И НАУКИ, МОЛОДЕЖИ И СПОРТА УКРАИНЫ</a:t>
            </a:r>
          </a:p>
          <a:p>
            <a:r>
              <a:rPr lang="ru-RU" sz="1400" b="1" dirty="0" smtClean="0"/>
              <a:t>УПРАВЛЕНИЯ ОБРАЗОВАНИЯ КРАМАТОРСКОГО ГОРОДСКОГО СОВЕТА</a:t>
            </a:r>
          </a:p>
          <a:p>
            <a:r>
              <a:rPr lang="ru-RU" sz="1400" b="1" dirty="0" smtClean="0"/>
              <a:t>ОБЩЕОБРАЗОВАТЕЛЬНАЯ ШКОЛА </a:t>
            </a:r>
            <a:r>
              <a:rPr lang="en-US" sz="1400" b="1" dirty="0" smtClean="0"/>
              <a:t>I-III</a:t>
            </a:r>
            <a:r>
              <a:rPr lang="ru-RU" sz="1400" b="1" dirty="0" smtClean="0"/>
              <a:t> СТ. № 35 С ПРОФИЛЬНЫМ ОБУЧЕНИЕМ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93096"/>
            <a:ext cx="864096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</a:t>
            </a:r>
            <a:r>
              <a:rPr lang="ru-RU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Елышева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Виктория</a:t>
            </a:r>
          </a:p>
          <a:p>
            <a:pPr algn="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ченица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10-А класса</a:t>
            </a:r>
          </a:p>
        </p:txBody>
      </p:sp>
    </p:spTree>
    <p:extLst>
      <p:ext uri="{BB962C8B-B14F-4D97-AF65-F5344CB8AC3E}">
        <p14:creationId xmlns:p14="http://schemas.microsoft.com/office/powerpoint/2010/main" val="16713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524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260648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99501"/>
            <a:ext cx="8640960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Растительный и животный </a:t>
            </a:r>
            <a:r>
              <a:rPr lang="ru-RU" sz="2400" b="1" dirty="0" smtClean="0">
                <a:solidFill>
                  <a:srgbClr val="7030A0"/>
                </a:solidFill>
              </a:rPr>
              <a:t>мир</a:t>
            </a:r>
            <a:endParaRPr lang="ru-RU" sz="2400" b="1" dirty="0">
              <a:solidFill>
                <a:srgbClr val="7030A0"/>
              </a:solidFill>
            </a:endParaRPr>
          </a:p>
          <a:p>
            <a:pPr indent="450000" algn="just"/>
            <a:r>
              <a:rPr lang="ru-RU" sz="2400" b="1" dirty="0">
                <a:solidFill>
                  <a:srgbClr val="7030A0"/>
                </a:solidFill>
              </a:rPr>
              <a:t>Леса</a:t>
            </a:r>
            <a:r>
              <a:rPr lang="ru-RU" sz="2400" dirty="0">
                <a:solidFill>
                  <a:schemeClr val="tx1"/>
                </a:solidFill>
              </a:rPr>
              <a:t> занимают </a:t>
            </a:r>
            <a:r>
              <a:rPr lang="ru-RU" sz="2400" b="1" dirty="0">
                <a:solidFill>
                  <a:srgbClr val="7030A0"/>
                </a:solidFill>
              </a:rPr>
              <a:t>27 %</a:t>
            </a:r>
            <a:r>
              <a:rPr lang="ru-RU" sz="2400" dirty="0">
                <a:solidFill>
                  <a:schemeClr val="tx1"/>
                </a:solidFill>
              </a:rPr>
              <a:t> территории </a:t>
            </a:r>
            <a:r>
              <a:rPr lang="ru-RU" sz="2400" dirty="0" smtClean="0">
                <a:solidFill>
                  <a:schemeClr val="tx1"/>
                </a:solidFill>
              </a:rPr>
              <a:t>страны. Среди </a:t>
            </a:r>
            <a:r>
              <a:rPr lang="ru-RU" sz="2400" dirty="0">
                <a:solidFill>
                  <a:schemeClr val="tx1"/>
                </a:solidFill>
              </a:rPr>
              <a:t>представителей фауны выделяются </a:t>
            </a:r>
            <a:r>
              <a:rPr lang="ru-RU" sz="2400" dirty="0" smtClean="0">
                <a:solidFill>
                  <a:schemeClr val="tx1"/>
                </a:solidFill>
              </a:rPr>
              <a:t>олень, лиса, косули, дикий </a:t>
            </a:r>
            <a:r>
              <a:rPr lang="ru-RU" sz="2400" dirty="0">
                <a:solidFill>
                  <a:schemeClr val="tx1"/>
                </a:solidFill>
              </a:rPr>
              <a:t>кабан. Здесь также обитает большое количество различных видов птиц, в том числе перелетных. Рептилии встречаются редко, а среди змей только одна ядовитая — обыкновенная </a:t>
            </a:r>
            <a:r>
              <a:rPr lang="ru-RU" sz="2400" dirty="0" smtClean="0">
                <a:solidFill>
                  <a:schemeClr val="tx1"/>
                </a:solidFill>
              </a:rPr>
              <a:t>гадюка.</a:t>
            </a:r>
          </a:p>
          <a:p>
            <a:pPr indent="450000" algn="just"/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прибрежных морских водах обитает много видов </a:t>
            </a:r>
            <a:r>
              <a:rPr lang="ru-RU" sz="2400" dirty="0" smtClean="0">
                <a:solidFill>
                  <a:schemeClr val="tx1"/>
                </a:solidFill>
              </a:rPr>
              <a:t>рыбы.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7" y="4398345"/>
            <a:ext cx="3168352" cy="2233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43" y="4685759"/>
            <a:ext cx="2836937" cy="1760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04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57" y="4398345"/>
            <a:ext cx="2791550" cy="210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9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33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524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состав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60648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200" b="1" dirty="0">
                <a:solidFill>
                  <a:srgbClr val="7030A0"/>
                </a:solidFill>
              </a:rPr>
              <a:t>Население</a:t>
            </a:r>
            <a:r>
              <a:rPr lang="ru-RU" sz="2200" dirty="0"/>
              <a:t> Франции насчитывало </a:t>
            </a:r>
            <a:r>
              <a:rPr lang="ru-RU" sz="2200" b="1" dirty="0">
                <a:solidFill>
                  <a:srgbClr val="7030A0"/>
                </a:solidFill>
              </a:rPr>
              <a:t>в 2008 году 63,8 млн </a:t>
            </a:r>
            <a:r>
              <a:rPr lang="ru-RU" sz="2200" dirty="0"/>
              <a:t>жителей, а уже на </a:t>
            </a:r>
            <a:r>
              <a:rPr lang="ru-RU" sz="2200" b="1" dirty="0">
                <a:solidFill>
                  <a:srgbClr val="7030A0"/>
                </a:solidFill>
              </a:rPr>
              <a:t>январь 2010 года </a:t>
            </a:r>
            <a:r>
              <a:rPr lang="ru-RU" sz="2200" dirty="0"/>
              <a:t>— </a:t>
            </a:r>
            <a:r>
              <a:rPr lang="ru-RU" sz="2200" b="1" dirty="0">
                <a:solidFill>
                  <a:srgbClr val="7030A0"/>
                </a:solidFill>
              </a:rPr>
              <a:t>65,4 млн </a:t>
            </a:r>
            <a:r>
              <a:rPr lang="ru-RU" sz="2200" dirty="0" smtClean="0"/>
              <a:t>человек.</a:t>
            </a:r>
          </a:p>
          <a:p>
            <a:pPr indent="450000" algn="just"/>
            <a:r>
              <a:rPr lang="ru-RU" sz="2200" b="1" dirty="0" smtClean="0">
                <a:solidFill>
                  <a:srgbClr val="7030A0"/>
                </a:solidFill>
              </a:rPr>
              <a:t>Плотность </a:t>
            </a:r>
            <a:r>
              <a:rPr lang="ru-RU" sz="2200" b="1" dirty="0">
                <a:solidFill>
                  <a:srgbClr val="7030A0"/>
                </a:solidFill>
              </a:rPr>
              <a:t>населения </a:t>
            </a:r>
            <a:r>
              <a:rPr lang="ru-RU" sz="2200" dirty="0"/>
              <a:t>во Франции — </a:t>
            </a:r>
            <a:r>
              <a:rPr lang="ru-RU" sz="2200" b="1" dirty="0">
                <a:solidFill>
                  <a:srgbClr val="7030A0"/>
                </a:solidFill>
              </a:rPr>
              <a:t>116 </a:t>
            </a:r>
            <a:r>
              <a:rPr lang="ru-RU" sz="2200" b="1" dirty="0" smtClean="0">
                <a:solidFill>
                  <a:srgbClr val="7030A0"/>
                </a:solidFill>
              </a:rPr>
              <a:t>человек/км²</a:t>
            </a:r>
            <a:r>
              <a:rPr lang="ru-RU" sz="2200" dirty="0" smtClean="0"/>
              <a:t>. </a:t>
            </a:r>
          </a:p>
          <a:p>
            <a:pPr indent="450000" algn="just"/>
            <a:r>
              <a:rPr lang="ru-RU" sz="2200" dirty="0" smtClean="0"/>
              <a:t>Во Франции насчитывается </a:t>
            </a:r>
            <a:r>
              <a:rPr lang="ru-RU" sz="2200" b="1" dirty="0" smtClean="0">
                <a:solidFill>
                  <a:srgbClr val="7030A0"/>
                </a:solidFill>
              </a:rPr>
              <a:t>57</a:t>
            </a:r>
            <a:r>
              <a:rPr lang="ru-RU" sz="2200" dirty="0" smtClean="0"/>
              <a:t> городских поселений с населением </a:t>
            </a:r>
            <a:r>
              <a:rPr lang="ru-RU" sz="2200" b="1" dirty="0" smtClean="0">
                <a:solidFill>
                  <a:srgbClr val="7030A0"/>
                </a:solidFill>
              </a:rPr>
              <a:t>более 100 000 человек</a:t>
            </a:r>
            <a:r>
              <a:rPr lang="ru-RU" sz="2200" dirty="0" smtClean="0"/>
              <a:t>.</a:t>
            </a:r>
          </a:p>
          <a:p>
            <a:pPr indent="450000" algn="just"/>
            <a:r>
              <a:rPr lang="ru-RU" sz="2200" dirty="0" smtClean="0"/>
              <a:t>Наиболее крупные из них (на 2005 год):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b="1" dirty="0" smtClean="0"/>
              <a:t>Париж </a:t>
            </a:r>
            <a:r>
              <a:rPr lang="ru-RU" sz="2200" b="1" dirty="0"/>
              <a:t>— </a:t>
            </a:r>
            <a:r>
              <a:rPr lang="ru-RU" sz="2200" b="1" dirty="0">
                <a:solidFill>
                  <a:srgbClr val="7030A0"/>
                </a:solidFill>
              </a:rPr>
              <a:t>9.6 </a:t>
            </a:r>
            <a:r>
              <a:rPr lang="ru-RU" sz="2200" b="1" dirty="0" err="1">
                <a:solidFill>
                  <a:srgbClr val="7030A0"/>
                </a:solidFill>
              </a:rPr>
              <a:t>млн.чел</a:t>
            </a:r>
            <a:r>
              <a:rPr lang="ru-RU" sz="2200" b="1" dirty="0">
                <a:solidFill>
                  <a:srgbClr val="7030A0"/>
                </a:solidFill>
              </a:rPr>
              <a:t>.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b="1" dirty="0"/>
              <a:t>Лион — </a:t>
            </a:r>
            <a:r>
              <a:rPr lang="ru-RU" sz="2200" b="1" dirty="0">
                <a:solidFill>
                  <a:srgbClr val="7030A0"/>
                </a:solidFill>
              </a:rPr>
              <a:t>1.7 </a:t>
            </a:r>
            <a:r>
              <a:rPr lang="ru-RU" sz="2200" b="1" dirty="0" err="1">
                <a:solidFill>
                  <a:srgbClr val="7030A0"/>
                </a:solidFill>
              </a:rPr>
              <a:t>млн.чел</a:t>
            </a:r>
            <a:r>
              <a:rPr lang="ru-RU" sz="2200" b="1" dirty="0">
                <a:solidFill>
                  <a:srgbClr val="7030A0"/>
                </a:solidFill>
              </a:rPr>
              <a:t>.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b="1" dirty="0"/>
              <a:t>Марсель — </a:t>
            </a:r>
            <a:r>
              <a:rPr lang="ru-RU" sz="2200" b="1" dirty="0">
                <a:solidFill>
                  <a:srgbClr val="7030A0"/>
                </a:solidFill>
              </a:rPr>
              <a:t>1.3 </a:t>
            </a:r>
            <a:r>
              <a:rPr lang="ru-RU" sz="2200" b="1" dirty="0" err="1">
                <a:solidFill>
                  <a:srgbClr val="7030A0"/>
                </a:solidFill>
              </a:rPr>
              <a:t>млн.чел</a:t>
            </a:r>
            <a:r>
              <a:rPr lang="ru-RU" sz="2200" b="1" dirty="0">
                <a:solidFill>
                  <a:srgbClr val="7030A0"/>
                </a:solidFill>
              </a:rPr>
              <a:t>.</a:t>
            </a:r>
            <a:r>
              <a:rPr lang="ru-RU" sz="2200" b="1" dirty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b="1" dirty="0"/>
              <a:t>Тулуза — </a:t>
            </a:r>
            <a:r>
              <a:rPr lang="ru-RU" sz="2200" b="1" dirty="0">
                <a:solidFill>
                  <a:srgbClr val="7030A0"/>
                </a:solidFill>
              </a:rPr>
              <a:t>1 млн </a:t>
            </a:r>
            <a:r>
              <a:rPr lang="ru-RU" sz="2200" b="1" dirty="0" smtClean="0">
                <a:solidFill>
                  <a:srgbClr val="7030A0"/>
                </a:solidFill>
              </a:rPr>
              <a:t>чел</a:t>
            </a:r>
            <a:r>
              <a:rPr lang="ru-RU" sz="2200" b="1" dirty="0" smtClean="0"/>
              <a:t>.</a:t>
            </a:r>
          </a:p>
          <a:p>
            <a:pPr indent="450000" algn="just"/>
            <a:r>
              <a:rPr lang="ru-RU" sz="2200" dirty="0" smtClean="0"/>
              <a:t>На </a:t>
            </a:r>
            <a:r>
              <a:rPr lang="ru-RU" sz="2200" b="1" dirty="0" smtClean="0">
                <a:solidFill>
                  <a:srgbClr val="7030A0"/>
                </a:solidFill>
              </a:rPr>
              <a:t>2006 год 10,1 % </a:t>
            </a:r>
            <a:r>
              <a:rPr lang="ru-RU" sz="2200" dirty="0" smtClean="0"/>
              <a:t>населения имеют иностранное происхождение (то есть не являлись гражданами Франции на момент рождения), </a:t>
            </a:r>
            <a:r>
              <a:rPr lang="ru-RU" sz="2200" b="1" dirty="0" smtClean="0">
                <a:solidFill>
                  <a:srgbClr val="7030A0"/>
                </a:solidFill>
              </a:rPr>
              <a:t>из них 4,3 % </a:t>
            </a:r>
            <a:r>
              <a:rPr lang="ru-RU" sz="2200" dirty="0" smtClean="0"/>
              <a:t>получили французское гражданство.</a:t>
            </a:r>
          </a:p>
          <a:p>
            <a:pPr indent="450000" algn="just"/>
            <a:r>
              <a:rPr lang="ru-RU" sz="2200" dirty="0"/>
              <a:t>Суммарный коэффициент рождаемости во Франции один из самых высоких в Европе — 2,01 ребёнка на одну женщину репродуктивного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4030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524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состав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260648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2400" b="1" dirty="0" smtClean="0"/>
              <a:t>Этнический состав: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французы </a:t>
            </a:r>
            <a:r>
              <a:rPr lang="ru-RU" sz="2400" dirty="0"/>
              <a:t>— </a:t>
            </a:r>
            <a:r>
              <a:rPr lang="ru-RU" sz="2400" b="1" dirty="0">
                <a:solidFill>
                  <a:srgbClr val="7030A0"/>
                </a:solidFill>
              </a:rPr>
              <a:t>94</a:t>
            </a:r>
            <a:r>
              <a:rPr lang="ru-RU" sz="2400" b="1" dirty="0" smtClean="0">
                <a:solidFill>
                  <a:srgbClr val="7030A0"/>
                </a:solidFill>
              </a:rPr>
              <a:t>%</a:t>
            </a:r>
            <a:r>
              <a:rPr lang="ru-RU" sz="24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португальцы</a:t>
            </a:r>
            <a:r>
              <a:rPr lang="ru-RU" sz="2400" dirty="0"/>
              <a:t>, алжирцы, </a:t>
            </a:r>
            <a:r>
              <a:rPr lang="ru-RU" sz="2400" dirty="0" smtClean="0"/>
              <a:t>итальянцы,</a:t>
            </a:r>
          </a:p>
          <a:p>
            <a:r>
              <a:rPr lang="ru-RU" sz="2400" dirty="0" smtClean="0"/>
              <a:t>марокканцы</a:t>
            </a:r>
            <a:r>
              <a:rPr lang="ru-RU" sz="2400" dirty="0"/>
              <a:t>, турки, баски и др. — </a:t>
            </a:r>
            <a:r>
              <a:rPr lang="ru-RU" sz="2400" b="1" dirty="0">
                <a:solidFill>
                  <a:srgbClr val="7030A0"/>
                </a:solidFill>
              </a:rPr>
              <a:t>6</a:t>
            </a:r>
            <a:r>
              <a:rPr lang="ru-RU" sz="2400" b="1" dirty="0" smtClean="0">
                <a:solidFill>
                  <a:srgbClr val="7030A0"/>
                </a:solidFill>
              </a:rPr>
              <a:t>%</a:t>
            </a:r>
            <a:r>
              <a:rPr lang="ru-RU" sz="2400" dirty="0" smtClean="0"/>
              <a:t>.</a:t>
            </a:r>
          </a:p>
          <a:p>
            <a:pPr indent="450000"/>
            <a:r>
              <a:rPr lang="ru-RU" sz="2400" b="1" dirty="0" smtClean="0"/>
              <a:t>Вероисповедание: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католики </a:t>
            </a:r>
            <a:r>
              <a:rPr lang="ru-RU" sz="2400" dirty="0"/>
              <a:t>— </a:t>
            </a:r>
            <a:r>
              <a:rPr lang="ru-RU" sz="2400" b="1" dirty="0">
                <a:solidFill>
                  <a:srgbClr val="7030A0"/>
                </a:solidFill>
              </a:rPr>
              <a:t>90</a:t>
            </a:r>
            <a:r>
              <a:rPr lang="ru-RU" sz="2400" b="1" dirty="0" smtClean="0">
                <a:solidFill>
                  <a:srgbClr val="7030A0"/>
                </a:solidFill>
              </a:rPr>
              <a:t>%</a:t>
            </a:r>
            <a:r>
              <a:rPr lang="ru-RU" sz="2400" dirty="0"/>
              <a:t>;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протестанты </a:t>
            </a:r>
            <a:r>
              <a:rPr lang="ru-RU" sz="2400" dirty="0"/>
              <a:t>— </a:t>
            </a:r>
            <a:r>
              <a:rPr lang="ru-RU" sz="2400" b="1" dirty="0">
                <a:solidFill>
                  <a:srgbClr val="7030A0"/>
                </a:solidFill>
              </a:rPr>
              <a:t>2%</a:t>
            </a:r>
            <a:r>
              <a:rPr lang="ru-RU" sz="2400" dirty="0"/>
              <a:t> ;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иудеи </a:t>
            </a:r>
            <a:r>
              <a:rPr lang="ru-RU" sz="2400" dirty="0"/>
              <a:t>— </a:t>
            </a:r>
            <a:r>
              <a:rPr lang="ru-RU" sz="2400" b="1" dirty="0">
                <a:solidFill>
                  <a:srgbClr val="7030A0"/>
                </a:solidFill>
              </a:rPr>
              <a:t>1</a:t>
            </a:r>
            <a:r>
              <a:rPr lang="ru-RU" sz="2400" b="1" dirty="0" smtClean="0">
                <a:solidFill>
                  <a:srgbClr val="7030A0"/>
                </a:solidFill>
              </a:rPr>
              <a:t>%</a:t>
            </a:r>
            <a:r>
              <a:rPr lang="ru-RU" sz="2400" dirty="0"/>
              <a:t>;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мусульмане </a:t>
            </a:r>
            <a:r>
              <a:rPr lang="ru-RU" sz="2400" dirty="0"/>
              <a:t>— </a:t>
            </a:r>
            <a:r>
              <a:rPr lang="ru-RU" sz="2400" b="1" dirty="0">
                <a:solidFill>
                  <a:srgbClr val="7030A0"/>
                </a:solidFill>
              </a:rPr>
              <a:t>1%</a:t>
            </a:r>
            <a:r>
              <a:rPr lang="ru-RU" sz="2400" dirty="0"/>
              <a:t> и </a:t>
            </a:r>
            <a:r>
              <a:rPr lang="ru-RU" sz="2400" dirty="0" smtClean="0"/>
              <a:t>др.</a:t>
            </a:r>
          </a:p>
          <a:p>
            <a:pPr indent="450000"/>
            <a:r>
              <a:rPr lang="ru-RU" sz="2400" b="1" dirty="0" smtClean="0"/>
              <a:t>Государственный </a:t>
            </a:r>
            <a:r>
              <a:rPr lang="ru-RU" sz="2400" b="1" dirty="0"/>
              <a:t>язык </a:t>
            </a:r>
            <a:r>
              <a:rPr lang="ru-RU" sz="2400" dirty="0"/>
              <a:t>— </a:t>
            </a:r>
            <a:endParaRPr lang="ru-RU" sz="2400" dirty="0" smtClean="0"/>
          </a:p>
          <a:p>
            <a:pPr indent="450000"/>
            <a:r>
              <a:rPr lang="ru-RU" sz="2400" b="1" dirty="0" smtClean="0">
                <a:solidFill>
                  <a:srgbClr val="7030A0"/>
                </a:solidFill>
              </a:rPr>
              <a:t>французский</a:t>
            </a:r>
            <a:r>
              <a:rPr lang="ru-RU" sz="2400" dirty="0" smtClean="0"/>
              <a:t>.</a:t>
            </a:r>
          </a:p>
          <a:p>
            <a:pPr indent="450000"/>
            <a:r>
              <a:rPr lang="ru-RU" sz="2400" b="1" dirty="0" smtClean="0"/>
              <a:t>Используется </a:t>
            </a:r>
            <a:r>
              <a:rPr lang="ru-RU" sz="2400" b="1" dirty="0"/>
              <a:t>множество </a:t>
            </a:r>
            <a:endParaRPr lang="ru-RU" sz="2400" b="1" dirty="0" smtClean="0"/>
          </a:p>
          <a:p>
            <a:pPr indent="450000"/>
            <a:r>
              <a:rPr lang="ru-RU" sz="2400" b="1" dirty="0" smtClean="0"/>
              <a:t>диалектов</a:t>
            </a:r>
            <a:r>
              <a:rPr lang="ru-RU" sz="2400" b="1" dirty="0"/>
              <a:t>.</a:t>
            </a:r>
            <a:endParaRPr lang="ru-RU" sz="24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49" y="3933056"/>
            <a:ext cx="3349261" cy="222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97"/>
          <a:stretch/>
        </p:blipFill>
        <p:spPr>
          <a:xfrm>
            <a:off x="5349204" y="1556792"/>
            <a:ext cx="3538506" cy="213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0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328592"/>
          </a:xfrm>
        </p:spPr>
        <p:txBody>
          <a:bodyPr numCol="1" spcCol="360000" anchor="t">
            <a:noAutofit/>
          </a:bodyPr>
          <a:lstStyle/>
          <a:p>
            <a:pPr marL="0" indent="450000" algn="just">
              <a:buNone/>
            </a:pPr>
            <a:r>
              <a:rPr lang="ru-RU" dirty="0">
                <a:solidFill>
                  <a:schemeClr val="tx1"/>
                </a:solidFill>
              </a:rPr>
              <a:t>Половозрастная структура населения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0—14 лет: 18,6 %;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15—64 лет: 65 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65 лет и старше: 16,4 .</a:t>
            </a:r>
          </a:p>
          <a:p>
            <a:pPr marL="0" indent="450000" algn="just">
              <a:buNone/>
            </a:pPr>
            <a:r>
              <a:rPr lang="ru-RU" dirty="0">
                <a:solidFill>
                  <a:schemeClr val="tx1"/>
                </a:solidFill>
              </a:rPr>
              <a:t>Средний возраст: 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все население — </a:t>
            </a:r>
            <a:r>
              <a:rPr lang="ru-RU" dirty="0" smtClean="0">
                <a:solidFill>
                  <a:schemeClr val="tx1"/>
                </a:solidFill>
              </a:rPr>
              <a:t>39,4</a:t>
            </a:r>
          </a:p>
          <a:p>
            <a:pPr marL="0" indent="0" algn="just">
              <a:buClrTx/>
              <a:buNone/>
            </a:pPr>
            <a:r>
              <a:rPr lang="ru-RU" dirty="0" smtClean="0">
                <a:solidFill>
                  <a:schemeClr val="tx1"/>
                </a:solidFill>
              </a:rPr>
              <a:t>года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мужчины — 38 лет;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женщины — 40,9 лет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состав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5" name="Picture 2" descr="E:\аня\документы\география\1295256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0730" y="2852936"/>
            <a:ext cx="5111750" cy="383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4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328592"/>
          </a:xfrm>
        </p:spPr>
        <p:txBody>
          <a:bodyPr numCol="1" spcCol="360000" anchor="t">
            <a:noAutofit/>
          </a:bodyPr>
          <a:lstStyle/>
          <a:p>
            <a:pPr marL="0" indent="4500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Динамика населения.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Рождаемость — 12,73 рождений/1000 человек.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Смертность — 8,48 смертей/1000 человек 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Естественный прирост — 0,574 </a:t>
            </a:r>
            <a:r>
              <a:rPr lang="ru-RU" dirty="0" smtClean="0">
                <a:solidFill>
                  <a:schemeClr val="tx1"/>
                </a:solidFill>
              </a:rPr>
              <a:t>%.</a:t>
            </a:r>
          </a:p>
          <a:p>
            <a:pPr marL="0" indent="0" algn="just">
              <a:buClrTx/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состав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6" name="Picture 3" descr="E:\аня\документы\география\mladenec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3212975"/>
            <a:ext cx="5111750" cy="340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8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112568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dirty="0">
                <a:solidFill>
                  <a:schemeClr val="tx1"/>
                </a:solidFill>
              </a:rPr>
              <a:t>Франция — высокоразвитая индустриально-аграрная </a:t>
            </a:r>
            <a:r>
              <a:rPr lang="ru-RU" dirty="0" smtClean="0">
                <a:solidFill>
                  <a:schemeClr val="tx1"/>
                </a:solidFill>
              </a:rPr>
              <a:t>страна. </a:t>
            </a:r>
            <a:r>
              <a:rPr lang="ru-RU" b="1" dirty="0">
                <a:solidFill>
                  <a:schemeClr val="tx1"/>
                </a:solidFill>
              </a:rPr>
              <a:t>Валовой внутренний </a:t>
            </a:r>
            <a:r>
              <a:rPr lang="ru-RU" b="1" dirty="0" smtClean="0">
                <a:solidFill>
                  <a:schemeClr val="tx1"/>
                </a:solidFill>
              </a:rPr>
              <a:t>продукт(ВВП) </a:t>
            </a:r>
            <a:r>
              <a:rPr lang="ru-RU" dirty="0">
                <a:solidFill>
                  <a:schemeClr val="tx1"/>
                </a:solidFill>
              </a:rPr>
              <a:t>имеет значение в </a:t>
            </a:r>
            <a:r>
              <a:rPr lang="ru-RU" b="1" dirty="0">
                <a:solidFill>
                  <a:srgbClr val="7030A0"/>
                </a:solidFill>
              </a:rPr>
              <a:t>1,9 триллиона евро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7030A0"/>
                </a:solidFill>
              </a:rPr>
              <a:t>2,6 триллиона долларов</a:t>
            </a:r>
            <a:r>
              <a:rPr lang="ru-RU" dirty="0">
                <a:solidFill>
                  <a:schemeClr val="tx1"/>
                </a:solidFill>
              </a:rPr>
              <a:t>) в </a:t>
            </a:r>
            <a:r>
              <a:rPr lang="ru-RU" b="1" dirty="0">
                <a:solidFill>
                  <a:srgbClr val="7030A0"/>
                </a:solidFill>
              </a:rPr>
              <a:t>2009 </a:t>
            </a:r>
            <a:r>
              <a:rPr lang="ru-RU" b="1" dirty="0" smtClean="0">
                <a:solidFill>
                  <a:srgbClr val="7030A0"/>
                </a:solidFill>
              </a:rPr>
              <a:t>году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</a:rPr>
              <a:t>ВВП на душу</a:t>
            </a:r>
            <a:r>
              <a:rPr lang="ru-RU" dirty="0">
                <a:solidFill>
                  <a:schemeClr val="tx1"/>
                </a:solidFill>
              </a:rPr>
              <a:t> населения в том же году составил </a:t>
            </a:r>
            <a:r>
              <a:rPr lang="ru-RU" b="1" dirty="0">
                <a:solidFill>
                  <a:srgbClr val="7030A0"/>
                </a:solidFill>
              </a:rPr>
              <a:t>30,691 евро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rgbClr val="7030A0"/>
                </a:solidFill>
              </a:rPr>
              <a:t>42,747 долларов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marL="0" indent="450000" algn="just">
              <a:buNone/>
            </a:pPr>
            <a:r>
              <a:rPr lang="ru-RU" b="1" dirty="0">
                <a:solidFill>
                  <a:schemeClr val="tx1"/>
                </a:solidFill>
              </a:rPr>
              <a:t>Международный валютный </a:t>
            </a:r>
            <a:r>
              <a:rPr lang="ru-RU" b="1" dirty="0" smtClean="0">
                <a:solidFill>
                  <a:schemeClr val="tx1"/>
                </a:solidFill>
              </a:rPr>
              <a:t>фонд(МВФ) </a:t>
            </a:r>
            <a:r>
              <a:rPr lang="ru-RU" dirty="0" smtClean="0">
                <a:solidFill>
                  <a:schemeClr val="tx1"/>
                </a:solidFill>
              </a:rPr>
              <a:t>прогнозирует </a:t>
            </a:r>
            <a:r>
              <a:rPr lang="ru-RU" b="1" dirty="0">
                <a:solidFill>
                  <a:schemeClr val="tx1"/>
                </a:solidFill>
              </a:rPr>
              <a:t>увеличение ВВП </a:t>
            </a:r>
            <a:r>
              <a:rPr lang="ru-RU" dirty="0">
                <a:solidFill>
                  <a:schemeClr val="tx1"/>
                </a:solidFill>
              </a:rPr>
              <a:t>Франции </a:t>
            </a:r>
            <a:r>
              <a:rPr lang="ru-RU" b="1" dirty="0">
                <a:solidFill>
                  <a:srgbClr val="7030A0"/>
                </a:solidFill>
              </a:rPr>
              <a:t>к 2015 </a:t>
            </a:r>
            <a:r>
              <a:rPr lang="ru-RU" b="1" dirty="0" smtClean="0">
                <a:solidFill>
                  <a:srgbClr val="7030A0"/>
                </a:solidFill>
              </a:rPr>
              <a:t>году. </a:t>
            </a:r>
            <a:r>
              <a:rPr lang="ru-RU" b="1" dirty="0" smtClean="0">
                <a:solidFill>
                  <a:schemeClr val="tx1"/>
                </a:solidFill>
              </a:rPr>
              <a:t>Франция </a:t>
            </a:r>
            <a:r>
              <a:rPr lang="ru-RU" b="1" dirty="0">
                <a:solidFill>
                  <a:schemeClr val="tx1"/>
                </a:solidFill>
              </a:rPr>
              <a:t>считается «крупной» </a:t>
            </a:r>
            <a:r>
              <a:rPr lang="ru-RU" b="1" dirty="0" smtClean="0">
                <a:solidFill>
                  <a:schemeClr val="tx1"/>
                </a:solidFill>
              </a:rPr>
              <a:t>страной</a:t>
            </a:r>
            <a:r>
              <a:rPr lang="ru-RU" dirty="0" smtClean="0">
                <a:solidFill>
                  <a:schemeClr val="tx1"/>
                </a:solidFill>
              </a:rPr>
              <a:t>. Её экономический </a:t>
            </a:r>
            <a:r>
              <a:rPr lang="ru-RU" dirty="0">
                <a:solidFill>
                  <a:schemeClr val="tx1"/>
                </a:solidFill>
              </a:rPr>
              <a:t>вес позволяет ей играть одну из ключевых ролей на международной арене. </a:t>
            </a:r>
            <a:r>
              <a:rPr lang="ru-RU" b="1" dirty="0">
                <a:solidFill>
                  <a:schemeClr val="tx1"/>
                </a:solidFill>
              </a:rPr>
              <a:t>Франция пользуется своими естественными </a:t>
            </a:r>
            <a:r>
              <a:rPr lang="ru-RU" b="1" dirty="0" smtClean="0">
                <a:solidFill>
                  <a:schemeClr val="tx1"/>
                </a:solidFill>
              </a:rPr>
              <a:t>преимуществами.</a:t>
            </a:r>
          </a:p>
          <a:p>
            <a:pPr marL="0" indent="45000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Создание Общего европейского рынка </a:t>
            </a:r>
            <a:r>
              <a:rPr lang="ru-RU" dirty="0" smtClean="0">
                <a:solidFill>
                  <a:schemeClr val="tx1"/>
                </a:solidFill>
              </a:rPr>
              <a:t>было </a:t>
            </a:r>
            <a:r>
              <a:rPr lang="ru-RU" dirty="0">
                <a:solidFill>
                  <a:schemeClr val="tx1"/>
                </a:solidFill>
              </a:rPr>
              <a:t>благотворным фактором развития французских </a:t>
            </a:r>
            <a:r>
              <a:rPr lang="ru-RU" dirty="0" smtClean="0">
                <a:solidFill>
                  <a:schemeClr val="tx1"/>
                </a:solidFill>
              </a:rPr>
              <a:t>предприятий.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Экономическое положение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7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112568"/>
          </a:xfrm>
        </p:spPr>
        <p:txBody>
          <a:bodyPr anchor="ctr">
            <a:normAutofit lnSpcReduction="10000"/>
          </a:bodyPr>
          <a:lstStyle/>
          <a:p>
            <a:pPr marL="0" indent="45000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Ведётся </a:t>
            </a:r>
            <a:r>
              <a:rPr lang="ru-RU" b="1" dirty="0">
                <a:solidFill>
                  <a:srgbClr val="7030A0"/>
                </a:solidFill>
              </a:rPr>
              <a:t>добыча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железной и урановых руд, </a:t>
            </a:r>
            <a:r>
              <a:rPr lang="ru-RU" b="1" dirty="0" smtClean="0">
                <a:solidFill>
                  <a:srgbClr val="7030A0"/>
                </a:solidFill>
              </a:rPr>
              <a:t>бокситов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Ведущие </a:t>
            </a:r>
            <a:r>
              <a:rPr lang="ru-RU" dirty="0">
                <a:solidFill>
                  <a:schemeClr val="tx1"/>
                </a:solidFill>
              </a:rPr>
              <a:t>отрасли обрабатывающей промышленности — </a:t>
            </a:r>
            <a:r>
              <a:rPr lang="ru-RU" b="1" dirty="0">
                <a:solidFill>
                  <a:srgbClr val="7030A0"/>
                </a:solidFill>
              </a:rPr>
              <a:t>машиностроение</a:t>
            </a:r>
            <a:r>
              <a:rPr lang="ru-RU" dirty="0">
                <a:solidFill>
                  <a:schemeClr val="tx1"/>
                </a:solidFill>
              </a:rPr>
              <a:t>, в том числе </a:t>
            </a:r>
            <a:r>
              <a:rPr lang="ru-RU" b="1" dirty="0">
                <a:solidFill>
                  <a:srgbClr val="7030A0"/>
                </a:solidFill>
              </a:rPr>
              <a:t>автомобилестроение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rgbClr val="7030A0"/>
                </a:solidFill>
              </a:rPr>
              <a:t>электротехническое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электронное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(телевизоры, стиральные машины и другое), </a:t>
            </a:r>
            <a:r>
              <a:rPr lang="ru-RU" b="1" dirty="0">
                <a:solidFill>
                  <a:srgbClr val="7030A0"/>
                </a:solidFill>
              </a:rPr>
              <a:t>авиационное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rgbClr val="7030A0"/>
                </a:solidFill>
              </a:rPr>
              <a:t>судостроение</a:t>
            </a:r>
            <a:r>
              <a:rPr lang="ru-RU" dirty="0">
                <a:solidFill>
                  <a:schemeClr val="tx1"/>
                </a:solidFill>
              </a:rPr>
              <a:t> (танкеры, морские паромы) и </a:t>
            </a:r>
            <a:r>
              <a:rPr lang="ru-RU" b="1" dirty="0">
                <a:solidFill>
                  <a:srgbClr val="7030A0"/>
                </a:solidFill>
              </a:rPr>
              <a:t>станкостроение</a:t>
            </a:r>
            <a:r>
              <a:rPr lang="ru-RU" dirty="0">
                <a:solidFill>
                  <a:schemeClr val="tx1"/>
                </a:solidFill>
              </a:rPr>
              <a:t>. Франция — один из крупнейших в мире производителей </a:t>
            </a:r>
            <a:r>
              <a:rPr lang="ru-RU" b="1" dirty="0">
                <a:solidFill>
                  <a:srgbClr val="7030A0"/>
                </a:solidFill>
              </a:rPr>
              <a:t>химической и нефтехимической продукции</a:t>
            </a:r>
            <a:r>
              <a:rPr lang="ru-RU" dirty="0">
                <a:solidFill>
                  <a:schemeClr val="tx1"/>
                </a:solidFill>
              </a:rPr>
              <a:t> (в том числе каустической соды, синтетического каучука, пластмасс, минеральных удобрений, фармацевтических товаров и другого), </a:t>
            </a:r>
            <a:r>
              <a:rPr lang="ru-RU" b="1" dirty="0">
                <a:solidFill>
                  <a:srgbClr val="7030A0"/>
                </a:solidFill>
              </a:rPr>
              <a:t>чёрных и цветных </a:t>
            </a:r>
            <a:r>
              <a:rPr lang="ru-RU" dirty="0">
                <a:solidFill>
                  <a:schemeClr val="tx1"/>
                </a:solidFill>
              </a:rPr>
              <a:t>(алюминий, свинец и цинк) </a:t>
            </a:r>
            <a:r>
              <a:rPr lang="ru-RU" b="1" dirty="0">
                <a:solidFill>
                  <a:srgbClr val="7030A0"/>
                </a:solidFill>
              </a:rPr>
              <a:t>металлов</a:t>
            </a:r>
            <a:r>
              <a:rPr lang="ru-RU" dirty="0">
                <a:solidFill>
                  <a:schemeClr val="tx1"/>
                </a:solidFill>
              </a:rPr>
              <a:t>. Большой известностью на мировом рынке пользуются французская </a:t>
            </a:r>
            <a:r>
              <a:rPr lang="ru-RU" b="1" dirty="0" smtClean="0">
                <a:solidFill>
                  <a:srgbClr val="7030A0"/>
                </a:solidFill>
              </a:rPr>
              <a:t>одежда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rgbClr val="7030A0"/>
                </a:solidFill>
              </a:rPr>
              <a:t> обувь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ювелирные </a:t>
            </a:r>
            <a:r>
              <a:rPr lang="ru-RU" b="1" dirty="0" smtClean="0">
                <a:solidFill>
                  <a:srgbClr val="7030A0"/>
                </a:solidFill>
              </a:rPr>
              <a:t>изделия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парфюмерия и </a:t>
            </a:r>
            <a:r>
              <a:rPr lang="ru-RU" b="1" dirty="0" smtClean="0">
                <a:solidFill>
                  <a:srgbClr val="7030A0"/>
                </a:solidFill>
              </a:rPr>
              <a:t>косметика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rgbClr val="7030A0"/>
                </a:solidFill>
              </a:rPr>
              <a:t> коньяки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сыры </a:t>
            </a:r>
            <a:r>
              <a:rPr lang="ru-RU" dirty="0">
                <a:solidFill>
                  <a:schemeClr val="tx1"/>
                </a:solidFill>
              </a:rPr>
              <a:t>(производится около 400 сортов</a:t>
            </a:r>
            <a:r>
              <a:rPr lang="ru-RU" dirty="0" smtClean="0">
                <a:solidFill>
                  <a:schemeClr val="tx1"/>
                </a:solidFill>
              </a:rPr>
              <a:t>), </a:t>
            </a:r>
            <a:r>
              <a:rPr lang="ru-RU" b="1" dirty="0" smtClean="0">
                <a:solidFill>
                  <a:srgbClr val="7030A0"/>
                </a:solidFill>
              </a:rPr>
              <a:t>вина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6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stCxn id="2" idx="0"/>
          </p:cNvCxnSpPr>
          <p:nvPr/>
        </p:nvCxnSpPr>
        <p:spPr>
          <a:xfrm flipH="1">
            <a:off x="4571999" y="1340768"/>
            <a:ext cx="0" cy="5254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112568"/>
          </a:xfrm>
        </p:spPr>
        <p:txBody>
          <a:bodyPr numCol="2" spcCol="360000" anchor="t">
            <a:normAutofit/>
          </a:bodyPr>
          <a:lstStyle/>
          <a:p>
            <a:pPr marL="0" indent="450000">
              <a:buNone/>
            </a:pPr>
            <a:r>
              <a:rPr lang="ru-RU" sz="2000" dirty="0">
                <a:solidFill>
                  <a:schemeClr val="tx1"/>
                </a:solidFill>
              </a:rPr>
              <a:t>Франция — один </a:t>
            </a:r>
            <a:r>
              <a:rPr lang="ru-RU" sz="2000" dirty="0" smtClean="0">
                <a:solidFill>
                  <a:schemeClr val="tx1"/>
                </a:solidFill>
              </a:rPr>
              <a:t>из крупней-</a:t>
            </a:r>
            <a:r>
              <a:rPr lang="ru-RU" sz="2000" dirty="0" err="1" smtClean="0">
                <a:solidFill>
                  <a:schemeClr val="tx1"/>
                </a:solidFill>
              </a:rPr>
              <a:t>ших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Европе производителей сельскохозяйственной </a:t>
            </a:r>
            <a:r>
              <a:rPr lang="ru-RU" sz="2000" dirty="0">
                <a:solidFill>
                  <a:schemeClr val="tx1"/>
                </a:solidFill>
              </a:rPr>
              <a:t>продукции, занимает одно из ведущих мест в мире по поголовью крупного рогатого скота, свиней, птицы </a:t>
            </a:r>
            <a:r>
              <a:rPr lang="ru-RU" sz="2000" dirty="0" smtClean="0">
                <a:solidFill>
                  <a:schemeClr val="tx1"/>
                </a:solidFill>
              </a:rPr>
              <a:t>и производству </a:t>
            </a:r>
            <a:r>
              <a:rPr lang="ru-RU" sz="2000" dirty="0">
                <a:solidFill>
                  <a:schemeClr val="tx1"/>
                </a:solidFill>
              </a:rPr>
              <a:t>молока, яиц, мяса. На долю сельского </a:t>
            </a:r>
            <a:r>
              <a:rPr lang="ru-RU" sz="2000" dirty="0" smtClean="0">
                <a:solidFill>
                  <a:schemeClr val="tx1"/>
                </a:solidFill>
              </a:rPr>
              <a:t>хозяйства приходится </a:t>
            </a:r>
            <a:r>
              <a:rPr lang="ru-RU" sz="2000" dirty="0">
                <a:solidFill>
                  <a:schemeClr val="tx1"/>
                </a:solidFill>
              </a:rPr>
              <a:t>примерно </a:t>
            </a:r>
            <a:r>
              <a:rPr lang="ru-RU" sz="2000" b="1" dirty="0">
                <a:solidFill>
                  <a:srgbClr val="7030A0"/>
                </a:solidFill>
              </a:rPr>
              <a:t>4 %</a:t>
            </a:r>
            <a:r>
              <a:rPr lang="ru-RU" sz="2000" dirty="0">
                <a:solidFill>
                  <a:schemeClr val="tx1"/>
                </a:solidFill>
              </a:rPr>
              <a:t> ВВП и </a:t>
            </a:r>
            <a:r>
              <a:rPr lang="ru-RU" sz="2000" b="1" dirty="0">
                <a:solidFill>
                  <a:srgbClr val="7030A0"/>
                </a:solidFill>
              </a:rPr>
              <a:t>6 %</a:t>
            </a:r>
            <a:r>
              <a:rPr lang="ru-RU" sz="2000" dirty="0">
                <a:solidFill>
                  <a:schemeClr val="tx1"/>
                </a:solidFill>
              </a:rPr>
              <a:t> трудоспособного населения </a:t>
            </a:r>
            <a:r>
              <a:rPr lang="ru-RU" sz="2000" dirty="0" smtClean="0">
                <a:solidFill>
                  <a:schemeClr val="tx1"/>
                </a:solidFill>
              </a:rPr>
              <a:t>страны.</a:t>
            </a:r>
          </a:p>
          <a:p>
            <a:pPr marL="0" indent="45000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Сельскохозяйственная </a:t>
            </a:r>
            <a:r>
              <a:rPr lang="ru-RU" sz="2000" dirty="0">
                <a:solidFill>
                  <a:schemeClr val="tx1"/>
                </a:solidFill>
              </a:rPr>
              <a:t>продукция Франции составляет </a:t>
            </a:r>
            <a:r>
              <a:rPr lang="ru-RU" sz="2000" b="1" dirty="0">
                <a:solidFill>
                  <a:srgbClr val="7030A0"/>
                </a:solidFill>
              </a:rPr>
              <a:t>25 %</a:t>
            </a:r>
            <a:r>
              <a:rPr lang="ru-RU" sz="2000" dirty="0">
                <a:solidFill>
                  <a:schemeClr val="tx1"/>
                </a:solidFill>
              </a:rPr>
              <a:t> продукции </a:t>
            </a:r>
            <a:r>
              <a:rPr lang="ru-RU" sz="2000" dirty="0" smtClean="0">
                <a:solidFill>
                  <a:schemeClr val="tx1"/>
                </a:solidFill>
              </a:rPr>
              <a:t>ЕС. Сельскохозяйственные </a:t>
            </a:r>
            <a:r>
              <a:rPr lang="ru-RU" sz="2000" dirty="0">
                <a:solidFill>
                  <a:schemeClr val="tx1"/>
                </a:solidFill>
              </a:rPr>
              <a:t>угодья занимают площадь в </a:t>
            </a:r>
            <a:r>
              <a:rPr lang="ru-RU" sz="2000" b="1" dirty="0">
                <a:solidFill>
                  <a:srgbClr val="7030A0"/>
                </a:solidFill>
              </a:rPr>
              <a:t>48 миллионов </a:t>
            </a:r>
            <a:r>
              <a:rPr lang="ru-RU" sz="2000" b="1" dirty="0" smtClean="0">
                <a:solidFill>
                  <a:srgbClr val="7030A0"/>
                </a:solidFill>
              </a:rPr>
              <a:t>гектаров</a:t>
            </a:r>
            <a:r>
              <a:rPr lang="ru-RU" sz="2000" dirty="0" smtClean="0">
                <a:solidFill>
                  <a:schemeClr val="tx1"/>
                </a:solidFill>
              </a:rPr>
              <a:t>. Характерной </a:t>
            </a:r>
            <a:r>
              <a:rPr lang="ru-RU" sz="2000" dirty="0">
                <a:solidFill>
                  <a:schemeClr val="tx1"/>
                </a:solidFill>
              </a:rPr>
              <a:t>чертой социально-экономической структуры являются достаточно небольшие размеры хозяйств. Ведущей силой производства выступают крупные хозяйства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5" name="Picture 2" descr="E:\аня\документы\география\e5834a58cd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4095" y="3456442"/>
            <a:ext cx="4716016" cy="314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>
            <a:stCxn id="2" idx="0"/>
          </p:cNvCxnSpPr>
          <p:nvPr/>
        </p:nvCxnSpPr>
        <p:spPr>
          <a:xfrm>
            <a:off x="4572000" y="134076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7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  <a:noFill/>
          <a:ln>
            <a:noFill/>
          </a:ln>
        </p:spPr>
        <p:txBody>
          <a:bodyPr numCol="1" spcCol="360000" anchor="t">
            <a:normAutofit/>
          </a:bodyPr>
          <a:lstStyle/>
          <a:p>
            <a:pPr marL="0" indent="450000" algn="just">
              <a:buNone/>
            </a:pPr>
            <a:r>
              <a:rPr lang="ru-RU" dirty="0">
                <a:solidFill>
                  <a:schemeClr val="tx1"/>
                </a:solidFill>
              </a:rPr>
              <a:t>Они обеспечивают свыше 2/3 </a:t>
            </a:r>
            <a:r>
              <a:rPr lang="ru-RU" dirty="0" smtClean="0">
                <a:solidFill>
                  <a:schemeClr val="tx1"/>
                </a:solidFill>
              </a:rPr>
              <a:t>продукции. </a:t>
            </a:r>
            <a:r>
              <a:rPr lang="ru-RU" dirty="0">
                <a:solidFill>
                  <a:schemeClr val="tx1"/>
                </a:solidFill>
              </a:rPr>
              <a:t>Главная отрасль сельского хозяйства — животноводство мясомолочного направления. В растениеводстве преобладает зерновое </a:t>
            </a:r>
            <a:r>
              <a:rPr lang="ru-RU" dirty="0" smtClean="0">
                <a:solidFill>
                  <a:schemeClr val="tx1"/>
                </a:solidFill>
              </a:rPr>
              <a:t>хозяйство. Развиты виноделие, </a:t>
            </a:r>
            <a:r>
              <a:rPr lang="ru-RU" dirty="0">
                <a:solidFill>
                  <a:schemeClr val="tx1"/>
                </a:solidFill>
              </a:rPr>
              <a:t>овощеводство и садоводство; цветоводство; рыболовство и разведение устриц. Сельское хозяйство </a:t>
            </a:r>
            <a:r>
              <a:rPr lang="ru-RU" dirty="0" err="1" smtClean="0">
                <a:solidFill>
                  <a:schemeClr val="tx1"/>
                </a:solidFill>
              </a:rPr>
              <a:t>высокоиндустриализированное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45000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12" name="Picture 2" descr="E:\аня\документы\география\Новая папка\794915355_492cbd764a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3514389"/>
            <a:ext cx="4611684" cy="307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47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328592"/>
          </a:xfrm>
        </p:spPr>
        <p:txBody>
          <a:bodyPr numCol="2" spcCol="360000" anchor="ctr">
            <a:noAutofit/>
          </a:bodyPr>
          <a:lstStyle/>
          <a:p>
            <a:pPr marL="0" indent="450000" algn="just">
              <a:buNone/>
            </a:pPr>
            <a:r>
              <a:rPr lang="ru-RU" dirty="0">
                <a:solidFill>
                  <a:schemeClr val="tx1"/>
                </a:solidFill>
              </a:rPr>
              <a:t>Во Франции высок уровень развития энергетики, но своего топлива мало, и ей приходится импортировать до </a:t>
            </a:r>
            <a:r>
              <a:rPr lang="ru-RU" b="1" dirty="0">
                <a:solidFill>
                  <a:srgbClr val="7030A0"/>
                </a:solidFill>
              </a:rPr>
              <a:t>50%</a:t>
            </a:r>
            <a:r>
              <a:rPr lang="ru-RU" dirty="0">
                <a:solidFill>
                  <a:schemeClr val="tx1"/>
                </a:solidFill>
              </a:rPr>
              <a:t> энергоресурсов. В стране добывается около </a:t>
            </a:r>
            <a:r>
              <a:rPr lang="ru-RU" b="1" dirty="0">
                <a:solidFill>
                  <a:srgbClr val="7030A0"/>
                </a:solidFill>
              </a:rPr>
              <a:t>3 миллионов тонн </a:t>
            </a:r>
            <a:r>
              <a:rPr lang="ru-RU" b="1" dirty="0" smtClean="0">
                <a:solidFill>
                  <a:schemeClr val="tx1"/>
                </a:solidFill>
              </a:rPr>
              <a:t>нефти.</a:t>
            </a:r>
          </a:p>
          <a:p>
            <a:pPr marL="0" indent="45000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Самые </a:t>
            </a:r>
            <a:r>
              <a:rPr lang="ru-RU" b="1" dirty="0">
                <a:solidFill>
                  <a:schemeClr val="tx1"/>
                </a:solidFill>
              </a:rPr>
              <a:t>крупные нефтеперерабатывающие заводы </a:t>
            </a:r>
            <a:r>
              <a:rPr lang="ru-RU" dirty="0">
                <a:solidFill>
                  <a:schemeClr val="tx1"/>
                </a:solidFill>
              </a:rPr>
              <a:t>расположены в портах – в устье Сены между Гавром и Руаном и около Марселя. </a:t>
            </a:r>
            <a:r>
              <a:rPr lang="ru-RU" b="1" dirty="0">
                <a:solidFill>
                  <a:schemeClr val="tx1"/>
                </a:solidFill>
              </a:rPr>
              <a:t>Новые заводы</a:t>
            </a:r>
            <a:r>
              <a:rPr lang="ru-RU" dirty="0">
                <a:solidFill>
                  <a:schemeClr val="tx1"/>
                </a:solidFill>
              </a:rPr>
              <a:t> строятся и в глубинных районах, около крупных центров потребления (Страсбург, Лион).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25" y="3356992"/>
            <a:ext cx="4370783" cy="327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48264" y="2775801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АЭС Сен-Лоран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72001" y="1340768"/>
            <a:ext cx="0" cy="53285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4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5112568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Политическое устройство</a:t>
            </a:r>
            <a:r>
              <a:rPr lang="ru-RU" sz="2900" b="1" dirty="0" smtClean="0">
                <a:solidFill>
                  <a:schemeClr val="tx1"/>
                </a:solidFill>
              </a:rPr>
              <a:t>...........................................</a:t>
            </a:r>
            <a:r>
              <a:rPr lang="ru-RU" sz="2900" b="1" dirty="0" smtClean="0">
                <a:solidFill>
                  <a:schemeClr val="tx1"/>
                </a:solidFill>
              </a:rPr>
              <a:t>3</a:t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Географическое положение</a:t>
            </a:r>
            <a:r>
              <a:rPr lang="ru-RU" sz="2900" b="1" dirty="0" smtClean="0">
                <a:solidFill>
                  <a:schemeClr val="tx1"/>
                </a:solidFill>
              </a:rPr>
              <a:t>........................................6</a:t>
            </a: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Национальный состав</a:t>
            </a:r>
            <a:r>
              <a:rPr lang="ru-RU" sz="2900" b="1" dirty="0" smtClean="0">
                <a:solidFill>
                  <a:schemeClr val="tx1"/>
                </a:solidFill>
              </a:rPr>
              <a:t>..................................................11</a:t>
            </a: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Экономическое положение</a:t>
            </a:r>
            <a:r>
              <a:rPr lang="ru-RU" sz="2900" b="1" dirty="0" smtClean="0">
                <a:solidFill>
                  <a:schemeClr val="tx1"/>
                </a:solidFill>
              </a:rPr>
              <a:t>........................................15</a:t>
            </a: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Отрасли промышленности</a:t>
            </a:r>
            <a:r>
              <a:rPr lang="ru-RU" sz="2900" b="1" dirty="0" smtClean="0">
                <a:solidFill>
                  <a:schemeClr val="tx1"/>
                </a:solidFill>
              </a:rPr>
              <a:t>.........................................16</a:t>
            </a: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Сельское хозяйство</a:t>
            </a:r>
            <a:r>
              <a:rPr lang="ru-RU" sz="2900" b="1" dirty="0" smtClean="0">
                <a:solidFill>
                  <a:schemeClr val="tx1"/>
                </a:solidFill>
              </a:rPr>
              <a:t>.....................................................17</a:t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Энергетика....................................................................19</a:t>
            </a: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Полезные ископаемые</a:t>
            </a:r>
            <a:r>
              <a:rPr lang="ru-RU" sz="2900" b="1" dirty="0" smtClean="0">
                <a:solidFill>
                  <a:schemeClr val="tx1"/>
                </a:solidFill>
              </a:rPr>
              <a:t>...............................................</a:t>
            </a:r>
            <a:r>
              <a:rPr lang="ru-RU" sz="2900" b="1" dirty="0" smtClean="0">
                <a:solidFill>
                  <a:schemeClr val="tx1"/>
                </a:solidFill>
              </a:rPr>
              <a:t>20</a:t>
            </a: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Транспорт</a:t>
            </a:r>
            <a:r>
              <a:rPr lang="ru-RU" sz="2900" b="1" dirty="0" smtClean="0">
                <a:solidFill>
                  <a:schemeClr val="tx1"/>
                </a:solidFill>
              </a:rPr>
              <a:t>......................................................................</a:t>
            </a:r>
            <a:r>
              <a:rPr lang="ru-RU" sz="2900" b="1" dirty="0" smtClean="0">
                <a:solidFill>
                  <a:schemeClr val="tx1"/>
                </a:solidFill>
              </a:rPr>
              <a:t>21</a:t>
            </a: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Виноделие</a:t>
            </a:r>
            <a:r>
              <a:rPr lang="ru-RU" sz="2900" b="1" dirty="0" smtClean="0">
                <a:solidFill>
                  <a:schemeClr val="tx1"/>
                </a:solidFill>
              </a:rPr>
              <a:t>....................................................................24</a:t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Сотрудничество...........................................................25</a:t>
            </a: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Туристические предложения</a:t>
            </a:r>
            <a:r>
              <a:rPr lang="ru-RU" sz="2900" b="1" dirty="0" smtClean="0">
                <a:solidFill>
                  <a:schemeClr val="tx1"/>
                </a:solidFill>
              </a:rPr>
              <a:t>.............</a:t>
            </a:r>
            <a:r>
              <a:rPr lang="ru-RU" sz="2800" b="1" dirty="0" smtClean="0">
                <a:solidFill>
                  <a:schemeClr val="tx1"/>
                </a:solidFill>
              </a:rPr>
              <a:t>........................26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44408" y="1886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2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328592"/>
          </a:xfrm>
        </p:spPr>
        <p:txBody>
          <a:bodyPr numCol="2" spcCol="360000" anchor="t">
            <a:noAutofit/>
          </a:bodyPr>
          <a:lstStyle/>
          <a:p>
            <a:pPr marL="0" indent="4500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Франция располагает значительными запасами </a:t>
            </a:r>
            <a:r>
              <a:rPr lang="ru-RU" sz="2000" b="1" dirty="0">
                <a:solidFill>
                  <a:schemeClr val="tx1"/>
                </a:solidFill>
              </a:rPr>
              <a:t>железной руды, урановых руд, бокситов, калийных и каменных солей, угля, цинка, меди, свинца, никеля, нефти, древесины</a:t>
            </a:r>
            <a:r>
              <a:rPr lang="ru-RU" sz="2000" dirty="0">
                <a:solidFill>
                  <a:schemeClr val="tx1"/>
                </a:solidFill>
              </a:rPr>
              <a:t>. Основными </a:t>
            </a:r>
            <a:r>
              <a:rPr lang="ru-RU" sz="2000" b="1" dirty="0">
                <a:solidFill>
                  <a:schemeClr val="tx1"/>
                </a:solidFill>
              </a:rPr>
              <a:t>регионами добычи угля</a:t>
            </a:r>
            <a:r>
              <a:rPr lang="ru-RU" sz="2000" dirty="0">
                <a:solidFill>
                  <a:schemeClr val="tx1"/>
                </a:solidFill>
              </a:rPr>
              <a:t> являются </a:t>
            </a:r>
            <a:r>
              <a:rPr lang="ru-RU" sz="2000" b="1" dirty="0">
                <a:solidFill>
                  <a:schemeClr val="tx1"/>
                </a:solidFill>
              </a:rPr>
              <a:t>Лотарингия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(9 млн тонн</a:t>
            </a:r>
            <a:r>
              <a:rPr lang="ru-RU" sz="2000" dirty="0">
                <a:solidFill>
                  <a:schemeClr val="tx1"/>
                </a:solidFill>
              </a:rPr>
              <a:t>) и </a:t>
            </a:r>
            <a:r>
              <a:rPr lang="ru-RU" sz="2000" b="1" dirty="0">
                <a:solidFill>
                  <a:schemeClr val="tx1"/>
                </a:solidFill>
              </a:rPr>
              <a:t>угольные бассейны Центрального массива</a:t>
            </a:r>
            <a:r>
              <a:rPr lang="ru-RU" sz="2000" dirty="0">
                <a:solidFill>
                  <a:schemeClr val="tx1"/>
                </a:solidFill>
              </a:rPr>
              <a:t>. Начиная </a:t>
            </a:r>
            <a:r>
              <a:rPr lang="ru-RU" sz="2000" b="1" dirty="0">
                <a:solidFill>
                  <a:srgbClr val="7030A0"/>
                </a:solidFill>
              </a:rPr>
              <a:t>с 1979 года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b="1" dirty="0">
                <a:solidFill>
                  <a:schemeClr val="tx1"/>
                </a:solidFill>
              </a:rPr>
              <a:t>импорт угля превысил его </a:t>
            </a:r>
            <a:r>
              <a:rPr lang="ru-RU" sz="2000" b="1" dirty="0" smtClean="0">
                <a:solidFill>
                  <a:schemeClr val="tx1"/>
                </a:solidFill>
              </a:rPr>
              <a:t>добычу.</a:t>
            </a:r>
          </a:p>
          <a:p>
            <a:pPr marL="0" indent="45000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Основными </a:t>
            </a:r>
            <a:r>
              <a:rPr lang="ru-RU" sz="2000" b="1" dirty="0">
                <a:solidFill>
                  <a:schemeClr val="tx1"/>
                </a:solidFill>
              </a:rPr>
              <a:t>потребителями нефти и нефтепродуктов </a:t>
            </a:r>
            <a:r>
              <a:rPr lang="ru-RU" sz="2000" dirty="0">
                <a:solidFill>
                  <a:schemeClr val="tx1"/>
                </a:solidFill>
              </a:rPr>
              <a:t>являются транспорт и </a:t>
            </a:r>
            <a:r>
              <a:rPr lang="ru-RU" sz="2000" b="1" dirty="0">
                <a:solidFill>
                  <a:schemeClr val="tx1"/>
                </a:solidFill>
              </a:rPr>
              <a:t>ТЭС</a:t>
            </a:r>
            <a:r>
              <a:rPr lang="ru-RU" sz="2000" dirty="0">
                <a:solidFill>
                  <a:schemeClr val="tx1"/>
                </a:solidFill>
              </a:rPr>
              <a:t>, при этом Франция импортирует нефть из </a:t>
            </a:r>
            <a:r>
              <a:rPr lang="ru-RU" sz="2000" dirty="0" smtClean="0">
                <a:solidFill>
                  <a:schemeClr val="tx1"/>
                </a:solidFill>
              </a:rPr>
              <a:t>разных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стран.</a:t>
            </a:r>
          </a:p>
          <a:p>
            <a:pPr marL="0" indent="45000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Добыча </a:t>
            </a:r>
            <a:r>
              <a:rPr lang="ru-RU" sz="2000" b="1" dirty="0">
                <a:solidFill>
                  <a:schemeClr val="tx1"/>
                </a:solidFill>
              </a:rPr>
              <a:t>газа </a:t>
            </a:r>
            <a:r>
              <a:rPr lang="ru-RU" sz="2000" dirty="0">
                <a:solidFill>
                  <a:schemeClr val="tx1"/>
                </a:solidFill>
              </a:rPr>
              <a:t>не превышает </a:t>
            </a:r>
            <a:r>
              <a:rPr lang="ru-RU" sz="2000" b="1" dirty="0">
                <a:solidFill>
                  <a:srgbClr val="7030A0"/>
                </a:solidFill>
              </a:rPr>
              <a:t>3 млрд куб. м</a:t>
            </a:r>
            <a:r>
              <a:rPr lang="ru-RU" sz="2000" dirty="0">
                <a:solidFill>
                  <a:schemeClr val="tx1"/>
                </a:solidFill>
              </a:rPr>
              <a:t>. Одно из наиболее крупных </a:t>
            </a:r>
            <a:r>
              <a:rPr lang="ru-RU" sz="2000" b="1" dirty="0">
                <a:solidFill>
                  <a:schemeClr val="tx1"/>
                </a:solidFill>
              </a:rPr>
              <a:t>месторождений газа</a:t>
            </a:r>
            <a:r>
              <a:rPr lang="ru-RU" sz="2000" dirty="0">
                <a:solidFill>
                  <a:schemeClr val="tx1"/>
                </a:solidFill>
              </a:rPr>
              <a:t> Франции — </a:t>
            </a:r>
            <a:r>
              <a:rPr lang="ru-RU" sz="2000" b="1" dirty="0">
                <a:solidFill>
                  <a:schemeClr val="tx1"/>
                </a:solidFill>
              </a:rPr>
              <a:t>Лак в Пиренеях </a:t>
            </a:r>
            <a:r>
              <a:rPr lang="ru-RU" sz="2000" dirty="0">
                <a:solidFill>
                  <a:schemeClr val="tx1"/>
                </a:solidFill>
              </a:rPr>
              <a:t>— большей частью </a:t>
            </a:r>
            <a:r>
              <a:rPr lang="ru-RU" sz="2000" dirty="0" smtClean="0">
                <a:solidFill>
                  <a:schemeClr val="tx1"/>
                </a:solidFill>
              </a:rPr>
              <a:t>исчерпано.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ископаемые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572001" y="1340768"/>
            <a:ext cx="0" cy="53285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57" y="3717032"/>
            <a:ext cx="407702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328592"/>
          </a:xfrm>
        </p:spPr>
        <p:txBody>
          <a:bodyPr numCol="2" spcCol="360000" anchor="ctr">
            <a:noAutofit/>
          </a:bodyPr>
          <a:lstStyle/>
          <a:p>
            <a:pPr marL="0" indent="450000" algn="ctr">
              <a:buNone/>
            </a:pPr>
            <a:r>
              <a:rPr lang="ru-RU" sz="2000" b="1" dirty="0">
                <a:solidFill>
                  <a:srgbClr val="7030A0"/>
                </a:solidFill>
              </a:rPr>
              <a:t>Железнодорожный транспорт</a:t>
            </a:r>
          </a:p>
          <a:p>
            <a:pPr marL="0" indent="4500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Железнодорожный транспорт Франции очень развит. </a:t>
            </a:r>
            <a:r>
              <a:rPr lang="ru-RU" sz="2000" b="1" dirty="0">
                <a:solidFill>
                  <a:schemeClr val="tx1"/>
                </a:solidFill>
              </a:rPr>
              <a:t>Местные и ночные поезда, в том числе TGV </a:t>
            </a:r>
            <a:r>
              <a:rPr lang="ru-RU" sz="2000" b="1" dirty="0" smtClean="0">
                <a:solidFill>
                  <a:schemeClr val="tx1"/>
                </a:solidFill>
              </a:rPr>
              <a:t>(высокоскоростные поезда</a:t>
            </a:r>
            <a:r>
              <a:rPr lang="ru-RU" sz="2000" b="1" dirty="0">
                <a:solidFill>
                  <a:schemeClr val="tx1"/>
                </a:solidFill>
              </a:rPr>
              <a:t>) связывают столицу со всеми крупными городами страны, а также с соседними странами Европы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Их скорость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b="1" dirty="0">
                <a:solidFill>
                  <a:srgbClr val="7030A0"/>
                </a:solidFill>
              </a:rPr>
              <a:t>320 км/ч</a:t>
            </a:r>
            <a:r>
              <a:rPr lang="ru-RU" sz="2000" dirty="0">
                <a:solidFill>
                  <a:schemeClr val="tx1"/>
                </a:solidFill>
              </a:rPr>
              <a:t>. Железнодорожная сеть Франции составляет </a:t>
            </a:r>
            <a:r>
              <a:rPr lang="ru-RU" sz="2000" b="1" dirty="0">
                <a:solidFill>
                  <a:srgbClr val="7030A0"/>
                </a:solidFill>
              </a:rPr>
              <a:t>29370 </a:t>
            </a:r>
            <a:r>
              <a:rPr lang="ru-RU" sz="2000" b="1" dirty="0" smtClean="0">
                <a:solidFill>
                  <a:srgbClr val="7030A0"/>
                </a:solidFill>
              </a:rPr>
              <a:t>километров. </a:t>
            </a:r>
            <a:r>
              <a:rPr lang="ru-RU" sz="2000" dirty="0" smtClean="0">
                <a:solidFill>
                  <a:schemeClr val="tx1"/>
                </a:solidFill>
              </a:rPr>
              <a:t>Железнодорожное </a:t>
            </a:r>
            <a:r>
              <a:rPr lang="ru-RU" sz="2000" dirty="0">
                <a:solidFill>
                  <a:schemeClr val="tx1"/>
                </a:solidFill>
              </a:rPr>
              <a:t>сообщение существует со всеми соседними странами, кроме Андорры.</a:t>
            </a:r>
          </a:p>
          <a:p>
            <a:pPr marL="0" indent="450000" algn="just">
              <a:buNone/>
            </a:pPr>
            <a:r>
              <a:rPr lang="ru-RU" sz="2000" b="1" dirty="0">
                <a:solidFill>
                  <a:schemeClr val="tx1"/>
                </a:solidFill>
              </a:rPr>
              <a:t>Метро</a:t>
            </a:r>
            <a:r>
              <a:rPr lang="ru-RU" sz="2000" dirty="0">
                <a:solidFill>
                  <a:schemeClr val="tx1"/>
                </a:solidFill>
              </a:rPr>
              <a:t> во Франции имеется в </a:t>
            </a:r>
            <a:r>
              <a:rPr lang="ru-RU" sz="2000" b="1" dirty="0">
                <a:solidFill>
                  <a:schemeClr val="tx1"/>
                </a:solidFill>
              </a:rPr>
              <a:t>Париже, Лионе, Марселе, Лилле, Тулузе, </a:t>
            </a:r>
            <a:r>
              <a:rPr lang="ru-RU" sz="2000" b="1" dirty="0" err="1">
                <a:solidFill>
                  <a:schemeClr val="tx1"/>
                </a:solidFill>
              </a:rPr>
              <a:t>Ренне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В Руане — частично подземный скоростной трамвай</a:t>
            </a:r>
            <a:r>
              <a:rPr lang="ru-RU" sz="2000" dirty="0">
                <a:solidFill>
                  <a:schemeClr val="tx1"/>
                </a:solidFill>
              </a:rPr>
              <a:t>. Помимо системы метро, в Париже существует </a:t>
            </a:r>
            <a:r>
              <a:rPr lang="ru-RU" sz="2000" b="1" dirty="0">
                <a:solidFill>
                  <a:schemeClr val="tx1"/>
                </a:solidFill>
              </a:rPr>
              <a:t>сеть RER (</a:t>
            </a:r>
            <a:r>
              <a:rPr lang="ru-RU" sz="2000" b="1" dirty="0" err="1">
                <a:solidFill>
                  <a:schemeClr val="tx1"/>
                </a:solidFill>
              </a:rPr>
              <a:t>Reseau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Express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Regional</a:t>
            </a:r>
            <a:r>
              <a:rPr lang="ru-RU" sz="2000" b="1" dirty="0">
                <a:solidFill>
                  <a:schemeClr val="tx1"/>
                </a:solidFill>
              </a:rPr>
              <a:t>),</a:t>
            </a:r>
            <a:r>
              <a:rPr lang="ru-RU" sz="2000" dirty="0">
                <a:solidFill>
                  <a:schemeClr val="tx1"/>
                </a:solidFill>
              </a:rPr>
              <a:t> связанная одновременно с системой метро и сетью пригородных поездов.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572001" y="1340768"/>
            <a:ext cx="0" cy="53285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58" y="3746178"/>
            <a:ext cx="4320479" cy="281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1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328592"/>
          </a:xfrm>
        </p:spPr>
        <p:txBody>
          <a:bodyPr numCol="2" spcCol="360000" anchor="ctr">
            <a:noAutofit/>
          </a:bodyPr>
          <a:lstStyle/>
          <a:p>
            <a:pPr marL="0" indent="450000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Автомобильный транспорт</a:t>
            </a:r>
          </a:p>
          <a:p>
            <a:pPr marL="0" indent="450000">
              <a:buNone/>
            </a:pPr>
            <a:r>
              <a:rPr lang="ru-RU" sz="2000" dirty="0">
                <a:solidFill>
                  <a:schemeClr val="tx1"/>
                </a:solidFill>
              </a:rPr>
              <a:t>Сеть автомобильных дорог достаточно плотно </a:t>
            </a:r>
            <a:r>
              <a:rPr lang="ru-RU" sz="2000" dirty="0" smtClean="0">
                <a:solidFill>
                  <a:schemeClr val="tx1"/>
                </a:solidFill>
              </a:rPr>
              <a:t>покрывает всю </a:t>
            </a:r>
            <a:r>
              <a:rPr lang="ru-RU" sz="2000" dirty="0">
                <a:solidFill>
                  <a:schemeClr val="tx1"/>
                </a:solidFill>
              </a:rPr>
              <a:t>территорию страны. </a:t>
            </a:r>
            <a:r>
              <a:rPr lang="ru-RU" sz="2000" b="1" dirty="0">
                <a:solidFill>
                  <a:schemeClr val="tx1"/>
                </a:solidFill>
              </a:rPr>
              <a:t>Общая протяжённость автодорог </a:t>
            </a:r>
            <a:r>
              <a:rPr lang="ru-RU" sz="2000" b="1" dirty="0">
                <a:solidFill>
                  <a:srgbClr val="7030A0"/>
                </a:solidFill>
              </a:rPr>
              <a:t>951500 км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marL="0" indent="450000">
              <a:buNone/>
            </a:pPr>
            <a:r>
              <a:rPr lang="ru-RU" sz="2000" b="1" dirty="0">
                <a:solidFill>
                  <a:schemeClr val="tx1"/>
                </a:solidFill>
              </a:rPr>
              <a:t>Основные дороги Франции делят на следующие группы: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Автотрассы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</a:rPr>
              <a:t>Допустимая </a:t>
            </a:r>
            <a:r>
              <a:rPr lang="ru-RU" sz="2000" b="1" dirty="0">
                <a:solidFill>
                  <a:schemeClr val="tx1"/>
                </a:solidFill>
              </a:rPr>
              <a:t>скорость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b="1" dirty="0">
                <a:solidFill>
                  <a:srgbClr val="7030A0"/>
                </a:solidFill>
              </a:rPr>
              <a:t>130 км/ч, </a:t>
            </a:r>
            <a:r>
              <a:rPr lang="ru-RU" sz="2000" dirty="0">
                <a:solidFill>
                  <a:schemeClr val="tx1"/>
                </a:solidFill>
              </a:rPr>
              <a:t>обязательное наличие </a:t>
            </a:r>
            <a:r>
              <a:rPr lang="ru-RU" sz="2000" b="1" dirty="0">
                <a:solidFill>
                  <a:schemeClr val="tx1"/>
                </a:solidFill>
              </a:rPr>
              <a:t>заправок</a:t>
            </a:r>
            <a:r>
              <a:rPr lang="ru-RU" sz="2000" dirty="0">
                <a:solidFill>
                  <a:schemeClr val="tx1"/>
                </a:solidFill>
              </a:rPr>
              <a:t> каждые </a:t>
            </a:r>
            <a:r>
              <a:rPr lang="ru-RU" sz="2000" b="1" dirty="0">
                <a:solidFill>
                  <a:srgbClr val="7030A0"/>
                </a:solidFill>
              </a:rPr>
              <a:t>50 </a:t>
            </a:r>
            <a:r>
              <a:rPr lang="ru-RU" sz="2000" b="1" dirty="0" smtClean="0">
                <a:solidFill>
                  <a:srgbClr val="7030A0"/>
                </a:solidFill>
              </a:rPr>
              <a:t>км.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Национальные дороги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b="1" dirty="0">
                <a:solidFill>
                  <a:schemeClr val="tx1"/>
                </a:solidFill>
              </a:rPr>
              <a:t>Допустимая скорость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b="1" dirty="0">
                <a:solidFill>
                  <a:srgbClr val="7030A0"/>
                </a:solidFill>
              </a:rPr>
              <a:t>90 </a:t>
            </a:r>
            <a:r>
              <a:rPr lang="ru-RU" sz="2000" b="1" dirty="0" smtClean="0">
                <a:solidFill>
                  <a:srgbClr val="7030A0"/>
                </a:solidFill>
              </a:rPr>
              <a:t>км/ч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chemeClr val="tx1"/>
                </a:solidFill>
              </a:rPr>
              <a:t>Департаментальные</a:t>
            </a:r>
            <a:r>
              <a:rPr lang="ru-RU" sz="2000" b="1" dirty="0" smtClean="0">
                <a:solidFill>
                  <a:schemeClr val="tx1"/>
                </a:solidFill>
              </a:rPr>
              <a:t> дороги. Допустимая </a:t>
            </a:r>
            <a:r>
              <a:rPr lang="ru-RU" sz="2000" b="1" dirty="0">
                <a:solidFill>
                  <a:schemeClr val="tx1"/>
                </a:solidFill>
              </a:rPr>
              <a:t>скорость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b="1" dirty="0">
                <a:solidFill>
                  <a:srgbClr val="7030A0"/>
                </a:solidFill>
              </a:rPr>
              <a:t>90 км/ч.</a:t>
            </a:r>
          </a:p>
          <a:p>
            <a:pPr marL="0" indent="450000">
              <a:buNone/>
            </a:pPr>
            <a:r>
              <a:rPr lang="ru-RU" sz="2000" b="1" dirty="0">
                <a:solidFill>
                  <a:schemeClr val="tx1"/>
                </a:solidFill>
              </a:rPr>
              <a:t>В городах допустимая скорость — </a:t>
            </a:r>
            <a:r>
              <a:rPr lang="ru-RU" sz="2000" b="1" dirty="0">
                <a:solidFill>
                  <a:srgbClr val="7030A0"/>
                </a:solidFill>
              </a:rPr>
              <a:t>50 км/ч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Использование </a:t>
            </a:r>
            <a:r>
              <a:rPr lang="ru-RU" sz="2000" b="1" dirty="0">
                <a:solidFill>
                  <a:schemeClr val="tx1"/>
                </a:solidFill>
              </a:rPr>
              <a:t>ремней безопасности — обязательно</a:t>
            </a:r>
            <a:r>
              <a:rPr lang="ru-RU" sz="2000" dirty="0">
                <a:solidFill>
                  <a:schemeClr val="tx1"/>
                </a:solidFill>
              </a:rPr>
              <a:t>. Дети </a:t>
            </a:r>
            <a:r>
              <a:rPr lang="ru-RU" sz="2000" b="1" dirty="0">
                <a:solidFill>
                  <a:schemeClr val="tx1"/>
                </a:solidFill>
              </a:rPr>
              <a:t>до 10 лет </a:t>
            </a:r>
            <a:r>
              <a:rPr lang="ru-RU" sz="2000" dirty="0">
                <a:solidFill>
                  <a:schemeClr val="tx1"/>
                </a:solidFill>
              </a:rPr>
              <a:t>должны перевозиться в </a:t>
            </a:r>
            <a:r>
              <a:rPr lang="ru-RU" sz="2000" b="1" dirty="0">
                <a:solidFill>
                  <a:schemeClr val="tx1"/>
                </a:solidFill>
              </a:rPr>
              <a:t>специальных сидениях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572001" y="1340768"/>
            <a:ext cx="0" cy="53285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38" y="3501008"/>
            <a:ext cx="4239194" cy="313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6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328592"/>
          </a:xfrm>
        </p:spPr>
        <p:txBody>
          <a:bodyPr numCol="2" spcCol="360000" anchor="t">
            <a:noAutofit/>
          </a:bodyPr>
          <a:lstStyle/>
          <a:p>
            <a:pPr marL="0" indent="450000" algn="ctr">
              <a:buNone/>
            </a:pPr>
            <a:r>
              <a:rPr lang="ru-RU" b="1" dirty="0">
                <a:solidFill>
                  <a:srgbClr val="7030A0"/>
                </a:solidFill>
              </a:rPr>
              <a:t>Авиационный транспорт</a:t>
            </a:r>
          </a:p>
          <a:p>
            <a:pPr marL="0" indent="450000" algn="just">
              <a:buNone/>
            </a:pPr>
            <a:r>
              <a:rPr lang="ru-RU" dirty="0">
                <a:solidFill>
                  <a:schemeClr val="tx1"/>
                </a:solidFill>
              </a:rPr>
              <a:t>Во Франции около </a:t>
            </a:r>
            <a:r>
              <a:rPr lang="ru-RU" b="1" dirty="0">
                <a:solidFill>
                  <a:srgbClr val="7030A0"/>
                </a:solidFill>
              </a:rPr>
              <a:t>475 аэропортов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rgbClr val="7030A0"/>
                </a:solidFill>
              </a:rPr>
              <a:t>295</a:t>
            </a:r>
            <a:r>
              <a:rPr lang="ru-RU" dirty="0">
                <a:solidFill>
                  <a:schemeClr val="tx1"/>
                </a:solidFill>
              </a:rPr>
              <a:t> из них имеют </a:t>
            </a:r>
            <a:r>
              <a:rPr lang="ru-RU" b="1" dirty="0">
                <a:solidFill>
                  <a:schemeClr val="tx1"/>
                </a:solidFill>
              </a:rPr>
              <a:t>асфальтированные или бетонные взлетно-посадочные полосы</a:t>
            </a:r>
            <a:r>
              <a:rPr lang="ru-RU" dirty="0">
                <a:solidFill>
                  <a:schemeClr val="tx1"/>
                </a:solidFill>
              </a:rPr>
              <a:t>, а оставшиеся </a:t>
            </a:r>
            <a:r>
              <a:rPr lang="ru-RU" b="1" dirty="0">
                <a:solidFill>
                  <a:srgbClr val="7030A0"/>
                </a:solidFill>
              </a:rPr>
              <a:t>180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b="1" dirty="0">
                <a:solidFill>
                  <a:schemeClr val="tx1"/>
                </a:solidFill>
              </a:rPr>
              <a:t>грунтовые</a:t>
            </a:r>
            <a:r>
              <a:rPr lang="ru-RU" dirty="0">
                <a:solidFill>
                  <a:schemeClr val="tx1"/>
                </a:solidFill>
              </a:rPr>
              <a:t> (данные на 2008 год</a:t>
            </a:r>
            <a:r>
              <a:rPr lang="ru-RU" dirty="0" smtClean="0">
                <a:solidFill>
                  <a:schemeClr val="tx1"/>
                </a:solidFill>
              </a:rPr>
              <a:t>). </a:t>
            </a:r>
            <a:r>
              <a:rPr lang="ru-RU" b="1" dirty="0">
                <a:solidFill>
                  <a:schemeClr val="tx1"/>
                </a:solidFill>
              </a:rPr>
              <a:t>Самый большой </a:t>
            </a:r>
            <a:r>
              <a:rPr lang="ru-RU" dirty="0">
                <a:solidFill>
                  <a:schemeClr val="tx1"/>
                </a:solidFill>
              </a:rPr>
              <a:t>французский аэропорт — </a:t>
            </a:r>
            <a:r>
              <a:rPr lang="ru-RU" b="1" dirty="0">
                <a:solidFill>
                  <a:schemeClr val="tx1"/>
                </a:solidFill>
              </a:rPr>
              <a:t>аэропорт </a:t>
            </a:r>
            <a:r>
              <a:rPr lang="ru-RU" b="1" dirty="0" err="1">
                <a:solidFill>
                  <a:schemeClr val="tx1"/>
                </a:solidFill>
              </a:rPr>
              <a:t>Руасси</a:t>
            </a:r>
            <a:r>
              <a:rPr lang="ru-RU" b="1" dirty="0">
                <a:solidFill>
                  <a:schemeClr val="tx1"/>
                </a:solidFill>
              </a:rPr>
              <a:t>-Шарль-де-Голль</a:t>
            </a:r>
            <a:r>
              <a:rPr lang="ru-RU" dirty="0">
                <a:solidFill>
                  <a:schemeClr val="tx1"/>
                </a:solidFill>
              </a:rPr>
              <a:t>, расположен в пригороде Парижа. Национальный французский авиаперевозчик </a:t>
            </a:r>
            <a:r>
              <a:rPr lang="ru-RU" b="1" dirty="0" err="1">
                <a:solidFill>
                  <a:schemeClr val="tx1"/>
                </a:solidFill>
              </a:rPr>
              <a:t>Air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France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осуществляет авиарейсы практически во все страны мира.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572001" y="1340768"/>
            <a:ext cx="0" cy="53285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06" y="2636912"/>
            <a:ext cx="4176462" cy="3419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4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328592"/>
          </a:xfrm>
        </p:spPr>
        <p:txBody>
          <a:bodyPr numCol="2" spcCol="360000" anchor="ctr">
            <a:noAutofit/>
          </a:bodyPr>
          <a:lstStyle/>
          <a:p>
            <a:pPr marL="0" indent="4500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По производству вина с Францией конкурирует только Италия. В каждой провинции выращиваются свои сорта винограда и производятся свои сорта вин. Преобладают сухие вина. Такие </a:t>
            </a:r>
            <a:r>
              <a:rPr lang="ru-RU" sz="2000" b="1" dirty="0">
                <a:solidFill>
                  <a:schemeClr val="tx1"/>
                </a:solidFill>
              </a:rPr>
              <a:t>вина обычно называют по сорту </a:t>
            </a:r>
            <a:r>
              <a:rPr lang="ru-RU" sz="2000" b="1" dirty="0" smtClean="0">
                <a:solidFill>
                  <a:schemeClr val="tx1"/>
                </a:solidFill>
              </a:rPr>
              <a:t>винограда.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Вина </a:t>
            </a:r>
            <a:r>
              <a:rPr lang="ru-RU" sz="2000" b="1" dirty="0" err="1" smtClean="0">
                <a:solidFill>
                  <a:schemeClr val="tx1"/>
                </a:solidFill>
              </a:rPr>
              <a:t>купажные</a:t>
            </a:r>
            <a:r>
              <a:rPr lang="ru-RU" sz="2000" b="1" dirty="0" smtClean="0">
                <a:solidFill>
                  <a:schemeClr val="tx1"/>
                </a:solidFill>
              </a:rPr>
              <a:t> называются </a:t>
            </a:r>
            <a:r>
              <a:rPr lang="ru-RU" sz="2000" b="1" dirty="0">
                <a:solidFill>
                  <a:schemeClr val="tx1"/>
                </a:solidFill>
              </a:rPr>
              <a:t>по местности</a:t>
            </a:r>
            <a:r>
              <a:rPr lang="ru-RU" sz="2000" dirty="0">
                <a:solidFill>
                  <a:schemeClr val="tx1"/>
                </a:solidFill>
              </a:rPr>
              <a:t>. Во Франции </a:t>
            </a:r>
            <a:r>
              <a:rPr lang="ru-RU" sz="2000" b="1" dirty="0">
                <a:solidFill>
                  <a:schemeClr val="tx1"/>
                </a:solidFill>
              </a:rPr>
              <a:t>особо славятся шампанские, анжуйские, </a:t>
            </a:r>
            <a:r>
              <a:rPr lang="ru-RU" sz="2000" b="1" dirty="0" err="1">
                <a:solidFill>
                  <a:schemeClr val="tx1"/>
                </a:solidFill>
              </a:rPr>
              <a:t>бордосские</a:t>
            </a:r>
            <a:r>
              <a:rPr lang="ru-RU" sz="2000" b="1" dirty="0">
                <a:solidFill>
                  <a:schemeClr val="tx1"/>
                </a:solidFill>
              </a:rPr>
              <a:t> и бургундские вина.</a:t>
            </a:r>
          </a:p>
          <a:p>
            <a:pPr marL="0" indent="4500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Другой знаменитый напиток — </a:t>
            </a:r>
            <a:r>
              <a:rPr lang="ru-RU" sz="2000" b="1" dirty="0">
                <a:solidFill>
                  <a:schemeClr val="tx1"/>
                </a:solidFill>
              </a:rPr>
              <a:t>коньяк.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Это разновидность бренди или виноградной водки.</a:t>
            </a:r>
            <a:r>
              <a:rPr lang="ru-RU" sz="2000" dirty="0">
                <a:solidFill>
                  <a:schemeClr val="tx1"/>
                </a:solidFill>
              </a:rPr>
              <a:t> Есть другие разновидности, </a:t>
            </a:r>
            <a:r>
              <a:rPr lang="ru-RU" sz="2000" dirty="0" smtClean="0">
                <a:solidFill>
                  <a:schemeClr val="tx1"/>
                </a:solidFill>
              </a:rPr>
              <a:t>например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арманьяк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0" indent="45000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Нормандии распространён ещё один крепкий напиток — </a:t>
            </a:r>
            <a:r>
              <a:rPr lang="ru-RU" sz="2000" b="1" dirty="0" smtClean="0">
                <a:solidFill>
                  <a:schemeClr val="tx1"/>
                </a:solidFill>
              </a:rPr>
              <a:t>кальвадос.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Виноделие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2" idx="2"/>
            <a:endCxn id="2" idx="0"/>
          </p:cNvCxnSpPr>
          <p:nvPr/>
        </p:nvCxnSpPr>
        <p:spPr>
          <a:xfrm flipV="1">
            <a:off x="4572001" y="1340768"/>
            <a:ext cx="0" cy="53285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20" y="3284984"/>
            <a:ext cx="3956960" cy="282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12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328592"/>
          </a:xfrm>
        </p:spPr>
        <p:txBody>
          <a:bodyPr numCol="1" spcCol="360000" anchor="t">
            <a:noAutofit/>
          </a:bodyPr>
          <a:lstStyle/>
          <a:p>
            <a:pPr marL="0" indent="450000" algn="just">
              <a:buNone/>
            </a:pPr>
            <a:r>
              <a:rPr lang="ru-RU" b="1" dirty="0">
                <a:solidFill>
                  <a:schemeClr val="tx1"/>
                </a:solidFill>
              </a:rPr>
              <a:t>Франция — </a:t>
            </a:r>
            <a:r>
              <a:rPr lang="ru-RU" b="1" dirty="0" smtClean="0">
                <a:solidFill>
                  <a:schemeClr val="tx1"/>
                </a:solidFill>
              </a:rPr>
              <a:t>член таких организаций: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Организации </a:t>
            </a:r>
            <a:r>
              <a:rPr lang="ru-RU" sz="2200" dirty="0">
                <a:solidFill>
                  <a:schemeClr val="tx1"/>
                </a:solidFill>
              </a:rPr>
              <a:t>Объединённых Наций с 1945 г</a:t>
            </a:r>
            <a:r>
              <a:rPr lang="ru-RU" sz="2200" dirty="0" smtClean="0">
                <a:solidFill>
                  <a:schemeClr val="tx1"/>
                </a:solidFill>
              </a:rPr>
              <a:t>.;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постоянный </a:t>
            </a:r>
            <a:r>
              <a:rPr lang="ru-RU" sz="2200" dirty="0">
                <a:solidFill>
                  <a:schemeClr val="tx1"/>
                </a:solidFill>
              </a:rPr>
              <a:t>член Совета Безопасности </a:t>
            </a:r>
            <a:r>
              <a:rPr lang="ru-RU" sz="2200" dirty="0" smtClean="0">
                <a:solidFill>
                  <a:schemeClr val="tx1"/>
                </a:solidFill>
              </a:rPr>
              <a:t>ООН;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член </a:t>
            </a:r>
            <a:r>
              <a:rPr lang="ru-RU" sz="2200" dirty="0">
                <a:solidFill>
                  <a:schemeClr val="tx1"/>
                </a:solidFill>
              </a:rPr>
              <a:t>ВТО (с 1995 г., до этого член ГАТТ</a:t>
            </a:r>
            <a:r>
              <a:rPr lang="ru-RU" sz="2200" dirty="0" smtClean="0">
                <a:solidFill>
                  <a:schemeClr val="tx1"/>
                </a:solidFill>
              </a:rPr>
              <a:t>);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с </a:t>
            </a:r>
            <a:r>
              <a:rPr lang="ru-RU" sz="2200" dirty="0">
                <a:solidFill>
                  <a:schemeClr val="tx1"/>
                </a:solidFill>
              </a:rPr>
              <a:t>1964 г. член Группы десяти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страна-инициатор </a:t>
            </a:r>
            <a:r>
              <a:rPr lang="ru-RU" sz="2200" dirty="0">
                <a:solidFill>
                  <a:schemeClr val="tx1"/>
                </a:solidFill>
              </a:rPr>
              <a:t>в Секретариате Тихоокеанского Сообщества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член </a:t>
            </a:r>
            <a:r>
              <a:rPr lang="ru-RU" sz="2200" dirty="0">
                <a:solidFill>
                  <a:schemeClr val="tx1"/>
                </a:solidFill>
              </a:rPr>
              <a:t>Международного Валютного Фонда и Всемирного </a:t>
            </a:r>
            <a:r>
              <a:rPr lang="ru-RU" sz="2200" dirty="0" smtClean="0">
                <a:solidFill>
                  <a:schemeClr val="tx1"/>
                </a:solidFill>
              </a:rPr>
              <a:t>Банка;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член </a:t>
            </a:r>
            <a:r>
              <a:rPr lang="ru-RU" sz="2200" dirty="0">
                <a:solidFill>
                  <a:schemeClr val="tx1"/>
                </a:solidFill>
              </a:rPr>
              <a:t>Комиссии Индийского Океана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ассоциированный </a:t>
            </a:r>
            <a:r>
              <a:rPr lang="ru-RU" sz="2200" dirty="0">
                <a:solidFill>
                  <a:schemeClr val="tx1"/>
                </a:solidFill>
              </a:rPr>
              <a:t>член Ассоциации Карибских Государств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Учредитель </a:t>
            </a:r>
            <a:r>
              <a:rPr lang="ru-RU" sz="2200" dirty="0">
                <a:solidFill>
                  <a:schemeClr val="tx1"/>
                </a:solidFill>
              </a:rPr>
              <a:t>и ведущий участник </a:t>
            </a:r>
            <a:r>
              <a:rPr lang="ru-RU" sz="2200" dirty="0" err="1">
                <a:solidFill>
                  <a:schemeClr val="tx1"/>
                </a:solidFill>
              </a:rPr>
              <a:t>Франкофонии</a:t>
            </a:r>
            <a:r>
              <a:rPr lang="ru-RU" sz="2200" dirty="0">
                <a:solidFill>
                  <a:schemeClr val="tx1"/>
                </a:solidFill>
              </a:rPr>
              <a:t> с 1986 г</a:t>
            </a:r>
            <a:r>
              <a:rPr lang="ru-RU" sz="2200" dirty="0" smtClean="0">
                <a:solidFill>
                  <a:schemeClr val="tx1"/>
                </a:solidFill>
              </a:rPr>
              <a:t>.;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в </a:t>
            </a:r>
            <a:r>
              <a:rPr lang="ru-RU" sz="2200" dirty="0">
                <a:solidFill>
                  <a:schemeClr val="tx1"/>
                </a:solidFill>
              </a:rPr>
              <a:t>Совете Европы с 1949 года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член </a:t>
            </a:r>
            <a:r>
              <a:rPr lang="ru-RU" sz="2200" dirty="0">
                <a:solidFill>
                  <a:schemeClr val="tx1"/>
                </a:solidFill>
              </a:rPr>
              <a:t>ОБСЕ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участник </a:t>
            </a:r>
            <a:r>
              <a:rPr lang="ru-RU" sz="2200" dirty="0">
                <a:solidFill>
                  <a:schemeClr val="tx1"/>
                </a:solidFill>
              </a:rPr>
              <a:t>Большой восьмёрки.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5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5328591" cy="5328592"/>
          </a:xfrm>
        </p:spPr>
        <p:txBody>
          <a:bodyPr numCol="1" spcCol="360000" anchor="t">
            <a:normAutofit fontScale="92500" lnSpcReduction="10000"/>
          </a:bodyPr>
          <a:lstStyle/>
          <a:p>
            <a:pPr marL="0" indent="45000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Франция</a:t>
            </a:r>
            <a:r>
              <a:rPr lang="ru-RU" sz="2000" dirty="0">
                <a:solidFill>
                  <a:schemeClr val="tx1"/>
                </a:solidFill>
              </a:rPr>
              <a:t> — самая посещаемая страна в мире; </a:t>
            </a:r>
            <a:r>
              <a:rPr lang="ru-RU" sz="2000" b="1" dirty="0">
                <a:solidFill>
                  <a:schemeClr val="tx1"/>
                </a:solidFill>
              </a:rPr>
              <a:t>Париж</a:t>
            </a:r>
            <a:r>
              <a:rPr lang="ru-RU" sz="2000" dirty="0">
                <a:solidFill>
                  <a:schemeClr val="tx1"/>
                </a:solidFill>
              </a:rPr>
              <a:t> — самый туристический город; </a:t>
            </a:r>
            <a:r>
              <a:rPr lang="ru-RU" sz="2000" b="1" dirty="0">
                <a:solidFill>
                  <a:schemeClr val="tx1"/>
                </a:solidFill>
              </a:rPr>
              <a:t>Эйфелева башня</a:t>
            </a:r>
            <a:r>
              <a:rPr lang="ru-RU" sz="2000" dirty="0">
                <a:solidFill>
                  <a:schemeClr val="tx1"/>
                </a:solidFill>
              </a:rPr>
              <a:t> — самая посещаемая и популярная в мире достопримечательность, а это означает, что Франция — бесспорная чемпионка мирового туризма.</a:t>
            </a:r>
          </a:p>
          <a:p>
            <a:pPr marL="0" indent="4500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Однако доход от международного туризма намного выше в </a:t>
            </a:r>
            <a:r>
              <a:rPr lang="ru-RU" sz="2000" b="1" dirty="0">
                <a:solidFill>
                  <a:srgbClr val="7030A0"/>
                </a:solidFill>
              </a:rPr>
              <a:t>США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b="1" dirty="0">
                <a:solidFill>
                  <a:schemeClr val="tx1"/>
                </a:solidFill>
              </a:rPr>
              <a:t>81,7 миллиардов долл</a:t>
            </a:r>
            <a:r>
              <a:rPr lang="ru-RU" sz="2000" dirty="0">
                <a:solidFill>
                  <a:schemeClr val="tx1"/>
                </a:solidFill>
              </a:rPr>
              <a:t>.), чем во </a:t>
            </a:r>
            <a:r>
              <a:rPr lang="ru-RU" sz="2000" b="1" dirty="0">
                <a:solidFill>
                  <a:srgbClr val="7030A0"/>
                </a:solidFill>
              </a:rPr>
              <a:t>Франции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(42,3 миллиарда долл</a:t>
            </a:r>
            <a:r>
              <a:rPr lang="ru-RU" sz="2000" dirty="0">
                <a:solidFill>
                  <a:schemeClr val="tx1"/>
                </a:solidFill>
              </a:rPr>
              <a:t>.), что объясняется более кратким пребыванием туристов во Франции. </a:t>
            </a:r>
          </a:p>
          <a:p>
            <a:pPr marL="0" indent="45000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2010</a:t>
            </a:r>
            <a:r>
              <a:rPr lang="ru-RU" sz="2000" dirty="0">
                <a:solidFill>
                  <a:schemeClr val="tx1"/>
                </a:solidFill>
              </a:rPr>
              <a:t> году Францию посетило около </a:t>
            </a:r>
            <a:r>
              <a:rPr lang="ru-RU" sz="2000" b="1" dirty="0">
                <a:solidFill>
                  <a:schemeClr val="tx1"/>
                </a:solidFill>
              </a:rPr>
              <a:t>76,8 миллиона человек</a:t>
            </a:r>
            <a:r>
              <a:rPr lang="ru-RU" sz="2000" dirty="0">
                <a:solidFill>
                  <a:schemeClr val="tx1"/>
                </a:solidFill>
              </a:rPr>
              <a:t> — абсолютный рекорд. Внешний баланс французского туризма позитивный: в 2000 году доход от туризма составил 32,78 миллиарда евро, тогда как французские туристы, путешествовавшие за границу, израсходовали только 17,53 миллиардов евро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Туристические предложения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pic>
        <p:nvPicPr>
          <p:cNvPr id="6" name="Picture 3" descr="E:\аня\документы\география\FlagFranc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8256" y="1263442"/>
            <a:ext cx="3102925" cy="36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аня\документы\география\Новая папка\70517_1280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24" y="4150499"/>
            <a:ext cx="3384376" cy="270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8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328592"/>
          </a:xfrm>
        </p:spPr>
        <p:txBody>
          <a:bodyPr numCol="1" spcCol="360000" anchor="t">
            <a:noAutofit/>
          </a:bodyPr>
          <a:lstStyle/>
          <a:p>
            <a:pPr marL="0" indent="450000" algn="ctr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  <a:p>
            <a:pPr marL="0" indent="450000" algn="ctr">
              <a:buNone/>
            </a:pP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188640"/>
            <a:ext cx="720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9" y="1556792"/>
            <a:ext cx="702078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10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Политическое устройство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2400" y="260648"/>
            <a:ext cx="7200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64096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 — суверенная унитарная демократическая республика.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79"/>
            <a:ext cx="2520280" cy="168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6" y="4365104"/>
            <a:ext cx="1651159" cy="188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4029066"/>
            <a:ext cx="2520280" cy="33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Флаг Франции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247425"/>
            <a:ext cx="2592288" cy="277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Герб Франции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20660"/>
            <a:ext cx="3571875" cy="375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703715" y="2320660"/>
            <a:ext cx="2188765" cy="37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столица Франции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(на рисунке «Эйфелева башня» - одна из самых известных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достопримеча-тельностей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страны)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Политическое устройство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72399" y="188640"/>
            <a:ext cx="73062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651508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8651508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2400" dirty="0" smtClean="0">
                <a:solidFill>
                  <a:srgbClr val="000000"/>
                </a:solidFill>
              </a:rPr>
              <a:t>Девиз </a:t>
            </a:r>
            <a:r>
              <a:rPr lang="ru-RU" sz="2400" dirty="0">
                <a:solidFill>
                  <a:srgbClr val="000000"/>
                </a:solidFill>
              </a:rPr>
              <a:t>Республики — «</a:t>
            </a:r>
            <a:r>
              <a:rPr lang="ru-RU" sz="2400" b="1" dirty="0">
                <a:solidFill>
                  <a:srgbClr val="7030A0"/>
                </a:solidFill>
              </a:rPr>
              <a:t>Свобода, Равенство, Братство</a:t>
            </a:r>
            <a:r>
              <a:rPr lang="ru-RU" sz="2400" dirty="0">
                <a:solidFill>
                  <a:srgbClr val="000000"/>
                </a:solidFill>
              </a:rPr>
              <a:t>», её принцип — правление народа, народом и для </a:t>
            </a:r>
            <a:r>
              <a:rPr lang="ru-RU" sz="2400" dirty="0" smtClean="0">
                <a:solidFill>
                  <a:srgbClr val="000000"/>
                </a:solidFill>
              </a:rPr>
              <a:t>народа.</a:t>
            </a:r>
          </a:p>
          <a:p>
            <a:pPr indent="450000" algn="just"/>
            <a:r>
              <a:rPr lang="ru-RU" sz="2400" b="1" dirty="0" smtClean="0">
                <a:solidFill>
                  <a:srgbClr val="7030A0"/>
                </a:solidFill>
              </a:rPr>
              <a:t>Большинство </a:t>
            </a:r>
            <a:r>
              <a:rPr lang="ru-RU" sz="2400" b="1" dirty="0">
                <a:solidFill>
                  <a:srgbClr val="7030A0"/>
                </a:solidFill>
              </a:rPr>
              <a:t>населения </a:t>
            </a:r>
            <a:r>
              <a:rPr lang="ru-RU" sz="2400" dirty="0">
                <a:solidFill>
                  <a:schemeClr val="tx1"/>
                </a:solidFill>
              </a:rPr>
              <a:t>Франции имеет смешанное </a:t>
            </a:r>
            <a:r>
              <a:rPr lang="ru-RU" sz="2400" dirty="0" err="1">
                <a:solidFill>
                  <a:schemeClr val="tx1"/>
                </a:solidFill>
              </a:rPr>
              <a:t>галло</a:t>
            </a:r>
            <a:r>
              <a:rPr lang="ru-RU" sz="2400" dirty="0">
                <a:solidFill>
                  <a:schemeClr val="tx1"/>
                </a:solidFill>
              </a:rPr>
              <a:t>-романское происхождение и </a:t>
            </a:r>
            <a:r>
              <a:rPr lang="ru-RU" sz="2400" b="1" dirty="0">
                <a:solidFill>
                  <a:srgbClr val="7030A0"/>
                </a:solidFill>
              </a:rPr>
              <a:t>говорит на языке романской </a:t>
            </a:r>
            <a:r>
              <a:rPr lang="ru-RU" sz="2400" b="1" dirty="0" smtClean="0">
                <a:solidFill>
                  <a:srgbClr val="7030A0"/>
                </a:solidFill>
              </a:rPr>
              <a:t>группы.</a:t>
            </a:r>
          </a:p>
          <a:p>
            <a:pPr indent="450000" algn="just"/>
            <a:r>
              <a:rPr lang="ru-RU" sz="2400" b="1" dirty="0" smtClean="0">
                <a:solidFill>
                  <a:srgbClr val="7030A0"/>
                </a:solidFill>
              </a:rPr>
              <a:t>Население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— </a:t>
            </a:r>
            <a:r>
              <a:rPr lang="ru-RU" sz="2400" b="1" dirty="0">
                <a:solidFill>
                  <a:srgbClr val="7030A0"/>
                </a:solidFill>
              </a:rPr>
              <a:t>64,7</a:t>
            </a:r>
            <a:r>
              <a:rPr lang="ru-RU" sz="2400" dirty="0">
                <a:solidFill>
                  <a:schemeClr val="tx1"/>
                </a:solidFill>
              </a:rPr>
              <a:t> миллиона </a:t>
            </a:r>
            <a:r>
              <a:rPr lang="ru-RU" sz="2400" dirty="0" smtClean="0">
                <a:solidFill>
                  <a:schemeClr val="tx1"/>
                </a:solidFill>
              </a:rPr>
              <a:t>человек, </a:t>
            </a:r>
            <a:r>
              <a:rPr lang="ru-RU" sz="2400" dirty="0">
                <a:solidFill>
                  <a:schemeClr val="tx1"/>
                </a:solidFill>
              </a:rPr>
              <a:t>в том числе около 90 процентов — граждане </a:t>
            </a:r>
            <a:r>
              <a:rPr lang="ru-RU" sz="2400" dirty="0" smtClean="0">
                <a:solidFill>
                  <a:schemeClr val="tx1"/>
                </a:solidFill>
              </a:rPr>
              <a:t>Франции.</a:t>
            </a:r>
          </a:p>
          <a:p>
            <a:pPr indent="450000" algn="just"/>
            <a:r>
              <a:rPr lang="ru-RU" sz="2400" b="1" dirty="0" smtClean="0">
                <a:solidFill>
                  <a:srgbClr val="7030A0"/>
                </a:solidFill>
              </a:rPr>
              <a:t>Верующие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— преимущественно католики (свыше 76 процентов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</a:p>
          <a:p>
            <a:pPr indent="450000" algn="just"/>
            <a:r>
              <a:rPr lang="ru-RU" sz="2400" b="1" dirty="0" smtClean="0">
                <a:solidFill>
                  <a:srgbClr val="7030A0"/>
                </a:solidFill>
              </a:rPr>
              <a:t>Законодательный </a:t>
            </a:r>
            <a:r>
              <a:rPr lang="ru-RU" sz="2400" b="1" dirty="0">
                <a:solidFill>
                  <a:srgbClr val="7030A0"/>
                </a:solidFill>
              </a:rPr>
              <a:t>орган</a:t>
            </a:r>
            <a:r>
              <a:rPr lang="ru-RU" sz="2400" dirty="0">
                <a:solidFill>
                  <a:schemeClr val="tx1"/>
                </a:solidFill>
              </a:rPr>
              <a:t> — двухпалатный парламент (Сенат и Национальное собрание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</a:p>
          <a:p>
            <a:pPr indent="450000" algn="just"/>
            <a:r>
              <a:rPr lang="ru-RU" sz="2400" b="1" dirty="0" smtClean="0">
                <a:solidFill>
                  <a:srgbClr val="7030A0"/>
                </a:solidFill>
              </a:rPr>
              <a:t>Административно-территориальное </a:t>
            </a:r>
            <a:r>
              <a:rPr lang="ru-RU" sz="2400" b="1" dirty="0">
                <a:solidFill>
                  <a:srgbClr val="7030A0"/>
                </a:solidFill>
              </a:rPr>
              <a:t>деление: </a:t>
            </a:r>
            <a:r>
              <a:rPr lang="ru-RU" sz="2400" dirty="0">
                <a:solidFill>
                  <a:schemeClr val="tx1"/>
                </a:solidFill>
              </a:rPr>
              <a:t>27 регионов (22 метрополии и 5 заморских регионов), включающих 101 департамент (96 в метрополии и 5 заморских департаментов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008112"/>
          </a:xfrm>
        </p:spPr>
        <p:txBody>
          <a:bodyPr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Политическое устройство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59"/>
            <a:ext cx="2808312" cy="4455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59"/>
            <a:ext cx="2985120" cy="44577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6035914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Президент </a:t>
            </a:r>
            <a:r>
              <a:rPr lang="ru-RU" b="1" dirty="0"/>
              <a:t>Франсуа </a:t>
            </a:r>
            <a:r>
              <a:rPr lang="ru-RU" b="1" dirty="0" err="1"/>
              <a:t>Олланд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6021288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Премьер-министр Жан-Марк </a:t>
            </a:r>
            <a:r>
              <a:rPr lang="ru-RU" b="1" dirty="0" err="1" smtClean="0"/>
              <a:t>Эро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21215" y="29200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524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260648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640960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360000" rtlCol="0" anchor="t"/>
          <a:lstStyle/>
          <a:p>
            <a:pPr indent="450000" algn="just"/>
            <a:r>
              <a:rPr lang="ru-RU" sz="2000" dirty="0" smtClean="0">
                <a:solidFill>
                  <a:schemeClr val="tx1"/>
                </a:solidFill>
              </a:rPr>
              <a:t>Большая </a:t>
            </a:r>
            <a:r>
              <a:rPr lang="ru-RU" sz="2000" dirty="0">
                <a:solidFill>
                  <a:schemeClr val="tx1"/>
                </a:solidFill>
              </a:rPr>
              <a:t>часть Франции расположена в </a:t>
            </a:r>
            <a:r>
              <a:rPr lang="ru-RU" sz="2000" b="1" dirty="0">
                <a:solidFill>
                  <a:srgbClr val="7030A0"/>
                </a:solidFill>
              </a:rPr>
              <a:t>Западной Европе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она </a:t>
            </a:r>
            <a:r>
              <a:rPr lang="ru-RU" sz="2000" b="1" dirty="0" smtClean="0">
                <a:solidFill>
                  <a:srgbClr val="7030A0"/>
                </a:solidFill>
              </a:rPr>
              <a:t>граничит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 Бельгией, </a:t>
            </a:r>
            <a:r>
              <a:rPr lang="ru-RU" sz="2000" dirty="0" smtClean="0">
                <a:solidFill>
                  <a:schemeClr val="tx1"/>
                </a:solidFill>
              </a:rPr>
              <a:t>Люксембургом, </a:t>
            </a:r>
            <a:r>
              <a:rPr lang="ru-RU" sz="2000" dirty="0">
                <a:solidFill>
                  <a:schemeClr val="tx1"/>
                </a:solidFill>
              </a:rPr>
              <a:t>Германией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со Швейцарией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с Монако и Италией, </a:t>
            </a:r>
            <a:r>
              <a:rPr lang="ru-RU" sz="2000" dirty="0" smtClean="0">
                <a:solidFill>
                  <a:schemeClr val="tx1"/>
                </a:solidFill>
              </a:rPr>
              <a:t>с </a:t>
            </a:r>
            <a:r>
              <a:rPr lang="ru-RU" sz="2000" dirty="0">
                <a:solidFill>
                  <a:schemeClr val="tx1"/>
                </a:solidFill>
              </a:rPr>
              <a:t>Испанией и </a:t>
            </a:r>
            <a:r>
              <a:rPr lang="ru-RU" sz="2000" dirty="0" smtClean="0">
                <a:solidFill>
                  <a:schemeClr val="tx1"/>
                </a:solidFill>
              </a:rPr>
              <a:t>Андоррой.</a:t>
            </a:r>
          </a:p>
          <a:p>
            <a:pPr indent="450000" algn="just"/>
            <a:r>
              <a:rPr lang="ru-RU" sz="2000" b="1" dirty="0" smtClean="0">
                <a:solidFill>
                  <a:srgbClr val="7030A0"/>
                </a:solidFill>
              </a:rPr>
              <a:t>Францию </a:t>
            </a:r>
            <a:r>
              <a:rPr lang="ru-RU" sz="2000" b="1" dirty="0">
                <a:solidFill>
                  <a:srgbClr val="7030A0"/>
                </a:solidFill>
              </a:rPr>
              <a:t>омывают</a:t>
            </a:r>
            <a:r>
              <a:rPr lang="ru-RU" sz="2000" dirty="0">
                <a:solidFill>
                  <a:schemeClr val="tx1"/>
                </a:solidFill>
              </a:rPr>
              <a:t> четыре водных </a:t>
            </a:r>
            <a:r>
              <a:rPr lang="ru-RU" sz="2000" dirty="0" smtClean="0">
                <a:solidFill>
                  <a:schemeClr val="tx1"/>
                </a:solidFill>
              </a:rPr>
              <a:t>пространства На </a:t>
            </a:r>
            <a:r>
              <a:rPr lang="ru-RU" sz="2000" dirty="0">
                <a:solidFill>
                  <a:schemeClr val="tx1"/>
                </a:solidFill>
              </a:rPr>
              <a:t>западе и севере территория страны омывается </a:t>
            </a:r>
            <a:r>
              <a:rPr lang="ru-RU" sz="2000" dirty="0" smtClean="0">
                <a:solidFill>
                  <a:schemeClr val="tx1"/>
                </a:solidFill>
              </a:rPr>
              <a:t>Атлантическим, </a:t>
            </a:r>
            <a:r>
              <a:rPr lang="ru-RU" sz="2000" dirty="0">
                <a:solidFill>
                  <a:schemeClr val="tx1"/>
                </a:solidFill>
              </a:rPr>
              <a:t>на юге — Средиземным </a:t>
            </a:r>
            <a:r>
              <a:rPr lang="ru-RU" sz="2000" dirty="0" smtClean="0">
                <a:solidFill>
                  <a:schemeClr val="tx1"/>
                </a:solidFill>
              </a:rPr>
              <a:t>морем.</a:t>
            </a:r>
          </a:p>
          <a:p>
            <a:pPr indent="450000" algn="just"/>
            <a:r>
              <a:rPr lang="ru-RU" sz="2000" b="1" dirty="0">
                <a:solidFill>
                  <a:srgbClr val="7030A0"/>
                </a:solidFill>
              </a:rPr>
              <a:t>Протяженность морских границ </a:t>
            </a:r>
            <a:r>
              <a:rPr lang="ru-RU" sz="2000" dirty="0">
                <a:solidFill>
                  <a:schemeClr val="tx1"/>
                </a:solidFill>
              </a:rPr>
              <a:t>составляет </a:t>
            </a:r>
            <a:r>
              <a:rPr lang="ru-RU" sz="2000" b="1" dirty="0">
                <a:solidFill>
                  <a:srgbClr val="7030A0"/>
                </a:solidFill>
              </a:rPr>
              <a:t>5500 километров</a:t>
            </a:r>
            <a:r>
              <a:rPr lang="ru-RU" sz="2000" dirty="0">
                <a:solidFill>
                  <a:schemeClr val="tx1"/>
                </a:solidFill>
              </a:rPr>
              <a:t>. Франция является самой крупной по территории страной Западной Европы: </a:t>
            </a:r>
            <a:r>
              <a:rPr lang="ru-RU" sz="2000" b="1" dirty="0">
                <a:solidFill>
                  <a:srgbClr val="7030A0"/>
                </a:solidFill>
              </a:rPr>
              <a:t>она занимает почти одну пятую часть территории Европейского </a:t>
            </a:r>
            <a:r>
              <a:rPr lang="ru-RU" sz="2000" b="1" dirty="0" smtClean="0">
                <a:solidFill>
                  <a:srgbClr val="7030A0"/>
                </a:solidFill>
              </a:rPr>
              <a:t>Союза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  Общая </a:t>
            </a:r>
            <a:r>
              <a:rPr lang="ru-RU" sz="2000" b="1" dirty="0">
                <a:solidFill>
                  <a:srgbClr val="7030A0"/>
                </a:solidFill>
              </a:rPr>
              <a:t>площадь</a:t>
            </a:r>
            <a:r>
              <a:rPr lang="ru-RU" sz="2000" dirty="0">
                <a:solidFill>
                  <a:schemeClr val="tx1"/>
                </a:solidFill>
              </a:rPr>
              <a:t> страны составляет </a:t>
            </a:r>
            <a:r>
              <a:rPr lang="ru-RU" sz="2000" b="1" dirty="0">
                <a:solidFill>
                  <a:srgbClr val="7030A0"/>
                </a:solidFill>
              </a:rPr>
              <a:t>547 030 км²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b="1" dirty="0">
                <a:solidFill>
                  <a:srgbClr val="7030A0"/>
                </a:solidFill>
              </a:rPr>
              <a:t>674 685 км²</a:t>
            </a:r>
            <a:r>
              <a:rPr lang="ru-RU" sz="2000" dirty="0">
                <a:solidFill>
                  <a:schemeClr val="tx1"/>
                </a:solidFill>
              </a:rPr>
              <a:t> вместе с заморскими владениями).</a:t>
            </a:r>
          </a:p>
          <a:p>
            <a:pPr indent="450000" algn="just"/>
            <a:endParaRPr lang="ru-RU" dirty="0" smtClean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56234" y="980728"/>
            <a:ext cx="0" cy="5544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28" y="2708920"/>
            <a:ext cx="4409860" cy="347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2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524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260648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640960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Рельеф</a:t>
            </a:r>
            <a:endParaRPr lang="ru-RU" sz="2400" b="1" dirty="0">
              <a:solidFill>
                <a:srgbClr val="7030A0"/>
              </a:solidFill>
            </a:endParaRPr>
          </a:p>
          <a:p>
            <a:pPr indent="450000" algn="just"/>
            <a:r>
              <a:rPr lang="ru-RU" sz="2400" dirty="0">
                <a:solidFill>
                  <a:schemeClr val="tx1"/>
                </a:solidFill>
              </a:rPr>
              <a:t>Во Франции представлены </a:t>
            </a:r>
            <a:r>
              <a:rPr lang="ru-RU" sz="2400" b="1" dirty="0">
                <a:solidFill>
                  <a:srgbClr val="7030A0"/>
                </a:solidFill>
              </a:rPr>
              <a:t>три разных типа рельефа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b="1" dirty="0">
                <a:solidFill>
                  <a:srgbClr val="7030A0"/>
                </a:solidFill>
              </a:rPr>
              <a:t>горы, плато и равнины</a:t>
            </a:r>
            <a:r>
              <a:rPr lang="ru-RU" sz="2400" dirty="0">
                <a:solidFill>
                  <a:schemeClr val="tx1"/>
                </a:solidFill>
              </a:rPr>
              <a:t>. Особенности строения поверхности страны таковы, что наличие нескольких возвышенных территорий не является преградой для связей между </a:t>
            </a:r>
            <a:r>
              <a:rPr lang="ru-RU" sz="2400" dirty="0" smtClean="0">
                <a:solidFill>
                  <a:schemeClr val="tx1"/>
                </a:solidFill>
              </a:rPr>
              <a:t>равнинами.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2982537" cy="2047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57" y="3961039"/>
            <a:ext cx="2788808" cy="2091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5" y="3961040"/>
            <a:ext cx="2893149" cy="209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524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260648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99501"/>
            <a:ext cx="8640960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Водные ресурсы</a:t>
            </a:r>
          </a:p>
          <a:p>
            <a:pPr indent="450000" algn="just"/>
            <a:r>
              <a:rPr lang="ru-RU" sz="2400" dirty="0" smtClean="0">
                <a:solidFill>
                  <a:schemeClr val="tx1"/>
                </a:solidFill>
              </a:rPr>
              <a:t>Во </a:t>
            </a:r>
            <a:r>
              <a:rPr lang="ru-RU" sz="2400" dirty="0">
                <a:solidFill>
                  <a:schemeClr val="tx1"/>
                </a:solidFill>
              </a:rPr>
              <a:t>Франции четыре больших реки – </a:t>
            </a:r>
            <a:r>
              <a:rPr lang="ru-RU" sz="2400" b="1" dirty="0">
                <a:solidFill>
                  <a:srgbClr val="7030A0"/>
                </a:solidFill>
              </a:rPr>
              <a:t>Сена, Луара, Гаронна и Рона</a:t>
            </a:r>
            <a:r>
              <a:rPr lang="ru-RU" sz="2400" dirty="0">
                <a:solidFill>
                  <a:schemeClr val="tx1"/>
                </a:solidFill>
              </a:rPr>
              <a:t>, среди них наибольшей длиной (</a:t>
            </a:r>
            <a:r>
              <a:rPr lang="ru-RU" sz="2400" b="1" dirty="0">
                <a:solidFill>
                  <a:srgbClr val="7030A0"/>
                </a:solidFill>
              </a:rPr>
              <a:t>1000 км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r>
              <a:rPr lang="ru-RU" sz="2400" dirty="0" smtClean="0">
                <a:solidFill>
                  <a:schemeClr val="tx1"/>
                </a:solidFill>
              </a:rPr>
              <a:t>отличается </a:t>
            </a:r>
            <a:r>
              <a:rPr lang="ru-RU" sz="2400" b="1" dirty="0" smtClean="0">
                <a:solidFill>
                  <a:srgbClr val="7030A0"/>
                </a:solidFill>
              </a:rPr>
              <a:t>Луара</a:t>
            </a:r>
            <a:r>
              <a:rPr lang="ru-RU" sz="2400" dirty="0">
                <a:solidFill>
                  <a:schemeClr val="tx1"/>
                </a:solidFill>
              </a:rPr>
              <a:t>. Крупнейшие </a:t>
            </a:r>
            <a:r>
              <a:rPr lang="ru-RU" sz="2400" b="1" dirty="0">
                <a:solidFill>
                  <a:srgbClr val="7030A0"/>
                </a:solidFill>
              </a:rPr>
              <a:t>морские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порты Гавр, Нант, Бордо и Марсель </a:t>
            </a:r>
            <a:r>
              <a:rPr lang="ru-RU" sz="2400" dirty="0">
                <a:solidFill>
                  <a:schemeClr val="tx1"/>
                </a:solidFill>
              </a:rPr>
              <a:t>расположены в устьях этих рек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</a:rPr>
              <a:t>Сена, Луара, Гаронна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впадают </a:t>
            </a:r>
            <a:r>
              <a:rPr lang="ru-RU" sz="2400" b="1" dirty="0">
                <a:solidFill>
                  <a:srgbClr val="7030A0"/>
                </a:solidFill>
              </a:rPr>
              <a:t>в Атлантический </a:t>
            </a:r>
            <a:r>
              <a:rPr lang="ru-RU" sz="2400" b="1" dirty="0" smtClean="0">
                <a:solidFill>
                  <a:srgbClr val="7030A0"/>
                </a:solidFill>
              </a:rPr>
              <a:t>океан. </a:t>
            </a:r>
            <a:r>
              <a:rPr lang="ru-RU" sz="2400" b="1" dirty="0">
                <a:solidFill>
                  <a:srgbClr val="7030A0"/>
                </a:solidFill>
              </a:rPr>
              <a:t>Рона -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в Средиземное </a:t>
            </a:r>
            <a:r>
              <a:rPr lang="ru-RU" sz="2400" b="1" dirty="0" smtClean="0">
                <a:solidFill>
                  <a:srgbClr val="7030A0"/>
                </a:solidFill>
              </a:rPr>
              <a:t>море.</a:t>
            </a:r>
          </a:p>
          <a:p>
            <a:pPr indent="450000" algn="just"/>
            <a:r>
              <a:rPr lang="ru-RU" sz="2400" dirty="0" smtClean="0">
                <a:solidFill>
                  <a:schemeClr val="tx1"/>
                </a:solidFill>
              </a:rPr>
              <a:t>Реки </a:t>
            </a:r>
            <a:r>
              <a:rPr lang="ru-RU" sz="2400" dirty="0">
                <a:solidFill>
                  <a:schemeClr val="tx1"/>
                </a:solidFill>
              </a:rPr>
              <a:t>и каналы имеют большое значение для экономики Франции.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17032"/>
            <a:ext cx="49502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524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260648"/>
            <a:ext cx="792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99501"/>
            <a:ext cx="8640960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Климат</a:t>
            </a:r>
          </a:p>
          <a:p>
            <a:pPr indent="450000" algn="just"/>
            <a:r>
              <a:rPr lang="ru-RU" sz="2400" dirty="0" smtClean="0">
                <a:solidFill>
                  <a:schemeClr val="tx1"/>
                </a:solidFill>
              </a:rPr>
              <a:t>Всего </a:t>
            </a:r>
            <a:r>
              <a:rPr lang="ru-RU" sz="2400" dirty="0">
                <a:solidFill>
                  <a:schemeClr val="tx1"/>
                </a:solidFill>
              </a:rPr>
              <a:t>можно выделить </a:t>
            </a:r>
            <a:r>
              <a:rPr lang="ru-RU" sz="2400" b="1" dirty="0">
                <a:solidFill>
                  <a:srgbClr val="7030A0"/>
                </a:solidFill>
              </a:rPr>
              <a:t>три типа климата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b="1" dirty="0">
                <a:solidFill>
                  <a:srgbClr val="7030A0"/>
                </a:solidFill>
              </a:rPr>
              <a:t>океанический</a:t>
            </a:r>
            <a:r>
              <a:rPr lang="ru-RU" sz="2400" dirty="0">
                <a:solidFill>
                  <a:schemeClr val="tx1"/>
                </a:solidFill>
              </a:rPr>
              <a:t> (на западе), </a:t>
            </a:r>
            <a:r>
              <a:rPr lang="ru-RU" sz="2400" b="1" dirty="0">
                <a:solidFill>
                  <a:srgbClr val="7030A0"/>
                </a:solidFill>
              </a:rPr>
              <a:t>средиземноморский</a:t>
            </a:r>
            <a:r>
              <a:rPr lang="ru-RU" sz="2400" dirty="0">
                <a:solidFill>
                  <a:schemeClr val="tx1"/>
                </a:solidFill>
              </a:rPr>
              <a:t> (на юге), </a:t>
            </a:r>
            <a:r>
              <a:rPr lang="ru-RU" sz="2400" b="1" dirty="0">
                <a:solidFill>
                  <a:srgbClr val="7030A0"/>
                </a:solidFill>
              </a:rPr>
              <a:t>континентальный</a:t>
            </a:r>
            <a:r>
              <a:rPr lang="ru-RU" sz="2400" dirty="0">
                <a:solidFill>
                  <a:schemeClr val="tx1"/>
                </a:solidFill>
              </a:rPr>
              <a:t> (в центре и на востоке). </a:t>
            </a:r>
            <a:r>
              <a:rPr lang="ru-RU" sz="2400" b="1" dirty="0" smtClean="0">
                <a:solidFill>
                  <a:srgbClr val="7030A0"/>
                </a:solidFill>
              </a:rPr>
              <a:t>Лето</a:t>
            </a:r>
            <a:r>
              <a:rPr lang="ru-RU" sz="2400" dirty="0" smtClean="0">
                <a:solidFill>
                  <a:schemeClr val="tx1"/>
                </a:solidFill>
              </a:rPr>
              <a:t> жаркое </a:t>
            </a:r>
            <a:r>
              <a:rPr lang="ru-RU" sz="2400" dirty="0">
                <a:solidFill>
                  <a:schemeClr val="tx1"/>
                </a:solidFill>
              </a:rPr>
              <a:t>и сухое — средняя температура в июле достигает </a:t>
            </a:r>
            <a:r>
              <a:rPr lang="ru-RU" sz="2400" b="1" dirty="0">
                <a:solidFill>
                  <a:srgbClr val="7030A0"/>
                </a:solidFill>
              </a:rPr>
              <a:t>+ </a:t>
            </a:r>
            <a:r>
              <a:rPr lang="ru-RU" sz="2400" b="1" dirty="0" smtClean="0">
                <a:solidFill>
                  <a:srgbClr val="7030A0"/>
                </a:solidFill>
              </a:rPr>
              <a:t>23—25°С</a:t>
            </a:r>
            <a:r>
              <a:rPr lang="ru-RU" sz="2400" dirty="0" smtClean="0">
                <a:solidFill>
                  <a:schemeClr val="tx1"/>
                </a:solidFill>
              </a:rPr>
              <a:t>, для </a:t>
            </a:r>
            <a:r>
              <a:rPr lang="ru-RU" sz="2400" b="1" dirty="0">
                <a:solidFill>
                  <a:srgbClr val="7030A0"/>
                </a:solidFill>
              </a:rPr>
              <a:t>зимних</a:t>
            </a:r>
            <a:r>
              <a:rPr lang="ru-RU" sz="2400" dirty="0">
                <a:solidFill>
                  <a:schemeClr val="tx1"/>
                </a:solidFill>
              </a:rPr>
              <a:t> месяцев характерны дожди при температуре воздуха </a:t>
            </a:r>
            <a:r>
              <a:rPr lang="ru-RU" sz="2400" b="1" dirty="0">
                <a:solidFill>
                  <a:srgbClr val="7030A0"/>
                </a:solidFill>
              </a:rPr>
              <a:t>+7—8 °</a:t>
            </a:r>
            <a:r>
              <a:rPr lang="ru-RU" sz="2400" b="1" dirty="0" smtClean="0">
                <a:solidFill>
                  <a:srgbClr val="7030A0"/>
                </a:solidFill>
              </a:rPr>
              <a:t>С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indent="450000" algn="just"/>
            <a:r>
              <a:rPr lang="ru-RU" sz="2400" dirty="0" smtClean="0">
                <a:solidFill>
                  <a:schemeClr val="tx1"/>
                </a:solidFill>
              </a:rPr>
              <a:t>Основная </a:t>
            </a:r>
            <a:r>
              <a:rPr lang="ru-RU" sz="2400" dirty="0">
                <a:solidFill>
                  <a:schemeClr val="tx1"/>
                </a:solidFill>
              </a:rPr>
              <a:t>доля осадков приходится на период </a:t>
            </a:r>
            <a:r>
              <a:rPr lang="ru-RU" sz="2400" b="1" dirty="0">
                <a:solidFill>
                  <a:srgbClr val="7030A0"/>
                </a:solidFill>
              </a:rPr>
              <a:t>с января по апрель</a:t>
            </a:r>
            <a:r>
              <a:rPr lang="ru-RU" sz="2400" dirty="0">
                <a:solidFill>
                  <a:schemeClr val="tx1"/>
                </a:solidFill>
              </a:rPr>
              <a:t>, а их общее количество колеблется в пределах </a:t>
            </a:r>
            <a:r>
              <a:rPr lang="ru-RU" sz="2400" b="1" dirty="0">
                <a:solidFill>
                  <a:srgbClr val="7030A0"/>
                </a:solidFill>
              </a:rPr>
              <a:t>600—1000 мм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b="1" dirty="0">
                <a:solidFill>
                  <a:srgbClr val="7030A0"/>
                </a:solidFill>
              </a:rPr>
              <a:t>На западных склонах гор </a:t>
            </a:r>
            <a:r>
              <a:rPr lang="ru-RU" sz="2400" dirty="0">
                <a:solidFill>
                  <a:schemeClr val="tx1"/>
                </a:solidFill>
              </a:rPr>
              <a:t>этот показатель может достигать отметки в более чем </a:t>
            </a:r>
            <a:r>
              <a:rPr lang="ru-RU" sz="2400" b="1" dirty="0">
                <a:solidFill>
                  <a:srgbClr val="7030A0"/>
                </a:solidFill>
              </a:rPr>
              <a:t>2000 мм.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5" r="51112"/>
          <a:stretch/>
        </p:blipFill>
        <p:spPr>
          <a:xfrm>
            <a:off x="24788" y="4479280"/>
            <a:ext cx="3741017" cy="233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9" t="50000" r="31746"/>
          <a:stretch/>
        </p:blipFill>
        <p:spPr>
          <a:xfrm>
            <a:off x="3765806" y="5260813"/>
            <a:ext cx="1026912" cy="155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2718" y="5334998"/>
            <a:ext cx="40997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Океанический климат</a:t>
            </a:r>
          </a:p>
          <a:p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Полу-океанический климат</a:t>
            </a:r>
          </a:p>
          <a:p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Континентальный климат</a:t>
            </a:r>
          </a:p>
          <a:p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Горный климат</a:t>
            </a:r>
          </a:p>
          <a:p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Средиземноморский климат</a:t>
            </a:r>
            <a:endParaRPr lang="ru-RU" sz="17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433</TotalTime>
  <Words>1503</Words>
  <Application>Microsoft Office PowerPoint</Application>
  <PresentationFormat>Экран (4:3)</PresentationFormat>
  <Paragraphs>170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Франция</vt:lpstr>
      <vt:lpstr>Содержание Политическое устройство...........................................3 Географическое положение........................................6 Национальный состав..................................................11 Экономическое положение........................................15 Отрасли промышленности.........................................16 Сельское хозяйство.....................................................17 Энергетика....................................................................19 Полезные ископаемые...............................................20 Транспорт......................................................................21 Виноделие....................................................................24 Сотрудничество...........................................................25 Туристические предложения.....................................26 </vt:lpstr>
      <vt:lpstr>Политическое устройство</vt:lpstr>
      <vt:lpstr>Политическое устройство</vt:lpstr>
      <vt:lpstr>Политическое устройство</vt:lpstr>
      <vt:lpstr>Географическое положение</vt:lpstr>
      <vt:lpstr>Географическое положение</vt:lpstr>
      <vt:lpstr>Географическое положение</vt:lpstr>
      <vt:lpstr>Географическое положение</vt:lpstr>
      <vt:lpstr>Географическое положение</vt:lpstr>
      <vt:lpstr>Национальный состав</vt:lpstr>
      <vt:lpstr>Национальный состав</vt:lpstr>
      <vt:lpstr>Национальный состав</vt:lpstr>
      <vt:lpstr>Национальный состав</vt:lpstr>
      <vt:lpstr>Экономическое положение</vt:lpstr>
      <vt:lpstr>Промышленность</vt:lpstr>
      <vt:lpstr>Сельское хозяйство</vt:lpstr>
      <vt:lpstr>Сельское хозяйство</vt:lpstr>
      <vt:lpstr>Энергетика</vt:lpstr>
      <vt:lpstr>Полезные ископаемые</vt:lpstr>
      <vt:lpstr>Транспорт</vt:lpstr>
      <vt:lpstr>Транспорт</vt:lpstr>
      <vt:lpstr>Транспорт</vt:lpstr>
      <vt:lpstr>Виноделие</vt:lpstr>
      <vt:lpstr>Сотрудничество</vt:lpstr>
      <vt:lpstr>Туристические предложения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</dc:title>
  <dc:creator>Ученик</dc:creator>
  <cp:lastModifiedBy>Comfy</cp:lastModifiedBy>
  <cp:revision>39</cp:revision>
  <dcterms:created xsi:type="dcterms:W3CDTF">2013-12-17T11:26:08Z</dcterms:created>
  <dcterms:modified xsi:type="dcterms:W3CDTF">2013-12-23T21:31:44Z</dcterms:modified>
</cp:coreProperties>
</file>