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138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5F5FA5D0-629D-472B-A90A-BE736DC439CA}" type="datetimeFigureOut">
              <a:rPr lang="uk-UA" smtClean="0"/>
              <a:t>19.05.2014</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B6E949C9-AF16-416F-83CB-27E1DED96775}"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5F5FA5D0-629D-472B-A90A-BE736DC439CA}" type="datetimeFigureOut">
              <a:rPr lang="uk-UA" smtClean="0"/>
              <a:t>19.05.2014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5F5FA5D0-629D-472B-A90A-BE736DC439CA}" type="datetimeFigureOut">
              <a:rPr lang="uk-UA" smtClean="0"/>
              <a:t>19.05.2014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5F5FA5D0-629D-472B-A90A-BE736DC439CA}" type="datetimeFigureOut">
              <a:rPr lang="uk-UA" smtClean="0"/>
              <a:t>19.05.2014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5F5FA5D0-629D-472B-A90A-BE736DC439CA}" type="datetimeFigureOut">
              <a:rPr lang="uk-UA" smtClean="0"/>
              <a:t>19.05.2014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B6E949C9-AF16-416F-83CB-27E1DED96775}"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5F5FA5D0-629D-472B-A90A-BE736DC439CA}" type="datetimeFigureOut">
              <a:rPr lang="uk-UA" smtClean="0"/>
              <a:t>19.05.2014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5F5FA5D0-629D-472B-A90A-BE736DC439CA}" type="datetimeFigureOut">
              <a:rPr lang="uk-UA" smtClean="0"/>
              <a:t>19.05.2014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5F5FA5D0-629D-472B-A90A-BE736DC439CA}" type="datetimeFigureOut">
              <a:rPr lang="uk-UA" smtClean="0"/>
              <a:t>19.05.2014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5F5FA5D0-629D-472B-A90A-BE736DC439CA}" type="datetimeFigureOut">
              <a:rPr lang="uk-UA" smtClean="0"/>
              <a:t>19.05.2014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5F5FA5D0-629D-472B-A90A-BE736DC439CA}" type="datetimeFigureOut">
              <a:rPr lang="uk-UA" smtClean="0"/>
              <a:t>19.05.2014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B6E949C9-AF16-416F-83CB-27E1DED96775}"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5F5FA5D0-629D-472B-A90A-BE736DC439CA}" type="datetimeFigureOut">
              <a:rPr lang="uk-UA" smtClean="0"/>
              <a:t>19.05.2014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B6E949C9-AF16-416F-83CB-27E1DED96775}" type="slidenum">
              <a:rPr lang="uk-UA" smtClean="0"/>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5FA5D0-629D-472B-A90A-BE736DC439CA}" type="datetimeFigureOut">
              <a:rPr lang="uk-UA" smtClean="0"/>
              <a:t>19.05.2014</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E949C9-AF16-416F-83CB-27E1DED96775}" type="slidenum">
              <a:rPr lang="uk-UA" smtClean="0"/>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857232"/>
            <a:ext cx="7772400" cy="1885962"/>
          </a:xfrm>
        </p:spPr>
        <p:txBody>
          <a:bodyPr>
            <a:normAutofit fontScale="90000"/>
          </a:bodyPr>
          <a:lstStyle/>
          <a:p>
            <a:r>
              <a:rPr lang="uk-UA" dirty="0"/>
              <a:t>Ялтинський гірсько-лісовий природний заповідник</a:t>
            </a:r>
            <a:br>
              <a:rPr lang="uk-UA" dirty="0"/>
            </a:br>
            <a:endParaRPr lang="uk-UA" dirty="0"/>
          </a:p>
        </p:txBody>
      </p:sp>
      <p:sp>
        <p:nvSpPr>
          <p:cNvPr id="3" name="Підзаголовок 2"/>
          <p:cNvSpPr>
            <a:spLocks noGrp="1"/>
          </p:cNvSpPr>
          <p:nvPr>
            <p:ph type="subTitle" idx="1"/>
          </p:nvPr>
        </p:nvSpPr>
        <p:spPr>
          <a:xfrm>
            <a:off x="5072066" y="4286256"/>
            <a:ext cx="3643338" cy="2071702"/>
          </a:xfrm>
        </p:spPr>
        <p:txBody>
          <a:bodyPr/>
          <a:lstStyle/>
          <a:p>
            <a:r>
              <a:rPr lang="uk-UA" b="1" dirty="0" smtClean="0">
                <a:solidFill>
                  <a:schemeClr val="tx1"/>
                </a:solidFill>
              </a:rPr>
              <a:t>Виконувала:</a:t>
            </a:r>
          </a:p>
          <a:p>
            <a:r>
              <a:rPr lang="uk-UA" b="1" dirty="0" smtClean="0">
                <a:solidFill>
                  <a:schemeClr val="tx1"/>
                </a:solidFill>
              </a:rPr>
              <a:t>Учениця 10-б класу</a:t>
            </a:r>
          </a:p>
          <a:p>
            <a:r>
              <a:rPr lang="uk-UA" b="1" dirty="0" smtClean="0">
                <a:solidFill>
                  <a:schemeClr val="tx1"/>
                </a:solidFill>
              </a:rPr>
              <a:t>Українець Марія </a:t>
            </a:r>
          </a:p>
          <a:p>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Екологічні проблеми</a:t>
            </a:r>
            <a:endParaRPr lang="uk-UA" dirty="0"/>
          </a:p>
        </p:txBody>
      </p:sp>
      <p:sp>
        <p:nvSpPr>
          <p:cNvPr id="3" name="Місце для вмісту 2"/>
          <p:cNvSpPr>
            <a:spLocks noGrp="1"/>
          </p:cNvSpPr>
          <p:nvPr>
            <p:ph idx="1"/>
          </p:nvPr>
        </p:nvSpPr>
        <p:spPr>
          <a:xfrm>
            <a:off x="428596" y="2285992"/>
            <a:ext cx="8229600" cy="3757626"/>
          </a:xfrm>
        </p:spPr>
        <p:txBody>
          <a:bodyPr/>
          <a:lstStyle/>
          <a:p>
            <a:r>
              <a:rPr lang="uk-UA" dirty="0" smtClean="0"/>
              <a:t>У 2012 році вибухнув скандал щодо вирубки лісів на території заповідника.</a:t>
            </a:r>
          </a:p>
          <a:p>
            <a:r>
              <a:rPr lang="uk-UA" dirty="0" smtClean="0"/>
              <a:t>Тоді було втрачено велику кількість рідкісної флори. ( Винуватця не знайшли) </a:t>
            </a:r>
          </a:p>
          <a:p>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143116"/>
            <a:ext cx="8229600" cy="1143000"/>
          </a:xfrm>
        </p:spPr>
        <p:txBody>
          <a:bodyPr/>
          <a:lstStyle/>
          <a:p>
            <a:pPr algn="ctr"/>
            <a:r>
              <a:rPr lang="uk-UA" dirty="0" smtClean="0"/>
              <a:t>Дякую за Увагу!!! </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96974"/>
          </a:xfrm>
        </p:spPr>
        <p:txBody>
          <a:bodyPr>
            <a:normAutofit fontScale="90000"/>
          </a:bodyPr>
          <a:lstStyle/>
          <a:p>
            <a:r>
              <a:rPr lang="uk-UA" dirty="0" smtClean="0"/>
              <a:t>Ялтинський гірсько-лісовий природний заповідник</a:t>
            </a:r>
            <a:endParaRPr lang="uk-UA" dirty="0"/>
          </a:p>
        </p:txBody>
      </p:sp>
      <p:pic>
        <p:nvPicPr>
          <p:cNvPr id="4" name="Місце для вмісту 3" descr="290px-Jalt1.jpg"/>
          <p:cNvPicPr>
            <a:picLocks noGrp="1" noChangeAspect="1"/>
          </p:cNvPicPr>
          <p:nvPr>
            <p:ph idx="1"/>
          </p:nvPr>
        </p:nvPicPr>
        <p:blipFill>
          <a:blip r:embed="rId2"/>
          <a:stretch>
            <a:fillRect/>
          </a:stretch>
        </p:blipFill>
        <p:spPr>
          <a:xfrm>
            <a:off x="1643042" y="2294731"/>
            <a:ext cx="5500726" cy="36703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історія і розташування </a:t>
            </a:r>
            <a:endParaRPr lang="uk-UA" dirty="0"/>
          </a:p>
        </p:txBody>
      </p:sp>
      <p:sp>
        <p:nvSpPr>
          <p:cNvPr id="3" name="Місце для вмісту 2"/>
          <p:cNvSpPr>
            <a:spLocks noGrp="1"/>
          </p:cNvSpPr>
          <p:nvPr>
            <p:ph idx="1"/>
          </p:nvPr>
        </p:nvSpPr>
        <p:spPr/>
        <p:txBody>
          <a:bodyPr>
            <a:normAutofit fontScale="92500" lnSpcReduction="10000"/>
          </a:bodyPr>
          <a:lstStyle/>
          <a:p>
            <a:r>
              <a:rPr lang="uk-UA" dirty="0"/>
              <a:t>Ялтинський гірсько-лісовий природний заповідник було створено згідно з постановою Ради Міністрів УРСРвід 20 лютого 1973 р. № 84 на базі Ялтинського держлісгоспу</a:t>
            </a:r>
            <a:r>
              <a:rPr lang="uk-UA" dirty="0" smtClean="0"/>
              <a:t>.</a:t>
            </a:r>
          </a:p>
          <a:p>
            <a:r>
              <a:rPr lang="ru-RU" dirty="0"/>
              <a:t>Заповідник розташований у південно-західній частині Криму на площі 14523,0 га. Його територія простягається уздовж Чорного моря із заходу на схід від Фороса до Гурзуфа на 49 км, оточуючи Велику Ялту. В цілому територія заповідника знаходиться в межах висот 380–1200 м над р.м., в окремих місцях опускаючись до моря. Максимальна висота його 1234 м на г. Ай-Петрі.</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Флора </a:t>
            </a:r>
            <a:endParaRPr lang="uk-UA" dirty="0"/>
          </a:p>
        </p:txBody>
      </p:sp>
      <p:sp>
        <p:nvSpPr>
          <p:cNvPr id="3" name="Місце для тексту 2"/>
          <p:cNvSpPr>
            <a:spLocks noGrp="1"/>
          </p:cNvSpPr>
          <p:nvPr>
            <p:ph type="body" idx="1"/>
          </p:nvPr>
        </p:nvSpPr>
        <p:spPr/>
        <p:txBody>
          <a:bodyPr/>
          <a:lstStyle/>
          <a:p>
            <a:pPr algn="ctr"/>
            <a:r>
              <a:rPr lang="uk-UA" dirty="0" smtClean="0"/>
              <a:t> Ялівцю високого </a:t>
            </a:r>
            <a:endParaRPr lang="uk-UA" dirty="0"/>
          </a:p>
        </p:txBody>
      </p:sp>
      <p:pic>
        <p:nvPicPr>
          <p:cNvPr id="7" name="Місце для вмісту 6" descr="200px-Juniperus_excelsa_Antalya_3.jpg"/>
          <p:cNvPicPr>
            <a:picLocks noGrp="1" noChangeAspect="1"/>
          </p:cNvPicPr>
          <p:nvPr>
            <p:ph sz="quarter" idx="2"/>
          </p:nvPr>
        </p:nvPicPr>
        <p:blipFill>
          <a:blip r:embed="rId2"/>
          <a:stretch>
            <a:fillRect/>
          </a:stretch>
        </p:blipFill>
        <p:spPr>
          <a:xfrm>
            <a:off x="571472" y="2428868"/>
            <a:ext cx="3786214" cy="3786214"/>
          </a:xfrm>
        </p:spPr>
      </p:pic>
      <p:sp>
        <p:nvSpPr>
          <p:cNvPr id="6" name="Місце для вмісту 5"/>
          <p:cNvSpPr>
            <a:spLocks noGrp="1"/>
          </p:cNvSpPr>
          <p:nvPr>
            <p:ph sz="quarter" idx="4"/>
          </p:nvPr>
        </p:nvSpPr>
        <p:spPr>
          <a:xfrm>
            <a:off x="4645025" y="1428736"/>
            <a:ext cx="4284693" cy="5000660"/>
          </a:xfrm>
        </p:spPr>
        <p:txBody>
          <a:bodyPr>
            <a:normAutofit fontScale="92500" lnSpcReduction="10000"/>
          </a:bodyPr>
          <a:lstStyle/>
          <a:p>
            <a:r>
              <a:rPr lang="uk-UA" dirty="0"/>
              <a:t>Рослинність заповідника досить різноманітна і утворює чотири висотних пояси. Від узбережжя до висоти 400–450 м зростають пухнастодубові ліси з ділянками ялівцю </a:t>
            </a:r>
            <a:r>
              <a:rPr lang="uk-UA" dirty="0" smtClean="0"/>
              <a:t>високого та </a:t>
            </a:r>
            <a:r>
              <a:rPr lang="uk-UA" dirty="0"/>
              <a:t>фісташки туполистої. Саме в цьому поясі ростуть і вічнозелені суничник дрібноплодий, чист кримський, тамус звичайний, рускуси під'язиковий та понтійський. Під впливом рубок вони замінюються густими заростями із грабинника східного або держидерева колючого.</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тексту 4"/>
          <p:cNvSpPr>
            <a:spLocks noGrp="1"/>
          </p:cNvSpPr>
          <p:nvPr>
            <p:ph type="body" idx="1"/>
          </p:nvPr>
        </p:nvSpPr>
        <p:spPr>
          <a:xfrm>
            <a:off x="4714876" y="1071546"/>
            <a:ext cx="4041775" cy="639762"/>
          </a:xfrm>
        </p:spPr>
        <p:txBody>
          <a:bodyPr/>
          <a:lstStyle/>
          <a:p>
            <a:r>
              <a:rPr lang="uk-UA" dirty="0" smtClean="0"/>
              <a:t>Фісташка туполиста </a:t>
            </a:r>
            <a:endParaRPr lang="uk-UA" dirty="0"/>
          </a:p>
        </p:txBody>
      </p:sp>
      <p:sp>
        <p:nvSpPr>
          <p:cNvPr id="4" name="Місце для вмісту 3"/>
          <p:cNvSpPr>
            <a:spLocks noGrp="1"/>
          </p:cNvSpPr>
          <p:nvPr>
            <p:ph sz="quarter" idx="2"/>
          </p:nvPr>
        </p:nvSpPr>
        <p:spPr>
          <a:xfrm>
            <a:off x="457200" y="357166"/>
            <a:ext cx="4040188" cy="5768997"/>
          </a:xfrm>
        </p:spPr>
        <p:txBody>
          <a:bodyPr>
            <a:normAutofit/>
          </a:bodyPr>
          <a:lstStyle/>
          <a:p>
            <a:r>
              <a:rPr lang="uk-UA" dirty="0"/>
              <a:t>На території заповідника зростають 18 рослинних угруповань (ялівцю високого, фісташки туполистої, сосни кримської та Коха, осоки низької, ковили каменелюбної та ін.), занесених до Зеленої Книги України (із 23 таких угруповань, відомих для Гірського Криму).</a:t>
            </a:r>
          </a:p>
        </p:txBody>
      </p:sp>
      <p:pic>
        <p:nvPicPr>
          <p:cNvPr id="7" name="Місце для вмісту 6" descr="PISTACIA_ATLANTICA.11.jpg"/>
          <p:cNvPicPr>
            <a:picLocks noGrp="1" noChangeAspect="1"/>
          </p:cNvPicPr>
          <p:nvPr>
            <p:ph sz="quarter" idx="4"/>
          </p:nvPr>
        </p:nvPicPr>
        <p:blipFill>
          <a:blip r:embed="rId2"/>
          <a:stretch>
            <a:fillRect/>
          </a:stretch>
        </p:blipFill>
        <p:spPr>
          <a:xfrm>
            <a:off x="4645025" y="1857364"/>
            <a:ext cx="4284693" cy="4286279"/>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57200" y="285728"/>
            <a:ext cx="8229600" cy="6215106"/>
          </a:xfrm>
        </p:spPr>
        <p:txBody>
          <a:bodyPr>
            <a:normAutofit/>
          </a:bodyPr>
          <a:lstStyle/>
          <a:p>
            <a:r>
              <a:rPr lang="ru-RU" dirty="0" smtClean="0"/>
              <a:t>Флора заповідника налічує 1364 види судинних рослин, які належать до 509 родів та 100 родин.</a:t>
            </a:r>
          </a:p>
          <a:p>
            <a:r>
              <a:rPr lang="uk-UA" dirty="0" smtClean="0"/>
              <a:t>У флорі заповідника нараховується 78 рідкісних видів рослин, занесених до Червоної книги України: краєкучник персидський, адіант венерин волос, яловець високий, сон кримський, роговик Біберштейна, смілка зеленоквіткова, півонія кримська, фіалка кримська, чист кримський, соболевскія сибірська, суничник дрібноплодий, зіновать Вульфа, фісташка туполиста, прангос трироздільний, громовик багатолистий, аденофора кримська, дуже багато видів орхідних. Тут відмічено 24 види рослин, занесених до Європейського червоного списку, 8 видів, занесених до Додатку 1 Бернської конвенції.</a:t>
            </a:r>
          </a:p>
          <a:p>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928670"/>
            <a:ext cx="8229600" cy="1357314"/>
          </a:xfrm>
        </p:spPr>
        <p:txBody>
          <a:bodyPr>
            <a:normAutofit fontScale="90000"/>
          </a:bodyPr>
          <a:lstStyle/>
          <a:p>
            <a:r>
              <a:rPr lang="uk-UA" dirty="0" smtClean="0"/>
              <a:t>Одні з представників Червоної Книги</a:t>
            </a:r>
            <a:endParaRPr lang="uk-UA" dirty="0"/>
          </a:p>
        </p:txBody>
      </p:sp>
      <p:pic>
        <p:nvPicPr>
          <p:cNvPr id="5" name="Місце для вмісту 4" descr="Квітка півонії кримської.JPG"/>
          <p:cNvPicPr>
            <a:picLocks noGrp="1" noChangeAspect="1"/>
          </p:cNvPicPr>
          <p:nvPr>
            <p:ph sz="half" idx="1"/>
          </p:nvPr>
        </p:nvPicPr>
        <p:blipFill>
          <a:blip r:embed="rId2"/>
          <a:stretch>
            <a:fillRect/>
          </a:stretch>
        </p:blipFill>
        <p:spPr>
          <a:xfrm>
            <a:off x="571472" y="3185318"/>
            <a:ext cx="3929090" cy="3172639"/>
          </a:xfrm>
        </p:spPr>
      </p:pic>
      <p:pic>
        <p:nvPicPr>
          <p:cNvPr id="6" name="Місце для вмісту 5" descr="орхідейної лихоманки.jpg"/>
          <p:cNvPicPr>
            <a:picLocks noGrp="1" noChangeAspect="1"/>
          </p:cNvPicPr>
          <p:nvPr>
            <p:ph sz="half" idx="2"/>
          </p:nvPr>
        </p:nvPicPr>
        <p:blipFill>
          <a:blip r:embed="rId3"/>
          <a:stretch>
            <a:fillRect/>
          </a:stretch>
        </p:blipFill>
        <p:spPr>
          <a:xfrm>
            <a:off x="5286380" y="2571744"/>
            <a:ext cx="3357586" cy="335758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a:t>
            </a:r>
            <a:r>
              <a:rPr lang="uk-UA" dirty="0" smtClean="0"/>
              <a:t>ауна</a:t>
            </a:r>
            <a:endParaRPr lang="uk-UA" dirty="0"/>
          </a:p>
        </p:txBody>
      </p:sp>
      <p:sp>
        <p:nvSpPr>
          <p:cNvPr id="3" name="Місце для вмісту 2"/>
          <p:cNvSpPr>
            <a:spLocks noGrp="1"/>
          </p:cNvSpPr>
          <p:nvPr>
            <p:ph idx="1"/>
          </p:nvPr>
        </p:nvSpPr>
        <p:spPr>
          <a:xfrm>
            <a:off x="457200" y="1600200"/>
            <a:ext cx="8229600" cy="4972072"/>
          </a:xfrm>
        </p:spPr>
        <p:txBody>
          <a:bodyPr>
            <a:normAutofit fontScale="92500"/>
          </a:bodyPr>
          <a:lstStyle/>
          <a:p>
            <a:r>
              <a:rPr lang="ru-RU" dirty="0"/>
              <a:t>Різноманітність природних умов, рослинного покриву зумовлює багатство фауни заповідника. Тут мешкає 37 видів ссавців, 150 — птахів, 16 — плазунів, 4 види земноводних, 90 видів комах та 119 видів молюсків</a:t>
            </a:r>
            <a:r>
              <a:rPr lang="ru-RU" dirty="0" smtClean="0"/>
              <a:t>.</a:t>
            </a:r>
            <a:r>
              <a:rPr lang="uk-UA" dirty="0"/>
              <a:t> До Червоної книги України занесено велику групу рукокрилих, що живуть у печерах, будівлях, дуплах дерев: підковиків великого і малого; нічниць війчасту ітриколірну; широковуха європейського, вечірниць малу й велетенську; нетопирів гірського та білосмугого. Крім того, по берегах гірських потоків трапляються рясоніжка мала, в лісах — борсук, яких теж занесено до Червоної книги України.</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500042"/>
            <a:ext cx="8229600" cy="724648"/>
          </a:xfrm>
        </p:spPr>
        <p:txBody>
          <a:bodyPr>
            <a:normAutofit fontScale="90000"/>
          </a:bodyPr>
          <a:lstStyle/>
          <a:p>
            <a:r>
              <a:rPr lang="uk-UA" dirty="0" smtClean="0"/>
              <a:t>Фауна безхребетних </a:t>
            </a:r>
            <a:endParaRPr lang="uk-UA" dirty="0"/>
          </a:p>
        </p:txBody>
      </p:sp>
      <p:sp>
        <p:nvSpPr>
          <p:cNvPr id="5" name="Місце для тексту 4"/>
          <p:cNvSpPr>
            <a:spLocks noGrp="1"/>
          </p:cNvSpPr>
          <p:nvPr>
            <p:ph type="body" idx="1"/>
          </p:nvPr>
        </p:nvSpPr>
        <p:spPr>
          <a:xfrm>
            <a:off x="5214942" y="1428736"/>
            <a:ext cx="3497288" cy="659352"/>
          </a:xfrm>
        </p:spPr>
        <p:txBody>
          <a:bodyPr/>
          <a:lstStyle/>
          <a:p>
            <a:pPr algn="ctr"/>
            <a:r>
              <a:rPr lang="uk-UA" dirty="0" smtClean="0"/>
              <a:t>Поліксена </a:t>
            </a:r>
            <a:endParaRPr lang="uk-UA" dirty="0"/>
          </a:p>
        </p:txBody>
      </p:sp>
      <p:sp>
        <p:nvSpPr>
          <p:cNvPr id="4" name="Місце для вмісту 3"/>
          <p:cNvSpPr>
            <a:spLocks noGrp="1"/>
          </p:cNvSpPr>
          <p:nvPr>
            <p:ph sz="quarter" idx="2"/>
          </p:nvPr>
        </p:nvSpPr>
        <p:spPr>
          <a:xfrm>
            <a:off x="357158" y="1500174"/>
            <a:ext cx="4040188" cy="4857784"/>
          </a:xfrm>
        </p:spPr>
        <p:txBody>
          <a:bodyPr>
            <a:normAutofit fontScale="92500"/>
          </a:bodyPr>
          <a:lstStyle/>
          <a:p>
            <a:r>
              <a:rPr lang="uk-UA" dirty="0"/>
              <a:t>Фауна </a:t>
            </a:r>
            <a:r>
              <a:rPr lang="uk-UA" dirty="0" smtClean="0"/>
              <a:t>безхребетних</a:t>
            </a:r>
            <a:r>
              <a:rPr lang="uk-UA" dirty="0"/>
              <a:t> у Криму значно багатша, хоча тут немає </a:t>
            </a:r>
            <a:r>
              <a:rPr lang="uk-UA" dirty="0" err="1" smtClean="0"/>
              <a:t>багат</a:t>
            </a:r>
            <a:r>
              <a:rPr lang="uk-UA" dirty="0" err="1" smtClean="0"/>
              <a:t>в</a:t>
            </a:r>
            <a:r>
              <a:rPr lang="uk-UA" dirty="0" err="1" smtClean="0"/>
              <a:t>ьох</a:t>
            </a:r>
            <a:r>
              <a:rPr lang="uk-UA" dirty="0" smtClean="0"/>
              <a:t> </a:t>
            </a:r>
            <a:r>
              <a:rPr lang="uk-UA" dirty="0" err="1" smtClean="0"/>
              <a:t>типоих</a:t>
            </a:r>
            <a:r>
              <a:rPr lang="uk-UA" dirty="0" smtClean="0"/>
              <a:t> </a:t>
            </a:r>
            <a:r>
              <a:rPr lang="uk-UA" dirty="0"/>
              <a:t>для материка видів. Натомість є багато видів цикад, метеликів, серед яких є ендеміки. До Червоної книги України занесено богомолів — </a:t>
            </a:r>
            <a:r>
              <a:rPr lang="uk-UA" dirty="0" smtClean="0"/>
              <a:t>емпуза </a:t>
            </a:r>
            <a:r>
              <a:rPr lang="uk-UA" dirty="0"/>
              <a:t>смугастого та боліварію короткокрилу, з інших — жужелицю кримську, махаона,поліксену, носатку листовидну, сатира євксинського, чорнушку Ферея.</a:t>
            </a:r>
          </a:p>
        </p:txBody>
      </p:sp>
      <p:pic>
        <p:nvPicPr>
          <p:cNvPr id="7" name="Місце для вмісту 6" descr="поліксена.jpg"/>
          <p:cNvPicPr>
            <a:picLocks noGrp="1" noChangeAspect="1"/>
          </p:cNvPicPr>
          <p:nvPr>
            <p:ph sz="quarter" idx="4"/>
          </p:nvPr>
        </p:nvPicPr>
        <p:blipFill>
          <a:blip r:embed="rId2"/>
          <a:stretch>
            <a:fillRect/>
          </a:stretch>
        </p:blipFill>
        <p:spPr>
          <a:xfrm>
            <a:off x="5486336" y="2500306"/>
            <a:ext cx="3157630" cy="321471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63</TotalTime>
  <Words>122</Words>
  <Application>Microsoft Office PowerPoint</Application>
  <PresentationFormat>Екран (4:3)</PresentationFormat>
  <Paragraphs>25</Paragraphs>
  <Slides>11</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11</vt:i4>
      </vt:variant>
    </vt:vector>
  </HeadingPairs>
  <TitlesOfParts>
    <vt:vector size="12" baseType="lpstr">
      <vt:lpstr>Потік</vt:lpstr>
      <vt:lpstr>Ялтинський гірсько-лісовий природний заповідник </vt:lpstr>
      <vt:lpstr>Ялтинський гірсько-лісовий природний заповідник</vt:lpstr>
      <vt:lpstr>історія і розташування </vt:lpstr>
      <vt:lpstr>Флора </vt:lpstr>
      <vt:lpstr>Слайд 5</vt:lpstr>
      <vt:lpstr>Слайд 6</vt:lpstr>
      <vt:lpstr>Одні з представників Червоної Книги</vt:lpstr>
      <vt:lpstr>Фауна</vt:lpstr>
      <vt:lpstr>Фауна безхребетних </vt:lpstr>
      <vt:lpstr>Екологічні проблеми</vt:lpstr>
      <vt:lpstr>Дякую за Увагу!!!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DWL</dc:creator>
  <cp:lastModifiedBy>DWL</cp:lastModifiedBy>
  <cp:revision>7</cp:revision>
  <dcterms:created xsi:type="dcterms:W3CDTF">2014-05-19T18:06:55Z</dcterms:created>
  <dcterms:modified xsi:type="dcterms:W3CDTF">2014-05-19T19:10:00Z</dcterms:modified>
</cp:coreProperties>
</file>