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6750-2E27-442D-9C10-44DBBCC91C2C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E578-8DB7-4EB5-A673-3156B48F894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6750-2E27-442D-9C10-44DBBCC91C2C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E578-8DB7-4EB5-A673-3156B48F894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6750-2E27-442D-9C10-44DBBCC91C2C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E578-8DB7-4EB5-A673-3156B48F894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6750-2E27-442D-9C10-44DBBCC91C2C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E578-8DB7-4EB5-A673-3156B48F894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6750-2E27-442D-9C10-44DBBCC91C2C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E578-8DB7-4EB5-A673-3156B48F894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6750-2E27-442D-9C10-44DBBCC91C2C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E578-8DB7-4EB5-A673-3156B48F894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6750-2E27-442D-9C10-44DBBCC91C2C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E578-8DB7-4EB5-A673-3156B48F894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6750-2E27-442D-9C10-44DBBCC91C2C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E578-8DB7-4EB5-A673-3156B48F894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6750-2E27-442D-9C10-44DBBCC91C2C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E578-8DB7-4EB5-A673-3156B48F894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6750-2E27-442D-9C10-44DBBCC91C2C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E578-8DB7-4EB5-A673-3156B48F894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D6750-2E27-442D-9C10-44DBBCC91C2C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2E578-8DB7-4EB5-A673-3156B48F894B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D6750-2E27-442D-9C10-44DBBCC91C2C}" type="datetimeFigureOut">
              <a:rPr lang="uk-UA" smtClean="0"/>
              <a:t>05.12.2013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2E578-8DB7-4EB5-A673-3156B48F894B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7772400" cy="1470025"/>
          </a:xfrm>
        </p:spPr>
        <p:txBody>
          <a:bodyPr>
            <a:prstTxWarp prst="textChevronInverted">
              <a:avLst/>
            </a:prstTxWarp>
          </a:bodyPr>
          <a:lstStyle/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Коксування кам’яного вугілля</a:t>
            </a:r>
            <a:endParaRPr lang="uk-UA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645024"/>
            <a:ext cx="6400800" cy="1752600"/>
          </a:xfrm>
        </p:spPr>
        <p:txBody>
          <a:bodyPr/>
          <a:lstStyle/>
          <a:p>
            <a:r>
              <a:rPr lang="uk-UA" dirty="0" smtClean="0"/>
              <a:t>Виконала учениця 11 класу</a:t>
            </a:r>
          </a:p>
          <a:p>
            <a:r>
              <a:rPr lang="uk-UA" dirty="0" smtClean="0"/>
              <a:t>ЗОШ №12 </a:t>
            </a:r>
            <a:r>
              <a:rPr lang="uk-UA" dirty="0" err="1" smtClean="0"/>
              <a:t>м.Чернівці</a:t>
            </a:r>
            <a:endParaRPr lang="uk-UA" dirty="0" smtClean="0"/>
          </a:p>
          <a:p>
            <a:r>
              <a:rPr lang="uk-UA" dirty="0" err="1" smtClean="0"/>
              <a:t>Сидоряк</a:t>
            </a:r>
            <a:r>
              <a:rPr lang="uk-UA" dirty="0" smtClean="0"/>
              <a:t> Алла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717032"/>
            <a:ext cx="828092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/>
              <a:t>	Коксування </a:t>
            </a:r>
            <a:r>
              <a:rPr lang="uk-UA" sz="2800" b="1" dirty="0"/>
              <a:t>вугілля</a:t>
            </a:r>
            <a:r>
              <a:rPr lang="uk-UA" sz="2800" dirty="0"/>
              <a:t> — метод термічної переробки переважно кам'яного вугілля, що полягає в його нагріванні без доступу повітря до </a:t>
            </a:r>
            <a:r>
              <a:rPr lang="uk-UA" sz="2800" dirty="0" smtClean="0"/>
              <a:t>1000-1100°С </a:t>
            </a:r>
            <a:r>
              <a:rPr lang="uk-UA" sz="2800" dirty="0"/>
              <a:t>і витримки, при цій температурі, внаслідок чого паливо розкладається з утворенням летких продуктів і твердого залишку коксу.</a:t>
            </a:r>
          </a:p>
        </p:txBody>
      </p:sp>
      <p:pic>
        <p:nvPicPr>
          <p:cNvPr id="3" name="Рисунок 2" descr="1_b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260648"/>
            <a:ext cx="4766246" cy="32505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980728"/>
            <a:ext cx="8208912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	</a:t>
            </a:r>
            <a:r>
              <a:rPr lang="ru-RU" sz="2800" dirty="0" err="1" smtClean="0"/>
              <a:t>Основним</a:t>
            </a:r>
            <a:r>
              <a:rPr lang="ru-RU" sz="2800" dirty="0" smtClean="0"/>
              <a:t> </a:t>
            </a:r>
            <a:r>
              <a:rPr lang="ru-RU" sz="2800" dirty="0" err="1"/>
              <a:t>цільовим</a:t>
            </a:r>
            <a:r>
              <a:rPr lang="ru-RU" sz="2800" dirty="0"/>
              <a:t> продуктом </a:t>
            </a:r>
            <a:r>
              <a:rPr lang="ru-RU" sz="2800" dirty="0" err="1"/>
              <a:t>цього</a:t>
            </a:r>
            <a:r>
              <a:rPr lang="ru-RU" sz="2800" dirty="0"/>
              <a:t> </a:t>
            </a:r>
            <a:r>
              <a:rPr lang="ru-RU" sz="2800" dirty="0" err="1"/>
              <a:t>процесу</a:t>
            </a:r>
            <a:r>
              <a:rPr lang="ru-RU" sz="2800" dirty="0"/>
              <a:t> </a:t>
            </a:r>
            <a:r>
              <a:rPr lang="ru-RU" sz="2800" dirty="0" err="1"/>
              <a:t>є</a:t>
            </a:r>
            <a:r>
              <a:rPr lang="ru-RU" sz="2800" dirty="0"/>
              <a:t> кокс, </a:t>
            </a:r>
            <a:r>
              <a:rPr lang="ru-RU" sz="2800" dirty="0" err="1"/>
              <a:t>що</a:t>
            </a:r>
            <a:r>
              <a:rPr lang="ru-RU" sz="2800" dirty="0"/>
              <a:t> </a:t>
            </a:r>
            <a:r>
              <a:rPr lang="ru-RU" sz="2800" dirty="0" err="1"/>
              <a:t>використовується</a:t>
            </a:r>
            <a:r>
              <a:rPr lang="ru-RU" sz="2800" dirty="0"/>
              <a:t> </a:t>
            </a:r>
            <a:r>
              <a:rPr lang="ru-RU" sz="2800" dirty="0" err="1"/>
              <a:t>головним</a:t>
            </a:r>
            <a:r>
              <a:rPr lang="ru-RU" sz="2800" dirty="0"/>
              <a:t> чином як </a:t>
            </a:r>
            <a:r>
              <a:rPr lang="ru-RU" sz="2800" dirty="0" err="1"/>
              <a:t>відновник</a:t>
            </a:r>
            <a:r>
              <a:rPr lang="ru-RU" sz="2800" dirty="0"/>
              <a:t> </a:t>
            </a:r>
            <a:r>
              <a:rPr lang="ru-RU" sz="2800" dirty="0" err="1"/>
              <a:t>і</a:t>
            </a:r>
            <a:r>
              <a:rPr lang="ru-RU" sz="2800" dirty="0"/>
              <a:t> </a:t>
            </a:r>
            <a:r>
              <a:rPr lang="ru-RU" sz="2800" dirty="0" err="1"/>
              <a:t>паливо</a:t>
            </a:r>
            <a:r>
              <a:rPr lang="ru-RU" sz="2800" dirty="0"/>
              <a:t> в </a:t>
            </a:r>
            <a:r>
              <a:rPr lang="ru-RU" sz="2800" dirty="0" err="1"/>
              <a:t>металургійній</a:t>
            </a:r>
            <a:r>
              <a:rPr lang="ru-RU" sz="2800" dirty="0"/>
              <a:t> </a:t>
            </a:r>
            <a:r>
              <a:rPr lang="ru-RU" sz="2800" dirty="0" err="1"/>
              <a:t>промисловості</a:t>
            </a:r>
            <a:r>
              <a:rPr lang="ru-RU" sz="2800" dirty="0" smtClean="0"/>
              <a:t>. </a:t>
            </a:r>
            <a:r>
              <a:rPr lang="uk-UA" sz="2800" dirty="0"/>
              <a:t>Нарівні з коксом, вихід якого становить 70-80 %, утворюються леткі продукти. При їх розділенні отримують сирий бензол, </a:t>
            </a:r>
            <a:r>
              <a:rPr lang="uk-UA" sz="2800" dirty="0" err="1"/>
              <a:t>надсмольну</a:t>
            </a:r>
            <a:r>
              <a:rPr lang="uk-UA" sz="2800" dirty="0"/>
              <a:t> воду, смолу і висококалорійний коксовий газ. Великі масштаби виробництва коксу обумовлюють отримання значних кількостей рідких і газоподібних продуктів коксування, що обчислюються мільйонами тонн в рік.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60648"/>
            <a:ext cx="5994822" cy="4112803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683568" y="4653136"/>
            <a:ext cx="77048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b="1" dirty="0" smtClean="0"/>
              <a:t>	1 - прийомний бункер для сирого кам'яного вугілля; 2 - відділення для дроблення і змішування вугілля; 3 - розподільна вежа; 4 - навантажувальна візок; 5 - камера коксування; 6 - кокс; 7 - </a:t>
            </a:r>
            <a:r>
              <a:rPr lang="uk-UA" sz="2000" b="1" dirty="0" err="1" smtClean="0"/>
              <a:t>коксовиштовхувач</a:t>
            </a:r>
            <a:r>
              <a:rPr lang="uk-UA" sz="2000" b="1" dirty="0" smtClean="0"/>
              <a:t>; 8 - гасильний вагон; 9 - гасильний вежа ; 10 - платформа для вивантаження охолодженого коксу; 11 - відведення коксового газу</a:t>
            </a:r>
            <a:endParaRPr lang="uk-UA" sz="2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79928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/>
              <a:t>	Коксування </a:t>
            </a:r>
            <a:r>
              <a:rPr lang="uk-UA" sz="2400" b="1" dirty="0"/>
              <a:t>звичайно здійснюють із зовнішнім підведенням тепла. Всі процеси починаються у стінок камери коксування і поступово переміщаються до її центра. Внаслідок невеликої теплопровідності вугільної </a:t>
            </a:r>
            <a:r>
              <a:rPr lang="uk-UA" sz="2400" b="1" dirty="0" smtClean="0"/>
              <a:t>шахти </a:t>
            </a:r>
            <a:r>
              <a:rPr lang="uk-UA" sz="2400" b="1" dirty="0"/>
              <a:t>~2-10-4 Вт/(</a:t>
            </a:r>
            <a:r>
              <a:rPr lang="uk-UA" sz="2400" b="1" dirty="0" err="1"/>
              <a:t>м•К</a:t>
            </a:r>
            <a:r>
              <a:rPr lang="uk-UA" sz="2400" b="1" dirty="0"/>
              <a:t>) температура в центрі камери нижче, ніж у стінок, і вирівнюється лише через 13-14 годин. До кінця коксування обидва пластичних </a:t>
            </a:r>
            <a:r>
              <a:rPr lang="uk-UA" sz="2400" b="1" dirty="0" err="1"/>
              <a:t>шара</a:t>
            </a:r>
            <a:r>
              <a:rPr lang="uk-UA" sz="2400" b="1" dirty="0"/>
              <a:t>, переміщаючись від стінок сполучаються в центрі камери, утворюючи шар у якому </a:t>
            </a:r>
            <a:r>
              <a:rPr lang="uk-UA" sz="2400" b="1" i="1" dirty="0"/>
              <a:t>коксовий пиріг</a:t>
            </a:r>
            <a:r>
              <a:rPr lang="uk-UA" sz="2400" b="1" dirty="0"/>
              <a:t> при вивантаженні з печі розпадається на дві приблизно рівні частини</a:t>
            </a:r>
            <a:r>
              <a:rPr lang="uk-UA" sz="2400" b="1" dirty="0" smtClean="0"/>
              <a:t>.</a:t>
            </a:r>
          </a:p>
          <a:p>
            <a:r>
              <a:rPr lang="ru-RU" sz="2400" dirty="0" smtClean="0"/>
              <a:t>	</a:t>
            </a:r>
            <a:r>
              <a:rPr lang="ru-RU" sz="2400" b="1" dirty="0" err="1" smtClean="0"/>
              <a:t>Більшість</a:t>
            </a:r>
            <a:r>
              <a:rPr lang="ru-RU" sz="2400" b="1" dirty="0" smtClean="0"/>
              <a:t> </a:t>
            </a:r>
            <a:r>
              <a:rPr lang="ru-RU" sz="2400" b="1" dirty="0" err="1"/>
              <a:t>реакцій</a:t>
            </a:r>
            <a:r>
              <a:rPr lang="ru-RU" sz="2400" b="1" dirty="0"/>
              <a:t> повторного </a:t>
            </a:r>
            <a:r>
              <a:rPr lang="ru-RU" sz="2400" b="1" dirty="0" err="1"/>
              <a:t>перетворення</a:t>
            </a:r>
            <a:r>
              <a:rPr lang="ru-RU" sz="2400" b="1" dirty="0"/>
              <a:t> пари </a:t>
            </a:r>
            <a:r>
              <a:rPr lang="ru-RU" sz="2400" b="1" dirty="0" err="1"/>
              <a:t>і</a:t>
            </a:r>
            <a:r>
              <a:rPr lang="ru-RU" sz="2400" b="1" dirty="0"/>
              <a:t> </a:t>
            </a:r>
            <a:r>
              <a:rPr lang="ru-RU" sz="2400" b="1" dirty="0" err="1"/>
              <a:t>газів</a:t>
            </a:r>
            <a:r>
              <a:rPr lang="ru-RU" sz="2400" b="1" dirty="0"/>
              <a:t> </a:t>
            </a:r>
            <a:r>
              <a:rPr lang="ru-RU" sz="2400" b="1" dirty="0" err="1"/>
              <a:t>відбувається</a:t>
            </a:r>
            <a:r>
              <a:rPr lang="ru-RU" sz="2400" b="1" dirty="0"/>
              <a:t> в </a:t>
            </a:r>
            <a:r>
              <a:rPr lang="ru-RU" sz="2400" b="1" dirty="0" err="1"/>
              <a:t>підсклепінному</a:t>
            </a:r>
            <a:r>
              <a:rPr lang="ru-RU" sz="2400" b="1" dirty="0"/>
              <a:t> </a:t>
            </a:r>
            <a:r>
              <a:rPr lang="ru-RU" sz="2400" b="1" dirty="0" err="1"/>
              <a:t>просторі</a:t>
            </a:r>
            <a:r>
              <a:rPr lang="ru-RU" sz="2400" b="1" dirty="0"/>
              <a:t>, над </a:t>
            </a:r>
            <a:r>
              <a:rPr lang="ru-RU" sz="2400" b="1" dirty="0" err="1"/>
              <a:t>поверхнею</a:t>
            </a:r>
            <a:r>
              <a:rPr lang="ru-RU" sz="2400" b="1" dirty="0"/>
              <a:t> </a:t>
            </a:r>
            <a:r>
              <a:rPr lang="ru-RU" sz="2400" b="1" dirty="0" err="1"/>
              <a:t>розжареного</a:t>
            </a:r>
            <a:r>
              <a:rPr lang="ru-RU" sz="2400" b="1" dirty="0"/>
              <a:t> коксу. </a:t>
            </a:r>
            <a:r>
              <a:rPr lang="ru-RU" sz="2400" b="1" dirty="0" err="1"/>
              <a:t>Оптимальні</a:t>
            </a:r>
            <a:r>
              <a:rPr lang="ru-RU" sz="2400" b="1" dirty="0"/>
              <a:t> </a:t>
            </a:r>
            <a:r>
              <a:rPr lang="ru-RU" sz="2400" b="1" dirty="0" err="1"/>
              <a:t>умови</a:t>
            </a:r>
            <a:r>
              <a:rPr lang="ru-RU" sz="2400" b="1" dirty="0"/>
              <a:t> </a:t>
            </a:r>
            <a:r>
              <a:rPr lang="ru-RU" sz="2400" b="1" dirty="0" err="1"/>
              <a:t>утворення</a:t>
            </a:r>
            <a:r>
              <a:rPr lang="ru-RU" sz="2400" b="1" dirty="0"/>
              <a:t> </a:t>
            </a:r>
            <a:r>
              <a:rPr lang="ru-RU" sz="2400" b="1" dirty="0" err="1"/>
              <a:t>цінних</a:t>
            </a:r>
            <a:r>
              <a:rPr lang="ru-RU" sz="2400" b="1" dirty="0"/>
              <a:t> </a:t>
            </a:r>
            <a:r>
              <a:rPr lang="ru-RU" sz="2400" b="1" dirty="0" err="1"/>
              <a:t>побічних</a:t>
            </a:r>
            <a:r>
              <a:rPr lang="ru-RU" sz="2400" b="1" dirty="0"/>
              <a:t> </a:t>
            </a:r>
            <a:r>
              <a:rPr lang="ru-RU" sz="2400" b="1" dirty="0" err="1"/>
              <a:t>продуктів</a:t>
            </a:r>
            <a:r>
              <a:rPr lang="ru-RU" sz="2400" b="1" dirty="0"/>
              <a:t>: температура 700-720 °С, час </a:t>
            </a:r>
            <a:r>
              <a:rPr lang="ru-RU" sz="2400" b="1" dirty="0" err="1"/>
              <a:t>перебування</a:t>
            </a:r>
            <a:r>
              <a:rPr lang="ru-RU" sz="2400" b="1" dirty="0"/>
              <a:t> пари в </a:t>
            </a:r>
            <a:r>
              <a:rPr lang="ru-RU" sz="2400" b="1" dirty="0" err="1"/>
              <a:t>підсклепінному</a:t>
            </a:r>
            <a:r>
              <a:rPr lang="ru-RU" sz="2400" b="1" dirty="0"/>
              <a:t> </a:t>
            </a:r>
            <a:r>
              <a:rPr lang="ru-RU" sz="2400" b="1" dirty="0" err="1"/>
              <a:t>просторі</a:t>
            </a:r>
            <a:r>
              <a:rPr lang="ru-RU" sz="2400" b="1" dirty="0"/>
              <a:t> </a:t>
            </a:r>
            <a:r>
              <a:rPr lang="ru-RU" sz="2400" b="1" dirty="0" err="1"/>
              <a:t>біля</a:t>
            </a:r>
            <a:r>
              <a:rPr lang="ru-RU" sz="2400" b="1" dirty="0"/>
              <a:t> 40 с.</a:t>
            </a:r>
            <a:endParaRPr lang="uk-UA" sz="2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638976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260648"/>
            <a:ext cx="4801716" cy="3201144"/>
          </a:xfrm>
          <a:prstGeom prst="rect">
            <a:avLst/>
          </a:prstGeom>
        </p:spPr>
      </p:pic>
      <p:pic>
        <p:nvPicPr>
          <p:cNvPr id="3" name="Рисунок 2" descr="2350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47864" y="3068960"/>
            <a:ext cx="5148064" cy="32577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052736"/>
            <a:ext cx="770485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/>
              <a:t>	Основним </a:t>
            </a:r>
            <a:r>
              <a:rPr lang="uk-UA" sz="2800" b="1" dirty="0"/>
              <a:t>чинником, що впливає на вихід продуктів коксування є склад вугілля, що переробляється. При переході від газового вугілля до </a:t>
            </a:r>
            <a:r>
              <a:rPr lang="uk-UA" sz="2800" b="1" dirty="0" err="1"/>
              <a:t>ПС</a:t>
            </a:r>
            <a:r>
              <a:rPr lang="uk-UA" sz="2800" b="1" dirty="0"/>
              <a:t> (тобто по мірі зниження виходу летких речовин) наростає вихід коксу при відповідному зниженні кількості смоли, бензолу, газу і пірогенетичної води Збільшення кількості летких у вугіллі приводить до зростання в газі концентрацій метану, оксиду вуглеводу і </a:t>
            </a:r>
            <a:r>
              <a:rPr lang="uk-UA" sz="2800" b="1" dirty="0" err="1"/>
              <a:t>олефінів</a:t>
            </a:r>
            <a:r>
              <a:rPr lang="uk-UA" sz="2800" b="1" dirty="0"/>
              <a:t>, тоді як вміст водню і азоту знижується.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836712"/>
            <a:ext cx="7704856" cy="584775"/>
          </a:xfrm>
          <a:prstGeom prst="rect">
            <a:avLst/>
          </a:prstGeom>
        </p:spPr>
        <p:txBody>
          <a:bodyPr wrap="square">
            <a:prstTxWarp prst="textWave1">
              <a:avLst/>
            </a:prstTxWarp>
            <a:spAutoFit/>
          </a:bodyPr>
          <a:lstStyle/>
          <a:p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Продукти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коксування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та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їх</a:t>
            </a:r>
            <a:r>
              <a:rPr lang="ru-RU" sz="32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3200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використання</a:t>
            </a:r>
            <a:endParaRPr lang="uk-UA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628800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	</a:t>
            </a:r>
            <a:r>
              <a:rPr lang="uk-UA" sz="2000" b="1" dirty="0" smtClean="0"/>
              <a:t>При </a:t>
            </a:r>
            <a:r>
              <a:rPr lang="uk-UA" sz="2000" b="1" dirty="0" err="1"/>
              <a:t>коксуванн</a:t>
            </a:r>
            <a:r>
              <a:rPr lang="en-US" sz="2000" b="1" dirty="0" err="1"/>
              <a:t>i</a:t>
            </a:r>
            <a:r>
              <a:rPr lang="en-US" sz="2000" b="1" dirty="0"/>
              <a:t> </a:t>
            </a:r>
            <a:r>
              <a:rPr lang="uk-UA" sz="2000" b="1" dirty="0"/>
              <a:t>кам’яного </a:t>
            </a:r>
            <a:r>
              <a:rPr lang="uk-UA" sz="2000" b="1" dirty="0" err="1"/>
              <a:t>вуг</a:t>
            </a:r>
            <a:r>
              <a:rPr lang="en-US" sz="2000" b="1" dirty="0" err="1"/>
              <a:t>i</a:t>
            </a:r>
            <a:r>
              <a:rPr lang="uk-UA" sz="2000" b="1" dirty="0" err="1"/>
              <a:t>лля</a:t>
            </a:r>
            <a:r>
              <a:rPr lang="uk-UA" sz="2000" b="1" dirty="0"/>
              <a:t> отримують продукти: кокс, коксовий газ, </a:t>
            </a:r>
            <a:r>
              <a:rPr lang="uk-UA" sz="2000" b="1" dirty="0" err="1"/>
              <a:t>кам’яновуг</a:t>
            </a:r>
            <a:r>
              <a:rPr lang="en-US" sz="2000" b="1" dirty="0" err="1"/>
              <a:t>i</a:t>
            </a:r>
            <a:r>
              <a:rPr lang="uk-UA" sz="2000" b="1" dirty="0" err="1"/>
              <a:t>льну</a:t>
            </a:r>
            <a:r>
              <a:rPr lang="uk-UA" sz="2000" b="1" dirty="0"/>
              <a:t> смолу, сирий бензол, </a:t>
            </a:r>
            <a:r>
              <a:rPr lang="uk-UA" sz="2000" b="1" dirty="0" err="1"/>
              <a:t>надсмольну</a:t>
            </a:r>
            <a:r>
              <a:rPr lang="uk-UA" sz="2000" b="1" dirty="0"/>
              <a:t> воду та </a:t>
            </a:r>
            <a:r>
              <a:rPr lang="uk-UA" sz="2000" b="1" dirty="0" err="1"/>
              <a:t>сол</a:t>
            </a:r>
            <a:r>
              <a:rPr lang="en-US" sz="2000" b="1" dirty="0" err="1"/>
              <a:t>i</a:t>
            </a:r>
            <a:r>
              <a:rPr lang="en-US" sz="2000" b="1" dirty="0"/>
              <a:t> </a:t>
            </a:r>
            <a:r>
              <a:rPr lang="uk-UA" sz="2000" b="1" dirty="0" err="1"/>
              <a:t>амон</a:t>
            </a:r>
            <a:r>
              <a:rPr lang="en-US" sz="2000" b="1" dirty="0" err="1"/>
              <a:t>i</a:t>
            </a:r>
            <a:r>
              <a:rPr lang="uk-UA" sz="2000" b="1" dirty="0"/>
              <a:t>ю (сульфат </a:t>
            </a:r>
            <a:r>
              <a:rPr lang="uk-UA" sz="2000" b="1" dirty="0" err="1"/>
              <a:t>амон</a:t>
            </a:r>
            <a:r>
              <a:rPr lang="en-US" sz="2000" b="1" dirty="0" err="1"/>
              <a:t>i</a:t>
            </a:r>
            <a:r>
              <a:rPr lang="uk-UA" sz="2000" b="1" dirty="0"/>
              <a:t>ю).</a:t>
            </a:r>
          </a:p>
          <a:p>
            <a:r>
              <a:rPr lang="uk-UA" sz="2000" b="1" dirty="0" smtClean="0"/>
              <a:t>	</a:t>
            </a:r>
            <a:r>
              <a:rPr lang="uk-UA" sz="2000" b="1" dirty="0"/>
              <a:t> Сировиною для коксування слугує </a:t>
            </a:r>
            <a:r>
              <a:rPr lang="uk-UA" sz="2000" b="1" dirty="0" err="1"/>
              <a:t>вуг</a:t>
            </a:r>
            <a:r>
              <a:rPr lang="en-US" sz="2000" b="1" dirty="0" err="1"/>
              <a:t>i</a:t>
            </a:r>
            <a:r>
              <a:rPr lang="uk-UA" sz="2000" b="1" dirty="0" err="1"/>
              <a:t>лля</a:t>
            </a:r>
            <a:r>
              <a:rPr lang="uk-UA" sz="2000" b="1" dirty="0"/>
              <a:t>, яке </a:t>
            </a:r>
            <a:r>
              <a:rPr lang="uk-UA" sz="2000" b="1" dirty="0" err="1"/>
              <a:t>сп</a:t>
            </a:r>
            <a:r>
              <a:rPr lang="en-US" sz="2000" b="1" dirty="0" err="1"/>
              <a:t>i</a:t>
            </a:r>
            <a:r>
              <a:rPr lang="uk-UA" sz="2000" b="1" dirty="0"/>
              <a:t>кається. Це дозволяє отримувати м</a:t>
            </a:r>
            <a:r>
              <a:rPr lang="en-US" sz="2000" b="1" dirty="0" err="1"/>
              <a:t>i</a:t>
            </a:r>
            <a:r>
              <a:rPr lang="uk-UA" sz="2000" b="1" dirty="0" err="1"/>
              <a:t>цний</a:t>
            </a:r>
            <a:r>
              <a:rPr lang="uk-UA" sz="2000" b="1" dirty="0"/>
              <a:t> та пористий металург</a:t>
            </a:r>
            <a:r>
              <a:rPr lang="en-US" sz="2000" b="1" dirty="0" err="1"/>
              <a:t>i</a:t>
            </a:r>
            <a:r>
              <a:rPr lang="uk-UA" sz="2000" b="1" dirty="0" err="1"/>
              <a:t>йний</a:t>
            </a:r>
            <a:r>
              <a:rPr lang="uk-UA" sz="2000" b="1" dirty="0"/>
              <a:t> кокс.</a:t>
            </a:r>
          </a:p>
          <a:p>
            <a:r>
              <a:rPr lang="uk-UA" sz="2000" b="1" dirty="0"/>
              <a:t> </a:t>
            </a:r>
            <a:r>
              <a:rPr lang="uk-UA" sz="2000" b="1" dirty="0" smtClean="0"/>
              <a:t>	Кокс </a:t>
            </a:r>
            <a:r>
              <a:rPr lang="uk-UA" sz="2000" b="1" dirty="0"/>
              <a:t>представляє собою твердий, матово-чорний, пористий продукт. </a:t>
            </a:r>
            <a:r>
              <a:rPr lang="uk-UA" sz="2000" b="1" dirty="0" smtClean="0"/>
              <a:t>Кокс використовують в </a:t>
            </a:r>
            <a:r>
              <a:rPr lang="uk-UA" sz="2000" b="1" dirty="0"/>
              <a:t>металург</a:t>
            </a:r>
            <a:r>
              <a:rPr lang="en-US" sz="2000" b="1" dirty="0" err="1"/>
              <a:t>i</a:t>
            </a:r>
            <a:r>
              <a:rPr lang="uk-UA" sz="2000" b="1" dirty="0"/>
              <a:t>ї, а також для </a:t>
            </a:r>
            <a:r>
              <a:rPr lang="uk-UA" sz="2000" b="1" dirty="0" err="1"/>
              <a:t>газиф</a:t>
            </a:r>
            <a:r>
              <a:rPr lang="en-US" sz="2000" b="1" dirty="0" err="1"/>
              <a:t>i</a:t>
            </a:r>
            <a:r>
              <a:rPr lang="uk-UA" sz="2000" b="1" dirty="0" err="1"/>
              <a:t>кац</a:t>
            </a:r>
            <a:r>
              <a:rPr lang="en-US" sz="2000" b="1" dirty="0" err="1"/>
              <a:t>i</a:t>
            </a:r>
            <a:r>
              <a:rPr lang="uk-UA" sz="2000" b="1" dirty="0"/>
              <a:t>ї, виробництва карб</a:t>
            </a:r>
            <a:r>
              <a:rPr lang="en-US" sz="2000" b="1" dirty="0" err="1"/>
              <a:t>i</a:t>
            </a:r>
            <a:r>
              <a:rPr lang="uk-UA" sz="2000" b="1" dirty="0" err="1"/>
              <a:t>ду</a:t>
            </a:r>
            <a:r>
              <a:rPr lang="uk-UA" sz="2000" b="1" dirty="0"/>
              <a:t> </a:t>
            </a:r>
            <a:r>
              <a:rPr lang="uk-UA" sz="2000" b="1" dirty="0" err="1"/>
              <a:t>кальц</a:t>
            </a:r>
            <a:r>
              <a:rPr lang="en-US" sz="2000" b="1" dirty="0" err="1"/>
              <a:t>i</a:t>
            </a:r>
            <a:r>
              <a:rPr lang="uk-UA" sz="2000" b="1" dirty="0"/>
              <a:t>ю, електрод</a:t>
            </a:r>
            <a:r>
              <a:rPr lang="en-US" sz="2000" b="1" dirty="0" err="1"/>
              <a:t>i</a:t>
            </a:r>
            <a:r>
              <a:rPr lang="uk-UA" sz="2000" b="1" dirty="0"/>
              <a:t>в, як реагент та паливо в ряд</a:t>
            </a:r>
            <a:r>
              <a:rPr lang="en-US" sz="2000" b="1" dirty="0" err="1"/>
              <a:t>i</a:t>
            </a:r>
            <a:r>
              <a:rPr lang="en-US" sz="2000" b="1" dirty="0"/>
              <a:t> </a:t>
            </a:r>
            <a:r>
              <a:rPr lang="uk-UA" sz="2000" b="1" dirty="0"/>
              <a:t>галузей х</a:t>
            </a:r>
            <a:r>
              <a:rPr lang="en-US" sz="2000" b="1" dirty="0" err="1"/>
              <a:t>i</a:t>
            </a:r>
            <a:r>
              <a:rPr lang="uk-UA" sz="2000" b="1" dirty="0" err="1"/>
              <a:t>мпромисловост</a:t>
            </a:r>
            <a:r>
              <a:rPr lang="en-US" sz="2000" b="1" dirty="0" err="1"/>
              <a:t>i</a:t>
            </a:r>
            <a:r>
              <a:rPr lang="en-US" sz="2000" b="1" dirty="0" smtClean="0"/>
              <a:t>.</a:t>
            </a:r>
            <a:r>
              <a:rPr lang="uk-UA" sz="2000" b="1" dirty="0" smtClean="0"/>
              <a:t> До </a:t>
            </a:r>
            <a:r>
              <a:rPr lang="uk-UA" sz="2000" b="1" dirty="0"/>
              <a:t>коксу, який широко використовують в металург</a:t>
            </a:r>
            <a:r>
              <a:rPr lang="en-US" sz="2000" b="1" dirty="0" err="1"/>
              <a:t>i</a:t>
            </a:r>
            <a:r>
              <a:rPr lang="uk-UA" sz="2000" b="1" dirty="0"/>
              <a:t>ї, </a:t>
            </a:r>
            <a:r>
              <a:rPr lang="uk-UA" sz="2000" b="1" dirty="0" err="1"/>
              <a:t>поставлен</a:t>
            </a:r>
            <a:r>
              <a:rPr lang="en-US" sz="2000" b="1" dirty="0" err="1"/>
              <a:t>i</a:t>
            </a:r>
            <a:r>
              <a:rPr lang="en-US" sz="2000" b="1" dirty="0"/>
              <a:t> </a:t>
            </a:r>
            <a:r>
              <a:rPr lang="uk-UA" sz="2000" b="1" dirty="0"/>
              <a:t>висок</a:t>
            </a:r>
            <a:r>
              <a:rPr lang="en-US" sz="2000" b="1" dirty="0" err="1"/>
              <a:t>i</a:t>
            </a:r>
            <a:r>
              <a:rPr lang="en-US" sz="2000" b="1" dirty="0"/>
              <a:t> </a:t>
            </a:r>
            <a:r>
              <a:rPr lang="uk-UA" sz="2000" b="1" dirty="0"/>
              <a:t>вимоги: в</a:t>
            </a:r>
            <a:r>
              <a:rPr lang="en-US" sz="2000" b="1" dirty="0" err="1"/>
              <a:t>i</a:t>
            </a:r>
            <a:r>
              <a:rPr lang="uk-UA" sz="2000" b="1" dirty="0"/>
              <a:t>н повинен мати високу </a:t>
            </a:r>
            <a:r>
              <a:rPr lang="uk-UA" sz="2000" b="1" dirty="0" err="1"/>
              <a:t>механ</a:t>
            </a:r>
            <a:r>
              <a:rPr lang="en-US" sz="2000" b="1" dirty="0" err="1"/>
              <a:t>i</a:t>
            </a:r>
            <a:r>
              <a:rPr lang="uk-UA" sz="2000" b="1" dirty="0" err="1"/>
              <a:t>чну</a:t>
            </a:r>
            <a:r>
              <a:rPr lang="uk-UA" sz="2000" b="1" dirty="0"/>
              <a:t> м</a:t>
            </a:r>
            <a:r>
              <a:rPr lang="en-US" sz="2000" b="1" dirty="0" err="1"/>
              <a:t>i</a:t>
            </a:r>
            <a:r>
              <a:rPr lang="uk-UA" sz="2000" b="1" dirty="0" err="1"/>
              <a:t>цн</a:t>
            </a:r>
            <a:r>
              <a:rPr lang="en-US" sz="2000" b="1" dirty="0" err="1"/>
              <a:t>i</a:t>
            </a:r>
            <a:r>
              <a:rPr lang="uk-UA" sz="2000" b="1" dirty="0" err="1"/>
              <a:t>сть</a:t>
            </a:r>
            <a:r>
              <a:rPr lang="uk-UA" sz="2000" b="1" dirty="0"/>
              <a:t>, так як в протилежному випадку кокс руйнуватиметься </a:t>
            </a:r>
            <a:r>
              <a:rPr lang="uk-UA" sz="2000" b="1" dirty="0" smtClean="0"/>
              <a:t>в металург</a:t>
            </a:r>
            <a:r>
              <a:rPr lang="en-US" sz="2000" b="1" dirty="0" err="1"/>
              <a:t>i</a:t>
            </a:r>
            <a:r>
              <a:rPr lang="uk-UA" sz="2000" b="1" dirty="0" err="1"/>
              <a:t>йних</a:t>
            </a:r>
            <a:r>
              <a:rPr lang="uk-UA" sz="2000" b="1" dirty="0"/>
              <a:t> печах п</a:t>
            </a:r>
            <a:r>
              <a:rPr lang="en-US" sz="2000" b="1" dirty="0" err="1"/>
              <a:t>i</a:t>
            </a:r>
            <a:r>
              <a:rPr lang="uk-UA" sz="2000" b="1" dirty="0"/>
              <a:t>д тиском </a:t>
            </a:r>
            <a:r>
              <a:rPr lang="uk-UA" sz="2000" b="1" dirty="0" err="1"/>
              <a:t>стовба</a:t>
            </a:r>
            <a:r>
              <a:rPr lang="uk-UA" sz="2000" b="1" dirty="0"/>
              <a:t> шихти, що приведе до </a:t>
            </a:r>
            <a:r>
              <a:rPr lang="uk-UA" sz="2000" b="1" dirty="0" err="1"/>
              <a:t>зб</a:t>
            </a:r>
            <a:r>
              <a:rPr lang="en-US" sz="2000" b="1" dirty="0" err="1"/>
              <a:t>i</a:t>
            </a:r>
            <a:r>
              <a:rPr lang="uk-UA" sz="2000" b="1" dirty="0" err="1"/>
              <a:t>льшення</a:t>
            </a:r>
            <a:r>
              <a:rPr lang="uk-UA" sz="2000" b="1" dirty="0"/>
              <a:t> опору руху газ</a:t>
            </a:r>
            <a:r>
              <a:rPr lang="en-US" sz="2000" b="1" dirty="0" err="1"/>
              <a:t>i</a:t>
            </a:r>
            <a:r>
              <a:rPr lang="uk-UA" sz="2000" b="1" dirty="0"/>
              <a:t>в, зниження </a:t>
            </a:r>
            <a:r>
              <a:rPr lang="uk-UA" sz="2000" b="1" dirty="0" err="1"/>
              <a:t>продуктивност</a:t>
            </a:r>
            <a:r>
              <a:rPr lang="en-US" sz="2000" b="1" dirty="0" err="1"/>
              <a:t>i</a:t>
            </a:r>
            <a:r>
              <a:rPr lang="en-US" sz="2000" b="1" dirty="0"/>
              <a:t> </a:t>
            </a:r>
            <a:r>
              <a:rPr lang="uk-UA" sz="2000" b="1" dirty="0"/>
              <a:t>доменної </a:t>
            </a:r>
            <a:r>
              <a:rPr lang="uk-UA" sz="2000" b="1" dirty="0" err="1"/>
              <a:t>печ</a:t>
            </a:r>
            <a:r>
              <a:rPr lang="en-US" sz="2000" b="1" dirty="0" err="1"/>
              <a:t>i</a:t>
            </a:r>
            <a:r>
              <a:rPr lang="en-US" sz="2000" b="1" dirty="0"/>
              <a:t>. </a:t>
            </a:r>
            <a:endParaRPr lang="uk-UA" sz="20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2420888"/>
            <a:ext cx="6264696" cy="1200329"/>
          </a:xfrm>
          <a:prstGeom prst="rect">
            <a:avLst/>
          </a:prstGeom>
          <a:noFill/>
        </p:spPr>
        <p:txBody>
          <a:bodyPr wrap="square" rtlCol="0">
            <a:prstTxWarp prst="textDoubleWave1">
              <a:avLst/>
            </a:prstTxWarp>
            <a:spAutoFit/>
          </a:bodyPr>
          <a:lstStyle/>
          <a:p>
            <a:r>
              <a:rPr lang="uk-UA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Дякую за увагу</a:t>
            </a:r>
            <a:endParaRPr lang="uk-UA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21</Words>
  <Application>Microsoft Office PowerPoint</Application>
  <PresentationFormat>Экран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Коксування кам’яного вугілля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Коксування кам’яного вугілля</dc:title>
  <dc:creator>алла</dc:creator>
  <cp:lastModifiedBy>алла</cp:lastModifiedBy>
  <cp:revision>6</cp:revision>
  <dcterms:created xsi:type="dcterms:W3CDTF">2013-12-05T19:32:32Z</dcterms:created>
  <dcterms:modified xsi:type="dcterms:W3CDTF">2013-12-05T20:22:48Z</dcterms:modified>
</cp:coreProperties>
</file>