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1%83%D0%BC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uk-UA" dirty="0" smtClean="0"/>
              <a:t>Сінгапур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971800"/>
          </a:xfrm>
        </p:spPr>
        <p:txBody>
          <a:bodyPr/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10 класу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dirty="0" smtClean="0"/>
              <a:t> Тарас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8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i="1" dirty="0">
                <a:effectLst/>
              </a:rPr>
              <a:t>СІНГАПУР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5915000" cy="5400640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Республіка </a:t>
            </a:r>
            <a:r>
              <a:rPr lang="uk-UA" b="1" dirty="0" err="1"/>
              <a:t>Сінгапур—країна</a:t>
            </a:r>
            <a:r>
              <a:rPr lang="uk-UA" b="1" dirty="0"/>
              <a:t> в Південно-Східній Азії на краю Малайського півострова;; столиця — Сінгапур. Складається з острова Сінгапур і 57 дрібних островів. Політична система: ліберальна демократія з обмеженнями для опозиції. Сінгапур — республіка, парламентська демократія англійської однопалатної (Вестмінстерської) системи. Головою </a:t>
            </a:r>
            <a:r>
              <a:rPr lang="uk-UA" b="1" dirty="0" smtClean="0"/>
              <a:t>держави </a:t>
            </a:r>
            <a:r>
              <a:rPr lang="uk-UA" b="1" dirty="0"/>
              <a:t>є президент, якого обирають на 6 років. Голова уряду — </a:t>
            </a:r>
            <a:r>
              <a:rPr lang="uk-UA" b="1" dirty="0" err="1"/>
              <a:t>Прем'єр-міністр.Населення</a:t>
            </a:r>
            <a:r>
              <a:rPr lang="uk-UA" b="1" dirty="0"/>
              <a:t> 3 млн.164 тис. (1998) (китайці 75%, малайці 14%, </a:t>
            </a:r>
            <a:r>
              <a:rPr lang="uk-UA" b="1" dirty="0" err="1"/>
              <a:t>тамільці</a:t>
            </a:r>
            <a:r>
              <a:rPr lang="uk-UA" b="1" dirty="0"/>
              <a:t> 7%). Мови: малайська (національна), китайська, тамільська, англійська (державні).</a:t>
            </a:r>
            <a:endParaRPr lang="uk-UA" dirty="0"/>
          </a:p>
          <a:p>
            <a:r>
              <a:rPr lang="uk-UA" b="1" dirty="0"/>
              <a:t>За даними перепису населення 2000 року в Сінгапурі сповідуються такі релігії: буддизм — 42,5%, іслам — 14,9%, даосизм — 8,5%, індуїзм — 4%, католицизм — 4,8%, інші християни — 9,8%, інші 0,7%, не релігійні 14,8%.</a:t>
            </a:r>
            <a:endParaRPr lang="uk-UA" dirty="0"/>
          </a:p>
          <a:p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/>
              <a:t> </a:t>
            </a:r>
            <a:endParaRPr lang="uk-UA" dirty="0">
              <a:effectLst/>
            </a:endParaRPr>
          </a:p>
        </p:txBody>
      </p:sp>
      <p:sp>
        <p:nvSpPr>
          <p:cNvPr id="7" name="AutoShape 2" descr="data:image/jpeg;base64,/9j/4AAQSkZJRgABAQAAAQABAAD/2wCEAAkGBggGERUIBxIVFRESER0aFRUUEBoUEhAVExUYFRQQFhIjHSYqGCUvJRYSIjUjLzMrLDgsFyoxNjAqNSguLikBCQoKDgsOGg8PGjUlHyQ1MzY1NCk1MjE0Lio0NS0xNTAzNC41LDUyKywqLDUpNDU1KSksKjQ1NS01NSouLTQvLP/AABEIAIUAyAMBIgACEQEDEQH/xAAbAAEBAAIDAQAAAAAAAAAAAAAABgUHAQIDBP/EADoQAAIBAgIIAgcHAwUAAAAAAAABAgMRBAYFEhchMVOU0kFhBxMiUXGRoRQjMkJSYoHBwtEzY4Kisf/EABsBAQACAwEBAAAAAAAAAAAAAAACBAMFBgEH/8QALhEBAAIABAUCBQMFAAAAAAAAAAECAwQRURITFVORIUEFMYGh8MHR8SIjMmGx/9oADAMBAAIRAxEAPwDDgA1L6sAFNlXI2LzIvtNVulQv+K15VPfqL+57vJntazadIYcbHw8vTjxJ0hMNqO9nX11P9S+aN0R0DlvKVJ4mtCCUeM6ntzk/cr8X5IjtL+kipXbpaKw9KEPCVSCnKXnqblH6/wBDLbCin+Utdl/iVs1aeThTNd5nT90WmnvQPbG46pjZOtXtf9sFH5RRxjMLVwNSWFxCtOEmpL3NGFtYn5RPzeQACQAAAAAAAAAAAAAAAAAAAAAAADN5Qy6sy4hYerf1UFrVbcXG9lC/hfh8EzdX3WEh4RhCPwUYxRGeijAxpYapjPzVatr/ALaa1VH5uo/5Mj6RcdLBYCoocajjD+Ju0vpcvYUcFOJxXxPEtnM7GBE+kTEfX3n82a0zTmStmet9onupRuqUf0xf5n5uyb+RiLNb3wfDztxO1KVGLTxKk4J+1qSUZ28dVtNX+K+XE2Fp3LGgsFgKdZuu1QTlHVlTVZ/aZJ2qew0ldLfbdYqxE31l018bDyXLwor6T6Rp+b6edU1krGUMPiNXHRpOhZynKrH/AE9RXUoS999Xd/g+7PumsHpJ06ujFTdOtFylNQtWc4NLUm3vjZOO7zJEWPOOeHhTtk6WzEY+vrHt7fz+zlRcvwq9ld2XBLxOC/yBoPQ+lKVWrL1qnKLoz15QcPbSk/VNQW+1tzv/ACRWk6eEo1ZUsB63UjJx++cXNuLs21GK1eD3b3/4JppETu9ws3XFxb4UROtXygAgtgAAAAAAAAAAAAAAAAAAAADbPotrxqYH1S40600/+T119JI7+k+hKrgXOP5KsG/g3qt/9iU9GWm4aNxEsFXdoYhLVvwVSF7fNO38I2dpTR9PStGpgq34akHF+V1xL1P68PRw+dicn8R5s/LWLfT3/VoBpPcz3ljsTKU6spycqqtUbd9dPwf9Pd4HGNwOI0bUlhMYrVIO0l4P9y96fFMzWSdHaP0riY4fHKprRfrIuEoqm1Tak41YuLduG9NcbeZTrEzOjscbFpTDnFn1iI19NmAacW4y3NOzT3NNbmmjgqM/YDR2AxDeCVRyrfeuTnH1Pttv7tKN3d3bd/HxvuxmWdHYHTGIjo/SCq2qu0XSlFarSbeunF3VlxVmvO+5NdLcKNMzW+Bz9J001Y+dWvFRoTckoS1oxu1qydnrpeD4b+J1rVp4iTq1XeUndt8W3xbLD0j4HReEqxxOFU3UxEb3jOPqEqdoNpKN2/wq17EYLRwzoZXGjMYVcWI01/J+4ACKyAAAAAAAAAAAAAAAAAAAAAHmvpuaa4NPwNnZQ9ItHFRWD05JQqLdGq90Kq8NZ/ll9H9FrEE6Xmk6wp5zJYWcpw4n0n3huXNuTsNmiKrU5alaK9ma3xkv0zXivqvmat0joXS+gHKji6c4qSs5RTlTqR8Vrrw8nZ+9HXRuYdK6IWpga84xX5b60Pgou9v4MnP0h5hmtSVWNn/sw/wZLXpf1+UqGVyucyn9uLVvT/esTH2n9U68RKtGMHK8YK0Ve6im7uK93wOaNerh25UZOLaaunZ2fFXPXG4/E6Ql63FS1n8Evokj5zA3MRrHrH59v+O3rJ6qo39mLbjHwi5W1rLwvZfI6gBIAAAAAAAAAAAAAAAAAAAAAbe2Y5c5dTqKncNmOXOXU6ip3FWDZcqmz5t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AqwOVTY6hmu7bzIADIpAAAAAAAAAAAAAAAAAAAAAAAAAAAAAAAAAAAAAAAAAAAAAAAAAAAAAAAAAA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" name="AutoShape 4" descr="data:image/jpeg;base64,/9j/4AAQSkZJRgABAQAAAQABAAD/2wCEAAkGBggGERUIBxIVFRESER0aFRUUEBoUEhAVExUYFRQQFhIjHSYqGCUvJRYSIjUjLzMrLDgsFyoxNjAqNSguLikBCQoKDgsOGg8PGjUlHyQ1MzY1NCk1MjE0Lio0NS0xNTAzNC41LDUyKywqLDUpNDU1KSksKjQ1NS01NSouLTQvLP/AABEIAIUAyAMBIgACEQEDEQH/xAAbAAEBAAIDAQAAAAAAAAAAAAAABgUHAQIDBP/EADoQAAIBAgIIAgcHAwUAAAAAAAABAgMRBAYFEhchMVOU0kFhBxMiUXGRoRQjMkJSYoHBwtEzY4Kisf/EABsBAQACAwEBAAAAAAAAAAAAAAACBAMFBgEH/8QALhEBAAIABAUCBQMFAAAAAAAAAAECAwQRURITFVORIUEFMYGh8MHR8SIjMmGx/9oADAMBAAIRAxEAPwDDgA1L6sAFNlXI2LzIvtNVulQv+K15VPfqL+57vJntazadIYcbHw8vTjxJ0hMNqO9nX11P9S+aN0R0DlvKVJ4mtCCUeM6ntzk/cr8X5IjtL+kipXbpaKw9KEPCVSCnKXnqblH6/wBDLbCin+Utdl/iVs1aeThTNd5nT90WmnvQPbG46pjZOtXtf9sFH5RRxjMLVwNSWFxCtOEmpL3NGFtYn5RPzeQACQAAAAAAAAAAAAAAAAAAAAAAADN5Qy6sy4hYerf1UFrVbcXG9lC/hfh8EzdX3WEh4RhCPwUYxRGeijAxpYapjPzVatr/ALaa1VH5uo/5Mj6RcdLBYCoocajjD+Ju0vpcvYUcFOJxXxPEtnM7GBE+kTEfX3n82a0zTmStmet9onupRuqUf0xf5n5uyb+RiLNb3wfDztxO1KVGLTxKk4J+1qSUZ28dVtNX+K+XE2Fp3LGgsFgKdZuu1QTlHVlTVZ/aZJ2qew0ldLfbdYqxE31l018bDyXLwor6T6Rp+b6edU1krGUMPiNXHRpOhZynKrH/AE9RXUoS999Xd/g+7PumsHpJ06ujFTdOtFylNQtWc4NLUm3vjZOO7zJEWPOOeHhTtk6WzEY+vrHt7fz+zlRcvwq9ld2XBLxOC/yBoPQ+lKVWrL1qnKLoz15QcPbSk/VNQW+1tzv/ACRWk6eEo1ZUsB63UjJx++cXNuLs21GK1eD3b3/4JppETu9ws3XFxb4UROtXygAgtgAAAAAAAAAAAAAAAAAAAADbPotrxqYH1S40600/+T119JI7+k+hKrgXOP5KsG/g3qt/9iU9GWm4aNxEsFXdoYhLVvwVSF7fNO38I2dpTR9PStGpgq34akHF+V1xL1P68PRw+dicn8R5s/LWLfT3/VoBpPcz3ljsTKU6spycqqtUbd9dPwf9Pd4HGNwOI0bUlhMYrVIO0l4P9y96fFMzWSdHaP0riY4fHKprRfrIuEoqm1Tak41YuLduG9NcbeZTrEzOjscbFpTDnFn1iI19NmAacW4y3NOzT3NNbmmjgqM/YDR2AxDeCVRyrfeuTnH1Pttv7tKN3d3bd/HxvuxmWdHYHTGIjo/SCq2qu0XSlFarSbeunF3VlxVmvO+5NdLcKNMzW+Bz9J001Y+dWvFRoTckoS1oxu1qydnrpeD4b+J1rVp4iTq1XeUndt8W3xbLD0j4HReEqxxOFU3UxEb3jOPqEqdoNpKN2/wq17EYLRwzoZXGjMYVcWI01/J+4ACKyAAAAAAAAAAAAAAAAAAAAAHmvpuaa4NPwNnZQ9ItHFRWD05JQqLdGq90Kq8NZ/ll9H9FrEE6Xmk6wp5zJYWcpw4n0n3huXNuTsNmiKrU5alaK9ma3xkv0zXivqvmat0joXS+gHKji6c4qSs5RTlTqR8Vrrw8nZ+9HXRuYdK6IWpga84xX5b60Pgou9v4MnP0h5hmtSVWNn/sw/wZLXpf1+UqGVyucyn9uLVvT/esTH2n9U68RKtGMHK8YK0Ve6im7uK93wOaNerh25UZOLaaunZ2fFXPXG4/E6Ql63FS1n8Evokj5zA3MRrHrH59v+O3rJ6qo39mLbjHwi5W1rLwvZfI6gBIAAAAAAAAAAAAAAAAAAAAAbe2Y5c5dTqKncNmOXOXU6ip3FWDZcqmz5t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AqwOVTY6hmu7bzIADIpAAAAAAAAAAAAAAAAAAAAAAAAAAAAAAAAAAAAAAAAAAAAAAAAAAAAAAAAAA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" name="AutoShape 6" descr="data:image/jpeg;base64,/9j/4AAQSkZJRgABAQAAAQABAAD/2wCEAAkGBggGERUIBxIVFRESER0aFRUUEBoUEhAVExUYFRQQFhIjHSYqGCUvJRYSIjUjLzMrLDgsFyoxNjAqNSguLikBCQoKDgsOGg8PGjUlHyQ1MzY1NCk1MjE0Lio0NS0xNTAzNC41LDUyKywqLDUpNDU1KSksKjQ1NS01NSouLTQvLP/AABEIAIUAyAMBIgACEQEDEQH/xAAbAAEBAAIDAQAAAAAAAAAAAAAABgUHAQIDBP/EADoQAAIBAgIIAgcHAwUAAAAAAAABAgMRBAYFEhchMVOU0kFhBxMiUXGRoRQjMkJSYoHBwtEzY4Kisf/EABsBAQACAwEBAAAAAAAAAAAAAAACBAMFBgEH/8QALhEBAAIABAUCBQMFAAAAAAAAAAECAwQRURITFVORIUEFMYGh8MHR8SIjMmGx/9oADAMBAAIRAxEAPwDDgA1L6sAFNlXI2LzIvtNVulQv+K15VPfqL+57vJntazadIYcbHw8vTjxJ0hMNqO9nX11P9S+aN0R0DlvKVJ4mtCCUeM6ntzk/cr8X5IjtL+kipXbpaKw9KEPCVSCnKXnqblH6/wBDLbCin+Utdl/iVs1aeThTNd5nT90WmnvQPbG46pjZOtXtf9sFH5RRxjMLVwNSWFxCtOEmpL3NGFtYn5RPzeQACQAAAAAAAAAAAAAAAAAAAAAAADN5Qy6sy4hYerf1UFrVbcXG9lC/hfh8EzdX3WEh4RhCPwUYxRGeijAxpYapjPzVatr/ALaa1VH5uo/5Mj6RcdLBYCoocajjD+Ju0vpcvYUcFOJxXxPEtnM7GBE+kTEfX3n82a0zTmStmet9onupRuqUf0xf5n5uyb+RiLNb3wfDztxO1KVGLTxKk4J+1qSUZ28dVtNX+K+XE2Fp3LGgsFgKdZuu1QTlHVlTVZ/aZJ2qew0ldLfbdYqxE31l018bDyXLwor6T6Rp+b6edU1krGUMPiNXHRpOhZynKrH/AE9RXUoS999Xd/g+7PumsHpJ06ujFTdOtFylNQtWc4NLUm3vjZOO7zJEWPOOeHhTtk6WzEY+vrHt7fz+zlRcvwq9ld2XBLxOC/yBoPQ+lKVWrL1qnKLoz15QcPbSk/VNQW+1tzv/ACRWk6eEo1ZUsB63UjJx++cXNuLs21GK1eD3b3/4JppETu9ws3XFxb4UROtXygAgtgAAAAAAAAAAAAAAAAAAAADbPotrxqYH1S40600/+T119JI7+k+hKrgXOP5KsG/g3qt/9iU9GWm4aNxEsFXdoYhLVvwVSF7fNO38I2dpTR9PStGpgq34akHF+V1xL1P68PRw+dicn8R5s/LWLfT3/VoBpPcz3ljsTKU6spycqqtUbd9dPwf9Pd4HGNwOI0bUlhMYrVIO0l4P9y96fFMzWSdHaP0riY4fHKprRfrIuEoqm1Tak41YuLduG9NcbeZTrEzOjscbFpTDnFn1iI19NmAacW4y3NOzT3NNbmmjgqM/YDR2AxDeCVRyrfeuTnH1Pttv7tKN3d3bd/HxvuxmWdHYHTGIjo/SCq2qu0XSlFarSbeunF3VlxVmvO+5NdLcKNMzW+Bz9J001Y+dWvFRoTckoS1oxu1qydnrpeD4b+J1rVp4iTq1XeUndt8W3xbLD0j4HReEqxxOFU3UxEb3jOPqEqdoNpKN2/wq17EYLRwzoZXGjMYVcWI01/J+4ACKyAAAAAAAAAAAAAAAAAAAAAHmvpuaa4NPwNnZQ9ItHFRWD05JQqLdGq90Kq8NZ/ll9H9FrEE6Xmk6wp5zJYWcpw4n0n3huXNuTsNmiKrU5alaK9ma3xkv0zXivqvmat0joXS+gHKji6c4qSs5RTlTqR8Vrrw8nZ+9HXRuYdK6IWpga84xX5b60Pgou9v4MnP0h5hmtSVWNn/sw/wZLXpf1+UqGVyucyn9uLVvT/esTH2n9U68RKtGMHK8YK0Ve6im7uK93wOaNerh25UZOLaaunZ2fFXPXG4/E6Ql63FS1n8Evokj5zA3MRrHrH59v+O3rJ6qo39mLbjHwi5W1rLwvZfI6gBIAAAAAAAAAAAAAAAAAAAAAbe2Y5c5dTqKncNmOXOXU6ip3FWDZcqmz5t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AqwOVTY6hmu7bzIADIpAAAAAAAAAAAAAAAAAAAAAAAAAAAAAAAAAAAAAAAAAAAAAAAAAAAAAAAAAA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" name="AutoShape 8" descr="data:image/jpeg;base64,/9j/4AAQSkZJRgABAQAAAQABAAD/2wCEAAkGBggGERUIBxIVFRESER0aFRUUEBoUEhAVExUYFRQQFhIjHSYqGCUvJRYSIjUjLzMrLDgsFyoxNjAqNSguLikBCQoKDgsOGg8PGjUlHyQ1MzY1NCk1MjE0Lio0NS0xNTAzNC41LDUyKywqLDUpNDU1KSksKjQ1NS01NSouLTQvLP/AABEIAIUAyAMBIgACEQEDEQH/xAAbAAEBAAIDAQAAAAAAAAAAAAAABgUHAQIDBP/EADoQAAIBAgIIAgcHAwUAAAAAAAABAgMRBAYFEhchMVOU0kFhBxMiUXGRoRQjMkJSYoHBwtEzY4Kisf/EABsBAQACAwEBAAAAAAAAAAAAAAACBAMFBgEH/8QALhEBAAIABAUCBQMFAAAAAAAAAAECAwQRURITFVORIUEFMYGh8MHR8SIjMmGx/9oADAMBAAIRAxEAPwDDgA1L6sAFNlXI2LzIvtNVulQv+K15VPfqL+57vJntazadIYcbHw8vTjxJ0hMNqO9nX11P9S+aN0R0DlvKVJ4mtCCUeM6ntzk/cr8X5IjtL+kipXbpaKw9KEPCVSCnKXnqblH6/wBDLbCin+Utdl/iVs1aeThTNd5nT90WmnvQPbG46pjZOtXtf9sFH5RRxjMLVwNSWFxCtOEmpL3NGFtYn5RPzeQACQAAAAAAAAAAAAAAAAAAAAAAADN5Qy6sy4hYerf1UFrVbcXG9lC/hfh8EzdX3WEh4RhCPwUYxRGeijAxpYapjPzVatr/ALaa1VH5uo/5Mj6RcdLBYCoocajjD+Ju0vpcvYUcFOJxXxPEtnM7GBE+kTEfX3n82a0zTmStmet9onupRuqUf0xf5n5uyb+RiLNb3wfDztxO1KVGLTxKk4J+1qSUZ28dVtNX+K+XE2Fp3LGgsFgKdZuu1QTlHVlTVZ/aZJ2qew0ldLfbdYqxE31l018bDyXLwor6T6Rp+b6edU1krGUMPiNXHRpOhZynKrH/AE9RXUoS999Xd/g+7PumsHpJ06ujFTdOtFylNQtWc4NLUm3vjZOO7zJEWPOOeHhTtk6WzEY+vrHt7fz+zlRcvwq9ld2XBLxOC/yBoPQ+lKVWrL1qnKLoz15QcPbSk/VNQW+1tzv/ACRWk6eEo1ZUsB63UjJx++cXNuLs21GK1eD3b3/4JppETu9ws3XFxb4UROtXygAgtgAAAAAAAAAAAAAAAAAAAADbPotrxqYH1S40600/+T119JI7+k+hKrgXOP5KsG/g3qt/9iU9GWm4aNxEsFXdoYhLVvwVSF7fNO38I2dpTR9PStGpgq34akHF+V1xL1P68PRw+dicn8R5s/LWLfT3/VoBpPcz3ljsTKU6spycqqtUbd9dPwf9Pd4HGNwOI0bUlhMYrVIO0l4P9y96fFMzWSdHaP0riY4fHKprRfrIuEoqm1Tak41YuLduG9NcbeZTrEzOjscbFpTDnFn1iI19NmAacW4y3NOzT3NNbmmjgqM/YDR2AxDeCVRyrfeuTnH1Pttv7tKN3d3bd/HxvuxmWdHYHTGIjo/SCq2qu0XSlFarSbeunF3VlxVmvO+5NdLcKNMzW+Bz9J001Y+dWvFRoTckoS1oxu1qydnrpeD4b+J1rVp4iTq1XeUndt8W3xbLD0j4HReEqxxOFU3UxEb3jOPqEqdoNpKN2/wq17EYLRwzoZXGjMYVcWI01/J+4ACKyAAAAAAAAAAAAAAAAAAAAAHmvpuaa4NPwNnZQ9ItHFRWD05JQqLdGq90Kq8NZ/ll9H9FrEE6Xmk6wp5zJYWcpw4n0n3huXNuTsNmiKrU5alaK9ma3xkv0zXivqvmat0joXS+gHKji6c4qSs5RTlTqR8Vrrw8nZ+9HXRuYdK6IWpga84xX5b60Pgou9v4MnP0h5hmtSVWNn/sw/wZLXpf1+UqGVyucyn9uLVvT/esTH2n9U68RKtGMHK8YK0Ve6im7uK93wOaNerh25UZOLaaunZ2fFXPXG4/E6Ql63FS1n8Evokj5zA3MRrHrH59v+O3rJ6qo39mLbjHwi5W1rLwvZfI6gBIAAAAAAAAAAAAAAAAAAAAAbe2Y5c5dTqKncNmOXOXU6ip3FWDZcqmz5t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AqwOVTY6hmu7bzIADIpAAAAAAAAAAAAAAAAAAAAAAAAAAAAAAAAAAAAAAAAAAAAAAAAAAAAAAAAAA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1" name="AutoShape 10" descr="data:image/jpeg;base64,/9j/4AAQSkZJRgABAQAAAQABAAD/2wCEAAkGBggGERUIBxIVFRESER0aFRUUEBoUEhAVExUYFRQQFhIjHSYqGCUvJRYSIjUjLzMrLDgsFyoxNjAqNSguLikBCQoKDgsOGg8PGjUlHyQ1MzY1NCk1MjE0Lio0NS0xNTAzNC41LDUyKywqLDUpNDU1KSksKjQ1NS01NSouLTQvLP/AABEIAIUAyAMBIgACEQEDEQH/xAAbAAEBAAIDAQAAAAAAAAAAAAAABgUHAQIDBP/EADoQAAIBAgIIAgcHAwUAAAAAAAABAgMRBAYFEhchMVOU0kFhBxMiUXGRoRQjMkJSYoHBwtEzY4Kisf/EABsBAQACAwEBAAAAAAAAAAAAAAACBAMFBgEH/8QALhEBAAIABAUCBQMFAAAAAAAAAAECAwQRURITFVORIUEFMYGh8MHR8SIjMmGx/9oADAMBAAIRAxEAPwDDgA1L6sAFNlXI2LzIvtNVulQv+K15VPfqL+57vJntazadIYcbHw8vTjxJ0hMNqO9nX11P9S+aN0R0DlvKVJ4mtCCUeM6ntzk/cr8X5IjtL+kipXbpaKw9KEPCVSCnKXnqblH6/wBDLbCin+Utdl/iVs1aeThTNd5nT90WmnvQPbG46pjZOtXtf9sFH5RRxjMLVwNSWFxCtOEmpL3NGFtYn5RPzeQACQAAAAAAAAAAAAAAAAAAAAAAADN5Qy6sy4hYerf1UFrVbcXG9lC/hfh8EzdX3WEh4RhCPwUYxRGeijAxpYapjPzVatr/ALaa1VH5uo/5Mj6RcdLBYCoocajjD+Ju0vpcvYUcFOJxXxPEtnM7GBE+kTEfX3n82a0zTmStmet9onupRuqUf0xf5n5uyb+RiLNb3wfDztxO1KVGLTxKk4J+1qSUZ28dVtNX+K+XE2Fp3LGgsFgKdZuu1QTlHVlTVZ/aZJ2qew0ldLfbdYqxE31l018bDyXLwor6T6Rp+b6edU1krGUMPiNXHRpOhZynKrH/AE9RXUoS999Xd/g+7PumsHpJ06ujFTdOtFylNQtWc4NLUm3vjZOO7zJEWPOOeHhTtk6WzEY+vrHt7fz+zlRcvwq9ld2XBLxOC/yBoPQ+lKVWrL1qnKLoz15QcPbSk/VNQW+1tzv/ACRWk6eEo1ZUsB63UjJx++cXNuLs21GK1eD3b3/4JppETu9ws3XFxb4UROtXygAgtgAAAAAAAAAAAAAAAAAAAADbPotrxqYH1S40600/+T119JI7+k+hKrgXOP5KsG/g3qt/9iU9GWm4aNxEsFXdoYhLVvwVSF7fNO38I2dpTR9PStGpgq34akHF+V1xL1P68PRw+dicn8R5s/LWLfT3/VoBpPcz3ljsTKU6spycqqtUbd9dPwf9Pd4HGNwOI0bUlhMYrVIO0l4P9y96fFMzWSdHaP0riY4fHKprRfrIuEoqm1Tak41YuLduG9NcbeZTrEzOjscbFpTDnFn1iI19NmAacW4y3NOzT3NNbmmjgqM/YDR2AxDeCVRyrfeuTnH1Pttv7tKN3d3bd/HxvuxmWdHYHTGIjo/SCq2qu0XSlFarSbeunF3VlxVmvO+5NdLcKNMzW+Bz9J001Y+dWvFRoTckoS1oxu1qydnrpeD4b+J1rVp4iTq1XeUndt8W3xbLD0j4HReEqxxOFU3UxEb3jOPqEqdoNpKN2/wq17EYLRwzoZXGjMYVcWI01/J+4ACKyAAAAAAAAAAAAAAAAAAAAAHmvpuaa4NPwNnZQ9ItHFRWD05JQqLdGq90Kq8NZ/ll9H9FrEE6Xmk6wp5zJYWcpw4n0n3huXNuTsNmiKrU5alaK9ma3xkv0zXivqvmat0joXS+gHKji6c4qSs5RTlTqR8Vrrw8nZ+9HXRuYdK6IWpga84xX5b60Pgou9v4MnP0h5hmtSVWNn/sw/wZLXpf1+UqGVyucyn9uLVvT/esTH2n9U68RKtGMHK8YK0Ve6im7uK93wOaNerh25UZOLaaunZ2fFXPXG4/E6Ql63FS1n8Evokj5zA3MRrHrH59v+O3rJ6qo39mLbjHwi5W1rLwvZfI6gBIAAAAAAAAAAAAAAAAAAAAAbe2Y5c5dTqKncNmOXOXU6ip3FWDZcqmz5t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DZjlzl1OoqdxVgcqmx1DNd23mUpsxy5y6nUVO4bMcucup1FTuKsDlU2OoZru28ylNmOXOXU6ip3AqwOVTY6hmu7bzIADIpAAAAAAAAAAAAAAAAAAAAAAAAAAAAAAAAAAAAAAAAAAAAAAAAAAAAAAAAAAAAAAAAAAAAAAAAAAAAAAAAAAAAAAAAAAAAAAAAAAAAAAAAAAAAAAAAAAAAAAAAAAAAAAAAAAAAAAAAP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02229"/>
            <a:ext cx="2598785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 descr="https://encrypted-tbn3.gstatic.com/images?q=tbn:ANd9GcRj7mgawLZ-o5ncHLdfyRdRxvgN2kSqBvNtcPCsmIwOegzvrWasD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273" y="3586770"/>
            <a:ext cx="23241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2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5915000" cy="666936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uk-UA" b="1" dirty="0"/>
              <a:t>Довжина узбережжя становить 193 км.</a:t>
            </a:r>
            <a:endParaRPr lang="uk-UA" dirty="0"/>
          </a:p>
          <a:p>
            <a:pPr fontAlgn="base"/>
            <a:r>
              <a:rPr lang="uk-UA" b="1" dirty="0"/>
              <a:t>Займає територію в 692,7 </a:t>
            </a:r>
            <a:r>
              <a:rPr lang="uk-UA" b="1" dirty="0" err="1"/>
              <a:t>км²</a:t>
            </a:r>
            <a:r>
              <a:rPr lang="uk-UA" b="1" dirty="0"/>
              <a:t>.</a:t>
            </a:r>
            <a:endParaRPr lang="uk-UA" dirty="0"/>
          </a:p>
          <a:p>
            <a:pPr fontAlgn="base"/>
            <a:r>
              <a:rPr lang="uk-UA" b="1" dirty="0"/>
              <a:t>Висота крайнощів: найнижча точка </a:t>
            </a:r>
            <a:r>
              <a:rPr lang="uk-UA" b="1" dirty="0" smtClean="0"/>
              <a:t>— </a:t>
            </a:r>
            <a:r>
              <a:rPr lang="uk-UA" b="1" dirty="0"/>
              <a:t>Сінгапурська протока 0 м, найвища точка — </a:t>
            </a:r>
            <a:r>
              <a:rPr lang="uk-UA" b="1" dirty="0" err="1"/>
              <a:t>Букіт</a:t>
            </a:r>
            <a:r>
              <a:rPr lang="uk-UA" b="1" dirty="0"/>
              <a:t> Тіма 164 м</a:t>
            </a:r>
            <a:endParaRPr lang="uk-UA" dirty="0"/>
          </a:p>
          <a:p>
            <a:pPr fontAlgn="base"/>
            <a:r>
              <a:rPr lang="uk-UA" b="1" dirty="0"/>
              <a:t>Ландшафт: низовина, </a:t>
            </a:r>
            <a:r>
              <a:rPr lang="uk-UA" b="1" dirty="0" err="1"/>
              <a:t>лимше</a:t>
            </a:r>
            <a:r>
              <a:rPr lang="uk-UA" b="1" dirty="0"/>
              <a:t> центральна частина, злегка, горбисте плато.</a:t>
            </a:r>
            <a:endParaRPr lang="uk-UA" dirty="0"/>
          </a:p>
          <a:p>
            <a:pPr fontAlgn="base"/>
            <a:r>
              <a:rPr lang="uk-UA" b="1" dirty="0"/>
              <a:t>Основні природні ресурси: риба.</a:t>
            </a:r>
            <a:endParaRPr lang="uk-UA" dirty="0"/>
          </a:p>
          <a:p>
            <a:pPr fontAlgn="base"/>
            <a:r>
              <a:rPr lang="uk-UA" b="1" dirty="0"/>
              <a:t>Використання землі: орна земля — 2%, постійні посіви зернових культур — 6%, пасовища — 0%, ліс і лісиста місцевість — 5%, інше — 87% (дані на 1993 рік)</a:t>
            </a:r>
            <a:endParaRPr lang="uk-UA" dirty="0"/>
          </a:p>
          <a:p>
            <a:pPr fontAlgn="base"/>
            <a:r>
              <a:rPr lang="uk-UA" b="1" dirty="0"/>
              <a:t>Пагорби і долини з </a:t>
            </a:r>
            <a:r>
              <a:rPr lang="uk-UA" b="1" dirty="0" err="1"/>
              <a:t>осадкових</a:t>
            </a:r>
            <a:r>
              <a:rPr lang="uk-UA" b="1" dirty="0"/>
              <a:t> порід  переважають на північному заході острова, тоді як східна частина складається з піщаних і намивних порід.</a:t>
            </a:r>
            <a:endParaRPr lang="uk-UA" dirty="0"/>
          </a:p>
          <a:p>
            <a:endParaRPr lang="uk-UA" dirty="0"/>
          </a:p>
        </p:txBody>
      </p:sp>
      <p:sp>
        <p:nvSpPr>
          <p:cNvPr id="4" name="AutoShape 2" descr="data:image/jpeg;base64,/9j/4AAQSkZJRgABAQAAAQABAAD/2wCEAAkGBhQSERUUEhQVFRQVGRcXFRgYGBcYGBgXGBsXFh0YGBwXGyceGhokGhwcHy8gIycpLC0sGh4xNTAqNScrLCkBCQoKDgwOGg8PGi0kHyUvLCkpKSwsLiwsLCotLCwqLCwqKiwpLCopLCwsLCwsKSkvLCwsLCwpLCwsLCwsLCwpLP/AABEIANMA7wMBIgACEQEDEQH/xAAbAAABBQEBAAAAAAAAAAAAAAAFAAECAwQGB//EAEAQAAIBAwIEBAMGAwcDBAMAAAECEQADIRIxBAVBURMiYXEGMoEjQlKRofBicrEUFTPB0eHxgqKyQ2ODkhYkU//EABsBAAIDAQEBAAAAAAAAAAAAAAECAAMEBQYH/8QAMREAAQQABAQEBQQDAQAAAAAAAQACAxEEEiExQVFhcQUiMvATgZGhsRTB0eEkM0Ij/9oADAMBAAIRAxEAPwD03VTl6gaq47/DePwt/wCJpiaFpGiyAryabxP3++tcBb4p/AsWSW+yazdYyZNt2sm2DPrdYf8Ax13sb0rH51pxGHMNWbu/fzU9VPr9KH8bzRLJUXJGvVBAJACxJYjbf/PYTS5tzDw7DOsFoi3EeZ2IVAO8sRTu0FlUMaXkAIjNImuf+GHa2X4dw6lAHt+IV1MjYY+VmBi4G6/eFdAppWnMLTSxmN5alrp1NQPtXN/EXALf4hEJErZuv0MENagkSJnI9iajjSMUfxHV3XTmmJrjvhDm4SyguEhCqeZpOh9ADBj0VhDg7ZNdWl5SuoMuneQREd5mI9asLSN1UdCQFYzUpoVb58j3QiqSsFi5wAok6oOdB2DGJO0jNCeR8U4vi463AnF6iC2nTqEtaCwxImz3AyoqtxykAq2KIyNLgdl1eqnY1WEob8S44S+doRjROgtIxuZwbz0W/hOOS4CbZkAwYBEGNsgZ7jp1q/VXN8A7vxiXrhYC5aveEh+7bVrOkkfiaSx7So6V0LbUGGwnmjEbgByU1NSL4qkVy1wWxxVtrZUsb7rcJJ/tBYhxpIIE2FEGOwU7ZMc7KjFF8S+gtdZNR15phS/rTKhO75/4oBe+GyrA2LhQiYBAwDkgOsNHo+senWrfijifCFm4VLabyeUbsdNwBR6kwPrWfkPDul/iBdabjCw75lQWD+Vf4QAFHoJqNlLXZQrxh80Xxb93SzXeLurbvWmMz5Dqd3ZTcEBrZZdVwODhDB1rG01oQ3EZFu6fOrMoUZXSVBQmSGww8wjIOCCKjxyMOK1CJGi4oYkBtKuhggHKlgeu4q11Zn1uRqgqAvyqpIJA6sTCyT22HXoMvQjbiuPiHNykOOvBX8pvfbXh1i1HtD59tWr9a0c3ZjYuhZ1G24HcnScf5fWuV5jZ1camlbd0lCrJdEok62UyJhmgwAJ8u8GjHKOO8Pg+GxqZkQIoMT5ZyTsABM59iSBWNziZSAF02RBuGa++Av7/AD4KfIub2UshTcRAGfSGZR5WZnSATtpYRHQUXtcQriVYMp6ggg/UVz/Dr4RafvmUtWwzRuzBBkkSZOAB2E0jMlkXiLZMailp/N2LAoVJG0xNXuhBN2sbcVZ1BI5hdVP7/wCaYsKRH7mkVrItSq8FQI0rEKNhELJUdoHQdKsWkRSA9qihJO6GfECHTbeJW2+t43A0usjrAJkgdJqHw0ENmJDHVq0Ri2TkBZJkbsGGDMiNqMLQLi/h9kY3OGfw2g+QjymZJAMHSCcwQwByAKua4ObkKUDK7MjugTMCdp6gHeDuKegfIueq1ub11AZGnWyK5UqreYAgbkiQBMTRuzcDCQQQdiDIPsaqc0tNFPdqRPeoC2sloGoiCYEkDoTvGdvWpUwoIWh/H8nDEPa0pcUadoRlH3GA6diMjpgkER47WbnmtFRclXQQyXJG6MBGvfDBSwkbxHUA0M+Io8H1Nyzp9T4iHH0BPsDV8ch0YdlU9gBzjf3uhHICo4m4qhjbYNAOrC+TTqW55gBLqJ3OqMYrp4XGBjMEbeo7e4oJy3jxaQq1u5Op2ZlUMDLEg+VtXywMjpFaxz6z95mT+dLij82WKkrSXHRNG8FoAI+vvsiQeozqEYI64BH61VbvBwGUhgdiDIP1FTWqU+ylpG8Z2nrUnphSIoKWkDmpG2J1EDVETAmO0xP0pgKdjUUshRpopyfenC+lFRQYSc565/rTaR0Ak1PVUT3/AH/xUUQ/nnDBrDNs1sG4jfhZAWn2I8pHUEisavInb09+lR+JOYXM2ETV4ltpbYrqOgHPQZJ/2p9umP8AKt0AIbquXjSLFbqnjUJU6R5xDIY++uR/p7E0y8WL12V+VEUKAICtckuDj5hpUQdo/irQGNQa7GSYEGSeg9zV2UE2s7ZnCMs5rRyG0PDFyJuXFlyd+vkHZVMiPSTJJNEJ7DaueS9fRWa0rC0ZaCisROSVXxFfSZ1Rp1bwOlFeW8aL1oON9mG4kZwRuCIIPYisEjDZK7MZFaadEUn9/vNSpjSmqk6RFU8VxiWwDcYLJgT1PYAZP0q36UJ4rlJucRruEG2FAVcydyVPTSTDH8UKDhcloB3KB6Jn+KbIbQNZPppBM9ldg5/+uelVXEvcQZW8q2TOnTrDRAEOBpOrUDjWAOqk7Ev7ut+H4Xhp4ZwVjBnM+p6zvNABbu8Pd8Jbhh5ZT5HMCBLq4lW+7qyGIBgGauYGu9O/VVudQ823RZOIv3LB0MFRLekSLbaCs/NMGAVwADIYGcEGjfKb4t3Gtkwtw6rf8xHmT0OAwHq1ZGtSdVxmcrkFyIHchRCqf4gAfWpuiXF+6yt7EY7EY361rcwubTt1zhiGsfbBpxXRgimLCuct3LtvFtwy/guy30DzqH11Cr/74uH/ANJQe5uGP0tz+n5VjMDx1W4YmJwvN9UZu8SiKWZgqjcnAHvQDiuP1t4tzyW0BFsNgicF2HRmwADkDG7EDPxHHEuvifauPMttBpROgZixwd4Zj+LSu9Qt2pYPdIZxkAfIn8o79NRyf4RisuIxcWDHm1dwCre4zDK3bn/Cn/ebHK2nK9yVWf8ApYzHuB7VCzzxIbVIIYrpX7QnSASR4c4EwdoOK0A1X/ZlEwACd2AE/nGfrXJZ49KHHM0VwpIcJHVJ7VtSRcstoLAHUkAMN/MI0uI7jr0rba51cXD29R/FbZQD7rcYQfqa59+H8C2Dbe5K6Rkhg0wigqYUdBI0n13ktwHE+JbDsukncZ9c5AORkAwYIr0GHxEWMbmaCqy6WDY2Ea4LmC3QYkEQGVhDKT3/ANQSD3rSGrnLjm2wurMoIYfit7ke4+Yeojqa6BGBgrkESCOxEgihLHkK2QyiVuZW+JT66hT1Urkg9YeH5urXrlmCrJsTHmEKSRnYBl371tKUF5/yksfFtavFWPl3YAkSu0OAWjvlTIOHaAdCpdIyTSmh/JeZ+Nb1bMIDRtJEhh1AYGfTI6Vv9aUijRRWLjOUpcOvU6PAXUrEYEkSvysASTBHU96FcJfLIC0TlW7SpKtHpIJo9xXFC2jO3yqNR+gmB3J6Dua5/gbZW2qt80S38xy2fcmteHJIK52NDQAeKv1VULfjNoAlQwN1ugCkN4Y7sYAI6AmcwDcEqHBcUbChGUsgnSyCSAZMOs5OfmG/UA5N0hcG+VZsMGF/mK2c35i1tAVEsWgEgmIVnJgEE4UwAROKGfCVxNDIJwdQJ0+ZT5JGklcFYwSNiN8PeutxF1VWUW3JJMal1CNRGQH0khVMmGZiBABMcJy9LQ+zUKTuc6mjqxOWPqT1rI6mtynddcEk3wRGkaTCnArOnUYiqeMusiMyLrYAlUn5iBgVfFYub8WbVslY1k6bYIxrbafQCWPoppgLNIHQWUG4bmnEHVJSVOlhct6SpgHGhzIggxM9CQahccICzsXZzvA1OQICqBgADYDAySdyaBaJZkDsqqckGHd2h2Zm3HzD5YMk5jFXWeDRTIHm2LElmPpqYkx9azYvxWHDOLGNtw+iwFkk3qPlVLcOzkG7EDIt/MJ7uT85HbYepANM/LFyVm22+pCVztJA8p+ozWw01eafjZpH/ELja0BjWigFlTjHEC5aYsPvJpZTjcZDD2Ix3p245j8lq5MY1aFWe585aPSJrSRTVvHjuIqqHeiqf0rLtV8Jw+lYkknLHqzQPMf9OggDFWhR13pfnTac1xHvL3ZnGyd1pHJOO1PqqOmkUpTVopr1lWUqwBDCCPT6bUNRfAuPc8P7MhQWUiYEszsPmcyTJOYHWTRSKy8wts1tlAmYBExIkagCcAlZAnvXQwWJfBIC08eOyre0OFFEgJpcv44WF8O5OgT4bBWYBSfkbSCRHQ7R2jIniObMrCVQTnw9c3ivVgoEGB90TscziiVq6GAZSGU5BBkEfSvcNlixIIYbpc5hkwxsjQonZ5vZbAupPYnSfyeD+lNc55aBgNrPXQrXI7ToBAPoaF8XdVVl8jAiJJJMAARkk4gVCy4dAV+U/LiOsHBGDIiPSgIGk1a0frTlsN9/RG+F5nbu4RwWG6kFWHqVYAx6xWgNXFm690avDtsAcBnYOCCQchIVvY/WtXCcUWJCXLyOvzKzlyPWLmoFT0K71laYpHFkbwSOGy0fHoW9pH3UuacF/Y9N6w7hcI1ssWGkSwA1ZjcQdpJBGZ6S7eCgsxCqBlmMADuT0rluZcerQnEcRaCgny+W2xYgoNUuejHYDJB6CrbFm08OpF5hHnJW4R2AI+XGYEb1q+FmqzqkdimtGgJWni+KN+IGmypDCRDOQZBIOVQESAckgHEQXG1PI7/nWDmnN14dQzgmTGI7gSSSMSRkTvtV4Ajb0XOe90z1u1U5Peud4v4gcoGsKMMitqCkandUgQ/SSZAIMrGJrJxXM5XTeN5wW8N48JbbMC0hQyyqhkIknGCTvGWbHwxGtz0VjMHI/ddMllrZJtOVklijea2SckxusnqpFEOF5wCwW4PDfpLAq38jYnvpIB9IzXE3efC2uq0LiiCwQnUhWLjYEk2z9k4xtiQRRThud27ysty2Vg6WVgH8w7hAYGJDEAH3BArimixIsaH39VqBmg31C7mas1VEiqn4lVYKzqGbKrIDH2ByfpVK6CfiuKVEZ2PlUSeu3b16RXOcdxzE+JcGR5bdtYOkt5YkkAudidgJA6liPxBckW7Y+++pv5bUP/5aB9TQjmBE2xudYaPRQST7DAnuR3q//VC6XiASFhxDy57Yue6fg7ZUHUBqZizQZEnoD1gQJ9KvFN9acV4KR7pSXu3Oqv22TNTT6Z7zTsKRIpGopo3ppp9VRmoRqimvXwqsx2UFj7ASf0ofa5rcC+LeRVtldcqxZlnTpVgVEsZgFZE49aIsoIgxBEGhZ+HEK6We46adCKzCEBg+WFycAAtOBHebWZK83vsiKUrXxHZJAkgkXDBG3hgFg2TmDONxWS18Va3XwxFr7PU7LcmXXUqgKIViMZO/63n4XtGJLmCT9wSSVY4RQACF0wABBI6zTf8A4zbAADXNPlldQAYqIVmxMgRsRssjFXf4++qbyhTPxVaja5IIWNIDeZWcGCcDSrbmcbCpN8RWhpHnhl1KdMAjR4uJMk6R2icTOKyL8J2wBDPIKkGLX3A6jHh6dnPTfO9TT4WtA4LgCMSNwnhZJWT5ekwMkAUQMPzKFNWHi1svxaXVZ3abZCoFaWClx5iwgBRJG+PWivHaLR1KXR3MwhADbDUwIZSZIE6SxkATtU7fJbaurqCCsREAYVreYG8MZ9RUrXBHxWdiDmUiZ20ie0AtAH42PaLoZ2seHZiKHazyRleZAAdQNB2UuEDvoa59wYldOp8gvp6ADABg5YwMUNt2XtO7291aHGYKMSykxMrB3GVKEgEFgTo/f761gXilF0tONJtiAzF2DaiAFBJCbExALEdK6OAxcuIxRc/Yj6Vssj2hrKaPkrOHCXl8W0WRj82mPmH41+VvfqCCDtQzmvCu9y2LgAjCuCQuouhzmRKBl0EwSRBPQ1a5hakKDpY7Kym2SSegZROe01bfsBwVIkEQR/xkV35cJFiPOPVwcFjZiHRuojTkUC4rloBLKFshkggQ2q7BFvCrLFSxMjLeX8NCLnJbpYaLLASMEFSAGtSNbwNluebJhgPbsV4RLcuSZAMs7MxC7kAsTA9t/WsPMviIWVVntXYYwvyAnE7G5K/UVgiwTMPRmk171+dStbJ5JTlhZfvkm5Fwl9ARfbUdNsA6i2QsNue/XE9hWrj+F1QdSrAKnWoZCraZBBI6gdalwHOEugFdQlQ4DAqSp6juPY0uP4NLy6HErM/UY9uprsZWSx5dwueXOZJbtCgHBcTatvdtOqhbZXJg6iulQQoXPmyI+XA6yd9zjuGgsQkQGZvDJnESToyQpz1AOafiPhi2w8usMM221v5GwfL5sTpUGOgqFnlVq5bJIYBjJXxGgMPKeu5iCdzGc15fxXCCJ/xSTR5c/ey6sErZBpwVvDvw9xiqKkiSR4cAkeQnzKA3Yx39cx5lbFpQ9kKtwHygAQ2r5laIkQNXuoqPCcNb4cmWlzqKjzMQjNqgKNTbxLRmBWlHW7cTSdSJLMYwWIKhemQCxI6eXvWTBQyOxDTHdc00zg0I/wA55K150dSupQVh9UZIMhkIKtjeDjpQ7juQsll21K0eZ0VPmUb+ZyXLhZKmRBAxXUk/v970A47jf7RKr/g9Tv4sdB/7U/8A3/l+f1MTnkhoQmLWjM4++yzBz/iXH1HQBqI0gIM+u/zE9cdgKo4dSSbjAgtAAP3UEwCOhPzH3A6VZxXndU6KA9z1ydC57kFj/KO9XtEVxfGsYB/jM7n+P3WbDtcT8V252VcUg3SnNNXmAtalJNMf31qImlQ2KiRx3qHSpE0gJHrTuUTqxqVR6VFboMwQYJBgjBG4OcEdqUDRGlMtPv8AvtThqhqpiaIFhSlJqiDFcb8VePbuSL13w3+UBioU9V8se+entXPP5vmLN/MzN/5GtceFsXmXdwngsmJjEjXij3Xa8/8AiIWvs7fmun6hJ6nu3Zfz6Tv5PauraHjuXc56eUH7p0gSe59fSuA5bxfg3FdVU6T8pwPcEbHsa9A5Vze3xCyhyPmU/Mvow7eokGmnj+G2gO5S+I4B2DaGBtji7ry6D8qnm7ElVMhSABjdy6DOIMJqIBwT7UQscAtv5BnAJJJMDYSdh6CBkmKvUxTzj0qp+IcYmxjQDfr3XCqlU9kMNLAFTuCBH5Guds84KeELdwBiboe0ftdAti4cLPiD5RieuK6Q1i5hypL2GBEavlwTqRrZkxnysfYx7VbhcU6E6Ejt/CJa13qCw2PiBbseKwADGUCBRKAXIdvEYHcEKDuM7RUrvNbF8Q6MbZKjU6jQGZBcGdUghSCTHens/DdtDJ1NuYYJElRbmFQKPL2GKmvw7a8MWzqK60eCRkoqoAYG2lRI9+9W4jEiZ2d7iT+OyLGsZ6dEx4lHspetg6U8y4g6FJVljpKBvyX6GFgj+hB9O9DXtC1aKrJJLBJjLuxMfmTPYCiFi2FRVGyqq/QACa7/AIG5xjeP+b09/Rc/G1YKsVpxBrHxPBNJNtwur5gRInbWIIhv6wOtaqn2ruSwslbleLCxMkcw21UcLwyW10qI7nqx/Ex6nrM1oG2agaiG6ZpwABQSXZsq3i71y7i5C2zuiGSZ6O+7D0AA7lhSZwo7ADM7QP8AKKQOawc+s67Yt+bznOliDpUamyCDEDT/ANQqlxbCwu4DVX5nTvAJVvA7FiMuS3YhcBV230gT6k1oNc1wHHPbt2FEsb6W2DMXc64VrpMsceH5gBGQd6r4X4muOYJtAN4XnIEW1ua51AXT+FQNRUyw1AV4OaOSWR0h4ldoMoUF1IP7xiuXscyuLpum4XDW+IuFXZQkI6adMLIPhnEzuKN8MfFsCSCHUglJUMDIkasgEbf57nPb+HrClCtpBo2IVROCMwM9/cA1QwtjJDve6IoLFY+JpBuMmi2rBbhMh1kuofTHyyqjfcsPu5hc+KGQnWiAiJRWJuT4QvYERA+U/U9IrZzdLKW5ukW11AGFkvk3NBhZKlpYx653rJxvAWiy30mbzJqfBAUhQIxqWYgEEeZsmtkMcUrw0ir0HfhxROjc1aK1efMHCOgY+U/ZFnEMjuIETPkz6EH0q7k3N3vySqqoCbEltT20udRAHmjvirOUcIgtKQqiZcQoxq2mFEsFMExnNR4zmNnhQuqEDGAFXsIkhRMAQJjGKpeG5ixo12RAzGmjVR+IuOe1YLWwdW2rfQD97/L3ImuH5fzF7D6rZz94GYcdm9f4txXoyMHUEEMrDBwQQf0Irgef8vWzfKIZEBo6pP3Z/Ueke5bDOGrCF6DwUwvLsNIyyeP7dF2PKee2+IHkMMPmQ/MPUdCPUf1xW4ivL0YyCCQRkEEgj2IyKP8AAfGVxBF1fEjZgQrf9QwD7iKj8LxZ9EMZ4HLGc0PmHLj/AGur5jwK3bZRuux7HoRPb/avOL9rSzLIJUkSDIMYkGjHN/ip7y6bYNtCPNkFm9JX5V9sn85CKvQfv0q2FjmDzLseBYLEQBxk0B4fv0SAox8JXtPFL/Grr/Rh/wCP60HiKst3CpDKSGBBBG4I6irXDMCCuxjMOZ4HR8SNO69S1U01x/BfGrqoF23rP4lIWR6qRE+x/KtQ+OLf/wDK7P8A8Z/XUK5xw0g4L59J4Xi2GjGV0wqNc0fjlOll/qyD+hNG+Ucz8e2LmgoCSAGIMgdRG4nHTakdE9gshZpsHPC3NIwgdVrmo6v36U5E1TxN0IhY7KCT3xn86VoLjQWUqKHVe2xaX/vf/MIPyf1rZp6VRy21oTzZYyz9PO2T9BsPQCtBEivoeCg/Twtj+vdcaZ+d5KVTY5gfSq2bNTBrYqFH/mnFRNPrqFFWBaHcVxJV2cAEIUtSTABeGZyc4yg+lExQ+2//AOvcfTqLC48dDMkD20gCuP4tLkia2rzECuY3WzBt8xdyWTiw4dT4cXYZEli1vbVKLqEYAljGkAiTgHHy/m125xTIEU2BqGoKYwMNqOG1N07GjicDbeyqHTcUKAGMMCQInMiquBEKLTCHAyPxzu6n70nJ6ic1y/EsCyCMPjbp+Ov8flb8Nic2ZrgCdv7C1XbgUSxAUbk4AHvTOQBMgDuTG+KCcLwLEC1ErbZAx1EgQsMVBz5gwMD5WmtXEcouOoBdZUAJ5cRsWMz5vl2Gwj7xqhngj5AHB2nPpQII7pXYhjTRKXOeGs3EAvNpEypmDMdCcbf61RzABLaW7YEAI3cBVZQskZMtp9wG9K02uUDSyeJ5imhdlKJMwADMTj2AGKos8gCiPEb5WWIx5jMiSSACAQCTn3NdGDwd0ZaS66JNcL4fekrsY0tyE6Db91quDwbJ+8ET2nSP0/fahPNOVrxSyPLeQRBP1g/wncMO89xRRlvwP8Jo3+YF+4E4Qx/N9N6xf2S5bDPbTTp+VCQcEeYDQTCBgrgb/OBE1gj8LnaHZm+bUg3oeh77rRDixG8PY6je/vguR4bj73CsyqYOdaNldX4gJwesjBxvWFmkksSSSSSckk9Sav43XrZrmWbzE4zPURiOgjtHSs9VUvpuEijoTADMQLITxSmkaYGgugDSkKU01Pp1Qvchfzx/nUQc/K0nlqr/AOxvo1kQp277gbdNxg58wOxqkCup58AVvMokg6YCsYtoGTUxAgHUpYT0WuVPrV8sYblI4gGt1xvB/EJMZG8ybg9tFKkBWzgeVXLhiInOQSY7hVBYj1MD1o3w/wAHzvqj+JlT9EDt/wBwqMw8snpaVMX45g8Mac+zyCF8i5IeIeTi2vznv/APXv2HqRXb3rqWwAzKoiFGBgYhR1jaBVfDctKqE16FXYWlCgfVix+og1os8MqHyjJ3bJY+7GWP1NaG+DSyu/8AU0OQ1K8D4l41+rkzcOA5f2st0PdBABVSIOqQzddMbqp2JOYJgDeocNwTlUVwAiRIJ1FiuRMeVVBgxnYDABkmFqJmuzD4bh4g0Aba/PmfdLiOxUjrTxTAxSBwKckGt6y8E77fvFINtNM7SP360oqIqQFOB7TVcU/7/wCailK9l71ltcLctiFKMomA2pTEzEgMDG21bNVOBWafDRYhuWUWE0czo/SsXD8A3iB9KWxBDBCTr7avKokbzk9Nq1cRw6uIcAgGRvg9wRmfUVYGjFSMU8cTY2ZG7fX8pXyuecx3WG5ct2UjCgTpEEknJIA3JoVwluIulSWUaJnzXLrwGEnZVMjtOox5a6C9wquPNONiGZTJxgqQaGcZZNttUILdtYSSQqE4JgLLMdhHcjc5oxAePO0XWw67a8KCvgc30uO+/bp3Q13BusSri5GyE69cBYDADyMmk+aBg7QYssXCrBmNy5oBW5pMoksSJwC7KIB0iRGROC9ws7i4LghQVfwgdYU5yrycMBjTI829Rs6w6hLgPiFmDKQVIAks1sjEnBKsBJGBWNr5WC/+3UaPp61WlndbSGka7DTr90VscSriUYMO4MjHT/Y1Vx91wk2xJBEyCx09SACsnbrT2OF0szMdTvEmABCzEAZ6nJJO3aryBXWbmcwZtD04LmEhrvLqFzHE8KvEYhQ51EAE6WIyzITlH/EjD3H3hyt/hihhhBgEeoIkH2IzXp68OAdUDVtqgTHvE0O5j8PpcGIGZgzpyZxBlf8ApI9Qa5uKwBeLb6uPC/7/ACvT+EePHBuyvvJy5e/dLzsilR7i/h4TotlvEyShXUVAIEyI1KSRBCkntvAq9y64kyvWCexPRpyv1ArhmGQbtI+S97B4xg5hYeBx10WcCjnI+Xr5bupWKwVWNR1mYXTILP13AXG+Ygvw9jzsVaFadLOgmZ1FVATTicnei3IEa2PDTwmYG4SQCZhkGnXgj5jmDtVzIHtflLLPAHQH5rh+LeMRzYesO+tddOHdbBYdDpNsfaKwbzhtfzOc6VCv5mIEaSOogVg5R8MKpHjsC+4QN5vQmDP5desYrobdhi+t4kfKoPlUHBzA1MRiYwMDqTz9t7ChlvKG4nxmaAPtmPiSjIcHQE05kAAEHtXWw2FoCSdoz8eWm2nOl4v9bIGujicQ071x3+y6S0qosLAWcxETtnuZx3mrdY3kR3nrMR23xXHEPcRpBW1Z4gx/7lxuJmfVUVvqzelXi3d8BvMmj+0nyeGdWOKH3tcb5+XaugHkcFiMN7uXTnjEmNSk9gykz2iZqNzjEAksoXuWWPzJg9fyoALYThrjIi+M92+lttI1a3vXEB1ROAZ9hWOzwptsnDvbAQcRauW1nxF8NhcVhJABhxO33xRznkoIQeK6y1xiN8rqT6MD0nEHsP0pPxSr8zop9WVfXqd4rmOMsLbucSyxbKHh3tmIHiBHgAKM6sqY31VNuXvrsErbN24b9y4HBZQWVfLjPlUBB/LUznkgIm8/e66RbgIBEEHaII/SpisXKeA8K3pJUksz+VdKjUSYQThR2rbpmrBsqXAA6JxewNsUppgP2Ky2ubW3cIpknxMgYBtlQwzufMI3qKAE7BaiBtTgb0I5ZzW5c4i4rCFXWABphdD6ZaPMCywRODmNsmQKiLhlNFaCO1MHkxIkbgHMH/epKen6VjHKYuG4GySxAKz84thgTORCCAdiZzApSq2gHcp35pbGuT/hsFbqQxAIEbnBG3Y9quscajgaWWSJiRMY3EyImhj/AA6ZkXSCwXxME6mW54oYS/kMyIXHmPpUOA+GgjZPlAXQV8jnyOhllOpRDbA57ihrafLHW63rzlNenzA6nUkiACihmzO0EGabjryMAVuWwyHxBLLEQR5s/Ln5umDVXFcgVmDKdDQ4JjUW1KEk6m3AAzue/Wsx+FFBBF1pAAHlHQlu/wBJEHAgike3MC0iwVYwsaQ4GlK7aF51DCyCpBlXD3cQ0L5RAIyd8HbM0RTh1BLBQC2WIAknfMCT9ax8u5ELbqwuE6RABEAjRbtDYxgIDMUUKxSYbDsgZkYKSzSl50P7IdzLmC2vmBOCxgDyoCiljkYBZds5OMVh4nmrW7rKQNKhThGLMWFw6QdWkN5MA77b1r5lxKyAyIzAawXYIqiYmSCSZEwAdhMYoRxTW1RGVVtXWCkMU1G2uRI1ACYmAek94LulAsXturI4rrTdbP7/AEnSqu5Kl106SGUapKywn5T74imufEdvGG8wBQgAh5bw/LB6E5mMSelVcIiEqpVFcALauIQR5QY0kyFcSTpMzJ3Eit45XagAop0hQJEkBcj9c47mjHJ8RuZpBCj2MYacCm4/h2dYRypBkQSs4Iglcx+fqDtQ57Bual1efSQVuquoA9UdFBg94I9BtRlx671RxHCh46EZVhup2kT+o2PWq8TA+QXG6j9j3CkEwZo8afdDOCtPbujxFRVeV8kaXMEjWogAgA5C+mBRazwiK2pUAIXQCBHlmYx0n0oRznl7uoVjrOfKi5UaT5wpJLHUFUnYAnHWrHsMWXxLblPC0hVny3AcneYIwr9IORNJg2yxxBsu/TZWz5XnM0o2FpiuBE0Bu3eL82kGQWAGldgtzSQxktJFvcDJPSYsuPxQLEamE+WUtz/hhlxjy+ISrTsI23rXn6LN8LqEcC4/e9KPWgXE8VxWdCtOvbTbK6QXI0knUyldOTBBnbYHIFEG0j2ZeKhFLVSqpeLVmIVlYr8wGSDkQY2PvTIBXD1O3vt6U7gSdO1VA/8ANBeccVeW8FtElVVLhVVBZgLqoy56FST02FCk7BmNIvf49FcKzqGJAAJySTAx67dqycXzcrc0qAQrWlfeftiwGn2ic/pFZeK4LXxUR5Wt22cgE5t3dYWRgE+vQYmir8KmsXNI17Bo80Z/1/U96iemtAvVD7nDOeKFwA6V8rEkgQymSk4OdOw3+tX2+UIt43TqLEllzAWVCtAG8wN+oFbh/wAU5HYbVEvxDt8lJcbVJblVajUvzoFItgGaeo64AikjxUVdqY6fWnioC4AP6/SquI4xUKg6iWkDSrMTA1H5R2zQKFWrzipETWazxyuodT5WAYEyuDsYbafWnv8AGKgliIET1idpAk1LUo7KH9sU3DbB84EkQf4epEHcYB6itBWf36UO4ziMqRKhxLXFtlngbLhTBzuwgZxO2TiXABNq5f1xg6bzBjMgmbZ9RiB6RWKbFiJ4YWuPUCwtbMMXjMDXdE+MsalIEBoOliAdJznPahR5YxX7VhqmFMhpUwdLalGvzCdp2zImifDX2dAxUoSDKmcGSOw99hvtQzn2k6AxCganViRh0U6d9zJmPQitMxaGFz9QB70Swl2fICqv7g8p88EmZA2GMDUxMhhqBnBJgdKLM0ncTvE5/LtWbiuIuG0GRPtCFOhvWCRuNtt6o5hZ0xdUBbkBXaC2lOsCRMGJ6xJp6awWESXSGnH8e6W2Palt61n4DjfEBmNS4cAyJiZUjBUjINaDE07XBwsbKlzS00Viv6DN5RruIGUQ35qY6+kE1kXnbi6FZV0nQBEmdZgMrbEehAOGzjJDguXKhcpPn3BOMTsPr/TtWnhuXqkkADVvHpMDfAycbZNI5riQbrmrmyRgEEXyUv33pGrTYAGxoZx3ObdowxOqNRABMLIGs9AASOs+lWKgAu2W+RGKibqggEgM0wJEkxOJOcdqHcRx8Xxb1BICtEAtcLMVKrOcQCSMiROKgnKnHFNdVgFOnBGqZEPGZVvKsGYicVE4YP8Ao8FNebKbotwQS1xCT5c21V8DqDqEVi4Pxv7UQVJQNdBaAikN4bIcfNABWcnMUVHK7fim5olyQZMmCF0yoOBjqOwrUyiaibO0ekcFUd8/v/ero2ptGKlpqKm1EiNts1EVNwDtUQTtURS00zGf+adhTzQRUQN6dVFMadT2qIrWRTKKdh608e9BVFZuM4PxEiYIKtkSJVg0MMSpiCJqixyplFoBxFkkgFTmUZPxYA1Ej0AHrRBTU/TtQItM17migueX4TMKDcBhEQfZ9ENo5h9/sx65PYQ9v4Sgj7X5RbHyRi3oImGwfLEjoe4muhL0lMdMUuQKz47+ay8DwPhW7duZ0KqzETpAG3Ss1/msAm2odV3YsVBO2hPKdbdMYkgSTgEy3vQ1uGS0usKzlPlBYnSDjyzIUQdwJid9qWQPIGQ1z7dEsZYSc+vJa3HSqYz7bdajw/GeJqBXSQFO4YFWkqysImYI6bVMj/erGOa9uZpsIOaWGjoUwp1AphjFICPT0p0t8krVhR8oA64EfWBU0tVVxXHLbts7TCSWgScelY35yrWbrqTCMySsMSQQJGCADO5BgZgxURyuOq3Xr6oup2VVGSSYArHzbnBtohtprNwHQZhcIbgmMkFQdhVN3gbt21aAuAss62cEagyPbLAQDOZEgTA2mtnDcsCW7aN9obQgMQB0KzAx8pIop6Y3U667IdzS4921be2ZS4ApTV5SLgC6sfeRsg9lYVZzPlhuX0MN4ZR1uEacjVbYAznJUzH+db2sr5cDyfLgeXGnHbGKoKm45Qi4gQq2oGA38PqO4/p1iZr+XX7rWP1pp/WpMsVHUfegqTamGH6fs4qGmntVImooVEiTVgH73qKt1/0qQfp360CoE2kRVHEcSi/Myidgdz7Dc/SrOJYgADBZkSYmNbKkicEiZg9qO8Hy+3aH2ahT1aBrY92bdifWqJZsi24fDGUWToufS4GEiRkgggggjcENkH0NS/rUZ0XHRwVYvdcTsyl2YMp2YQQCNx1Ap2MH/irmnMLVMjCxxCRWaqbiwG0jUzfhQFm7yQNsdyNqs1gLqjABn+tEuTcPosIDuw1t/O/mM9zmPoO1VSyZArsPB8WydlmKz+/9KfamfBpTmrlz1Zv0p0NMDTSKCKmO9SJ71WT0p9XSoopVDHT3p/emK0UNUKbgiL6+GulCNTkAaT8/lPYyQQBG7GiBt1YzelV0AK2TucXUhfPOIKW1glQ1y2jsDGlGaGIPTGJ6TSucvQ279uz5WYGdJOGZYGeh8okTPXrRJrYIIZQREEEAgz70rFhUXSiqo6BQAP0p7RDqbSE8u5O5tXkv6ftzqIU5XUgRgW2Jx0FEuG4JE1aAAWMse5iJP0FaFamZu+9C1HPc9OlnrSdNv3mo66rZjQSrH/eQ8x0sFCeIGwSVO2JkT92YkCdoNZb9tW1Jcd7bm5GnxAYYBfKhEiPMuOjHGYpcz4QBXCoTKsUCHSPElW1OAQCCoIzPtmiHBPwyWWVQt+5cWGRRAz5tB6W0BJJJyTk6miq3vLeC6cULHNzA189lVb4tg0sQVZ2txABQ/Mu2SGXr0OKu1Z3/ANPb3qvheFChdUM4UAuRkxg5OaD8w4dma4CGC+IroACTcaLRJhROlFVj7+1B7yzhaWKFmIfQNV9+GiP2zB/X6f6Uz3wBJIA7yI+k0PebnEfZs6Rbgk29/Pj/ABFyN8isFniCbXD23suANDfKX1JalWJAH4wBHqD7KZq4J2YEvrXuK1GlrobThsggg9ZBFJLgMlSGAMSpBz2xigqWS3DXUtrLK7/ZnyEjxfE0EH5dSGBOM1bylmNxnZPDXSAZTwwxBkNpJMaRIknb9IJS6tN0H4MNa836TX467ngiHE3B5M73LP1+0Q/Xb9K6NuKQHSXUN2LLP5EzXBLye+LNh3JNoOW0rbOu0POUc4JIyDtiRM1u5VcZ71x3BJa4hleGF1XUIgDa/MU1LnBxM1inkLwHAdP3XYwuDbHcZdZFn71/ZXQ/ENsNa3GtfPaBIBLpnSvfUJUx+I0GuccNJdVc2wJLhcBcSYJDEDqQCB9DWj4m4M3CQtpi5VQrhQ4aGLeGT/6WYOsR74iqvidrhu2gqk+KrWmYfdVmRmz30K0fU9qWPEOb5QLUlwMcoa5zq0P21SeNJmNBGTI0x77RHWr+Vc6CoEueYKNIuKDcUgYGoJJVo36Hv0oIOCYcLbthCGDLpEDShDkguCCNAG49tqv5bwt0XLiWwrMSH1MDbTSEtrMIDnVjb7prW9wfQcPmufFH8IOMbrNnTmAatG7wpht9KelWpcMpnX9/SkhpUqI2QUxt70zGnpUECpmpOtKlQTKpx/lSdcfv1pUqIQKhP9aRpUqKYpDcVWMn9+lKlUUCGcwusLiwxEXLCwCQIueLqkbGdI32jFEF6e1KlUGxWiYANb2TD9/rU2NKlRVLVA9frULLkXbJG4uqPoZU/mCaVKkf6T2WjDf7m910HMeX27qHxEDFVJU7MpjdWGVPsaBfBXBpxPBoby6yGukHYgloOkrESNwN6VKuc0+T5rtndynzvgktXbAtoqT4ymAJIhGydznOaoJkD13pqVbcP6QuVjPX9P3RX4ZuE2IJJ0vcRe4VSQonfAxWzheBS2sIoUN5iB1J3P6CmpVgk3Pddnh9P2U2O/79a5v464lrdu3cQw4Yid8NokQcdB+VKlUh9YSu9JT8JdLWwxOSJJ2/pWbmnGPai5bOlgdMwDKsCSCDgiVBztFKlXRf6SuNDpiBXN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1618">
            <a:off x="6598533" y="1099167"/>
            <a:ext cx="227647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2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5410944" cy="6336704"/>
          </a:xfrm>
        </p:spPr>
        <p:txBody>
          <a:bodyPr>
            <a:normAutofit lnSpcReduction="10000"/>
          </a:bodyPr>
          <a:lstStyle/>
          <a:p>
            <a:pPr fontAlgn="base"/>
            <a:r>
              <a:rPr lang="uk-UA" b="1" dirty="0"/>
              <a:t>Кліматичні умови в Сінгапурі класифікується як екваторіальні, які характеризуються слабо вираженими сезонними змінами.</a:t>
            </a:r>
            <a:endParaRPr lang="uk-UA" dirty="0"/>
          </a:p>
          <a:p>
            <a:pPr fontAlgn="base"/>
            <a:r>
              <a:rPr lang="uk-UA" b="1" dirty="0"/>
              <a:t>Серед корисних копалин є граніт. А осадкові породи спостерігаються в західній частині Сінгапуру й головним чином складаються з пісковиків і аргілітів, незначна частина яких ще знаходиться й в південно-західному районі </a:t>
            </a:r>
            <a:r>
              <a:rPr lang="uk-UA" b="1" dirty="0" err="1"/>
              <a:t>остров</a:t>
            </a:r>
            <a:endParaRPr lang="uk-UA" dirty="0"/>
          </a:p>
          <a:p>
            <a:endParaRPr lang="uk-UA" dirty="0"/>
          </a:p>
        </p:txBody>
      </p:sp>
      <p:pic>
        <p:nvPicPr>
          <p:cNvPr id="3074" name="Picture 2" descr="http://www.jacotour.info/images/article/azia/singapur/si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255628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Економіка Сінгапуру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11260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uk-UA" b="1" dirty="0"/>
              <a:t>Сінгапур, порівняно з іншими країнами регіону, має добре розвинену ринкову економіку без помітної корупції, зі стабільними цінами на товари і високою заробітною платнею. Відсоток безробітних становить приблизно 3%.</a:t>
            </a:r>
            <a:endParaRPr lang="uk-UA" dirty="0"/>
          </a:p>
          <a:p>
            <a:pPr fontAlgn="base"/>
            <a:r>
              <a:rPr lang="uk-UA" b="1" dirty="0"/>
              <a:t>Економіка сильно залежить від експорту, зокрема від електроніки та виробництва.</a:t>
            </a:r>
            <a:endParaRPr lang="uk-UA" dirty="0"/>
          </a:p>
          <a:p>
            <a:pPr fontAlgn="base"/>
            <a:r>
              <a:rPr lang="uk-UA" b="1" dirty="0"/>
              <a:t>Галузева зайнятість населення на 2003 рік — Обробна промисловість 18%, Будівництво 6%, Перевезення та засоби сполучення 11%, Сервіс, в тому числі фінансова та комерційна діяльність 39%, інші 26%.</a:t>
            </a:r>
            <a:endParaRPr lang="uk-UA" dirty="0"/>
          </a:p>
          <a:p>
            <a:pPr fontAlgn="base"/>
            <a:r>
              <a:rPr lang="uk-UA" b="1" dirty="0"/>
              <a:t>Сільськогосподарська продукція — гума, копра (сушене ядро кокосового горіха), фрукти та овочі, квіти, птиця, яйця, риба, акваріумна риба тощо.</a:t>
            </a:r>
            <a:endParaRPr lang="uk-UA" dirty="0"/>
          </a:p>
          <a:p>
            <a:pPr fontAlgn="base"/>
            <a:r>
              <a:rPr lang="uk-UA" b="1" dirty="0"/>
              <a:t>Промисловості — електронна, хімічна, нафтопереробна, харчова промисловість, машинобудування.</a:t>
            </a:r>
            <a:endParaRPr lang="uk-UA" dirty="0"/>
          </a:p>
          <a:p>
            <a:pPr fontAlgn="base"/>
            <a:r>
              <a:rPr lang="uk-UA" b="1" dirty="0"/>
              <a:t>Експортні товари — машини та механізми, зокрема електроніка, споживчі товари, хімікати, природне паливо.</a:t>
            </a:r>
            <a:endParaRPr lang="uk-UA" dirty="0"/>
          </a:p>
          <a:p>
            <a:pPr fontAlgn="base"/>
            <a:r>
              <a:rPr lang="uk-UA" b="1" dirty="0"/>
              <a:t>Імпортні товари — машини та механізми, природне паливо, хімікати, харчові товари.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69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Релігійні течії країни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err="1"/>
              <a:t>Сінгапурці</a:t>
            </a:r>
            <a:r>
              <a:rPr lang="uk-UA" dirty="0"/>
              <a:t> здебільшого матеріалістичні й прагматичні. Ідеалом для них є принцип п'яти </a:t>
            </a:r>
            <a:r>
              <a:rPr lang="en-US" dirty="0"/>
              <a:t>C: cash (</a:t>
            </a:r>
            <a:r>
              <a:rPr lang="uk-UA" dirty="0"/>
              <a:t>гроші), </a:t>
            </a:r>
            <a:r>
              <a:rPr lang="en-US" dirty="0"/>
              <a:t>credit card (</a:t>
            </a:r>
            <a:r>
              <a:rPr lang="uk-UA" dirty="0"/>
              <a:t>кредитна картка), </a:t>
            </a:r>
            <a:r>
              <a:rPr lang="en-US" dirty="0"/>
              <a:t>car (</a:t>
            </a:r>
            <a:r>
              <a:rPr lang="uk-UA" dirty="0"/>
              <a:t>авто), </a:t>
            </a:r>
            <a:r>
              <a:rPr lang="en-US" dirty="0"/>
              <a:t>condo (</a:t>
            </a:r>
            <a:r>
              <a:rPr lang="uk-UA" dirty="0"/>
              <a:t>кондомініум), </a:t>
            </a:r>
            <a:r>
              <a:rPr lang="en-US" dirty="0"/>
              <a:t>country club (</a:t>
            </a:r>
            <a:r>
              <a:rPr lang="uk-UA" dirty="0"/>
              <a:t>кантрі-клуб), але духовне життя в країні теж існує.</a:t>
            </a:r>
          </a:p>
          <a:p>
            <a:r>
              <a:rPr lang="uk-UA" dirty="0"/>
              <a:t>За даними перепису </a:t>
            </a:r>
            <a:r>
              <a:rPr lang="uk-UA" dirty="0" err="1"/>
              <a:t>населення</a:t>
            </a:r>
            <a:r>
              <a:rPr lang="uk-UA" dirty="0"/>
              <a:t> 2000 року в Сінгапурі сповідуються такі релігії: буддизм — 42,5%, іслам — 14,9%, даосизм — 8,5%, індуїзм — 4%, католицизм — 4,8%, інші християни — 9,8%, інші 0,7%, не релігійні 14,8%.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63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факти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Галузева зайнятість населення на 2003 рік — Обробна промисловість 18%, Будівництво 6%, Перевезення та засоби сполучення 11%, Сервіс, в тому числі фінансова та комерційна діяльність 39%, інші 26%.</a:t>
            </a:r>
          </a:p>
          <a:p>
            <a:r>
              <a:rPr lang="uk-UA" dirty="0"/>
              <a:t>Сільськогосподарська </a:t>
            </a:r>
            <a:r>
              <a:rPr lang="uk-UA" dirty="0" err="1"/>
              <a:t>продук</a:t>
            </a:r>
            <a:r>
              <a:rPr lang="uk-UA" dirty="0"/>
              <a:t>ція — </a:t>
            </a:r>
            <a:r>
              <a:rPr lang="uk-UA" dirty="0">
                <a:hlinkClick r:id="rId2" tooltip="Гума"/>
              </a:rPr>
              <a:t>гума</a:t>
            </a:r>
            <a:r>
              <a:rPr lang="uk-UA" dirty="0"/>
              <a:t>, копра (сушене ядро кокосового горіха), фрукти та овочі, квіти, птиця, яйця, риба, акваріумна риба тощо.</a:t>
            </a:r>
          </a:p>
          <a:p>
            <a:r>
              <a:rPr lang="uk-UA" dirty="0"/>
              <a:t>Промисловості — електронна, хімічна, нафтопереробна, харчова промисловість, машинобудування.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1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709160"/>
          </a:xfrm>
        </p:spPr>
        <p:txBody>
          <a:bodyPr>
            <a:normAutofit fontScale="92500"/>
          </a:bodyPr>
          <a:lstStyle/>
          <a:p>
            <a:r>
              <a:rPr lang="uk-UA" dirty="0"/>
              <a:t>Експортні товари — машини та механізми, зокрема електроніка, споживчі товари, хімікати, природне паливо.</a:t>
            </a:r>
          </a:p>
          <a:p>
            <a:r>
              <a:rPr lang="uk-UA" dirty="0"/>
              <a:t>У 2004 році партнери в експорті були Малайзія 15,2%, США 13%, Гонконг 9,8%, Китай 8,6%, Японія 6,4%, Тайвань 4,6%, Таїланд4,3%, Південна Корея 4,1%.</a:t>
            </a:r>
          </a:p>
          <a:p>
            <a:r>
              <a:rPr lang="uk-UA" dirty="0"/>
              <a:t>Імпортні товари — машини та механізми, природне паливо, хімікати, харчові товари.</a:t>
            </a:r>
          </a:p>
          <a:p>
            <a:r>
              <a:rPr lang="uk-UA" dirty="0"/>
              <a:t>Партнери в імпорті на 2004 рік — Малайзія 15,3%, США 12,7%, Японія 11,7%, Китай 9,9%, Тайвань 5,7%, Південна Корея 4,3%, Таїланд 4,1%.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71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r>
              <a:rPr lang="uk-UA" sz="6600" dirty="0" smtClean="0"/>
              <a:t>Дякую за увагу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4804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504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Сінгапур</vt:lpstr>
      <vt:lpstr>СІНГАПУР </vt:lpstr>
      <vt:lpstr>Презентация PowerPoint</vt:lpstr>
      <vt:lpstr>Презентация PowerPoint</vt:lpstr>
      <vt:lpstr>Економіка Сінгапуру </vt:lpstr>
      <vt:lpstr>Релігійні течії країни </vt:lpstr>
      <vt:lpstr>факти </vt:lpstr>
      <vt:lpstr>Факти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Сінгапур, Тайвань, Корея</dc:title>
  <dc:creator>Тарас</dc:creator>
  <cp:lastModifiedBy>Тарас</cp:lastModifiedBy>
  <cp:revision>3</cp:revision>
  <dcterms:created xsi:type="dcterms:W3CDTF">2013-04-08T17:34:19Z</dcterms:created>
  <dcterms:modified xsi:type="dcterms:W3CDTF">2013-04-08T18:13:36Z</dcterms:modified>
</cp:coreProperties>
</file>