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F5C97FF-4AE2-4B98-B328-8163978CCD5D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83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81" d="100"/>
          <a:sy n="81" d="100"/>
        </p:scale>
        <p:origin x="-840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10.03.2014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3867944" cy="206084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2800" dirty="0" smtClean="0">
                <a:latin typeface="+mn-lt"/>
                <a:cs typeface="Aparajita" panose="020B0604020202020204" pitchFamily="34" charset="0"/>
              </a:rPr>
              <a:t>Австрія    </a:t>
            </a:r>
            <a:br>
              <a:rPr lang="uk-UA" sz="2800" dirty="0" smtClean="0">
                <a:latin typeface="+mn-lt"/>
                <a:cs typeface="Aparajita" panose="020B0604020202020204" pitchFamily="34" charset="0"/>
              </a:rPr>
            </a:br>
            <a:r>
              <a:rPr lang="uk-UA" sz="2800" dirty="0" smtClean="0">
                <a:latin typeface="+mn-lt"/>
                <a:cs typeface="Aparajita" panose="020B0604020202020204" pitchFamily="34" charset="0"/>
              </a:rPr>
              <a:t>Австрійська республіка</a:t>
            </a:r>
            <a:br>
              <a:rPr lang="uk-UA" sz="2800" dirty="0" smtClean="0">
                <a:latin typeface="+mn-lt"/>
                <a:cs typeface="Aparajita" panose="020B0604020202020204" pitchFamily="34" charset="0"/>
              </a:rPr>
            </a:br>
            <a:r>
              <a:rPr lang="uk-UA" sz="2800" dirty="0" smtClean="0">
                <a:latin typeface="+mn-lt"/>
                <a:cs typeface="Aparajita" panose="020B0604020202020204" pitchFamily="34" charset="0"/>
              </a:rPr>
              <a:t>(</a:t>
            </a:r>
            <a:r>
              <a:rPr lang="en-US" sz="2800" dirty="0" err="1">
                <a:latin typeface="+mn-lt"/>
                <a:cs typeface="Aparajita" panose="020B0604020202020204" pitchFamily="34" charset="0"/>
              </a:rPr>
              <a:t>Republik</a:t>
            </a:r>
            <a:r>
              <a:rPr lang="en-US" sz="2800" dirty="0">
                <a:latin typeface="+mn-lt"/>
                <a:cs typeface="Aparajita" panose="020B0604020202020204" pitchFamily="34" charset="0"/>
              </a:rPr>
              <a:t> </a:t>
            </a:r>
            <a:r>
              <a:rPr lang="en-US" sz="2800" dirty="0" err="1" smtClean="0">
                <a:latin typeface="+mn-lt"/>
                <a:cs typeface="Aparajita" panose="020B0604020202020204" pitchFamily="34" charset="0"/>
              </a:rPr>
              <a:t>Österreich</a:t>
            </a:r>
            <a:r>
              <a:rPr lang="uk-UA" sz="2800" i="1" dirty="0">
                <a:latin typeface="+mn-lt"/>
                <a:cs typeface="Aparajita" panose="020B0604020202020204" pitchFamily="34" charset="0"/>
              </a:rPr>
              <a:t>)</a:t>
            </a:r>
            <a:endParaRPr lang="ru-RU" sz="2800" i="1" dirty="0">
              <a:latin typeface="+mn-lt"/>
              <a:cs typeface="Aparajita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021288"/>
            <a:ext cx="4752528" cy="836712"/>
          </a:xfrm>
        </p:spPr>
        <p:txBody>
          <a:bodyPr>
            <a:normAutofit/>
          </a:bodyPr>
          <a:lstStyle/>
          <a:p>
            <a:r>
              <a:rPr lang="uk-UA" dirty="0" smtClean="0"/>
              <a:t>Підготував учень 6(10)-Б класу</a:t>
            </a:r>
            <a:br>
              <a:rPr lang="uk-UA" dirty="0" smtClean="0"/>
            </a:br>
            <a:r>
              <a:rPr lang="uk-UA" dirty="0" smtClean="0"/>
              <a:t>Мартинюк Вадим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9202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75656" y="548680"/>
            <a:ext cx="5271544" cy="1944216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З </a:t>
            </a:r>
            <a:r>
              <a:rPr lang="ru-RU" sz="1600" dirty="0" err="1">
                <a:solidFill>
                  <a:schemeClr val="tx1"/>
                </a:solidFill>
              </a:rPr>
              <a:t>самодіяльного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населення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більшість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зайнято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сфері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торгівлі</a:t>
            </a:r>
            <a:r>
              <a:rPr lang="ru-RU" sz="1600" dirty="0">
                <a:solidFill>
                  <a:schemeClr val="tx1"/>
                </a:solidFill>
              </a:rPr>
              <a:t> та </a:t>
            </a:r>
            <a:r>
              <a:rPr lang="ru-RU" sz="1600" dirty="0" err="1">
                <a:solidFill>
                  <a:schemeClr val="tx1"/>
                </a:solidFill>
              </a:rPr>
              <a:t>обслуговування</a:t>
            </a:r>
            <a:r>
              <a:rPr lang="ru-RU" sz="1600" dirty="0">
                <a:solidFill>
                  <a:schemeClr val="tx1"/>
                </a:solidFill>
              </a:rPr>
              <a:t>, а </a:t>
            </a:r>
            <a:r>
              <a:rPr lang="ru-RU" sz="1600" dirty="0" err="1">
                <a:solidFill>
                  <a:schemeClr val="tx1"/>
                </a:solidFill>
              </a:rPr>
              <a:t>також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промисловості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будівництві</a:t>
            </a:r>
            <a:r>
              <a:rPr lang="ru-RU" sz="1600" dirty="0">
                <a:solidFill>
                  <a:schemeClr val="tx1"/>
                </a:solidFill>
              </a:rPr>
              <a:t>, у </a:t>
            </a:r>
            <a:r>
              <a:rPr lang="ru-RU" sz="1600" dirty="0" err="1">
                <a:solidFill>
                  <a:schemeClr val="tx1"/>
                </a:solidFill>
              </a:rPr>
              <a:t>сільському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лісовому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господарстві</a:t>
            </a:r>
            <a:r>
              <a:rPr lang="ru-RU" sz="1600" dirty="0" smtClean="0">
                <a:solidFill>
                  <a:schemeClr val="tx1"/>
                </a:solidFill>
              </a:rPr>
              <a:t>.</a:t>
            </a: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uk-UA" sz="1600" dirty="0" smtClean="0">
                <a:solidFill>
                  <a:schemeClr val="tx1"/>
                </a:solidFill>
              </a:rPr>
              <a:t>Однак,саме </a:t>
            </a:r>
            <a:r>
              <a:rPr lang="ru-RU" sz="1600" dirty="0" err="1" smtClean="0">
                <a:solidFill>
                  <a:schemeClr val="tx1"/>
                </a:solidFill>
              </a:rPr>
              <a:t>гірськолижні</a:t>
            </a:r>
            <a:r>
              <a:rPr lang="ru-RU" sz="1600" dirty="0" smtClean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курорти</a:t>
            </a:r>
            <a:r>
              <a:rPr lang="ru-RU" sz="1600" dirty="0">
                <a:solidFill>
                  <a:schemeClr val="tx1"/>
                </a:solidFill>
              </a:rPr>
              <a:t> — одна з </a:t>
            </a:r>
            <a:r>
              <a:rPr lang="ru-RU" sz="1600" dirty="0" err="1">
                <a:solidFill>
                  <a:schemeClr val="tx1"/>
                </a:solidFill>
              </a:rPr>
              <a:t>найприбутковіших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галузей</a:t>
            </a:r>
            <a:r>
              <a:rPr lang="ru-RU" sz="1600" dirty="0">
                <a:solidFill>
                  <a:schemeClr val="tx1"/>
                </a:solidFill>
              </a:rPr>
              <a:t> в </a:t>
            </a:r>
            <a:r>
              <a:rPr lang="ru-RU" sz="1600" dirty="0" err="1">
                <a:solidFill>
                  <a:schemeClr val="tx1"/>
                </a:solidFill>
              </a:rPr>
              <a:t>економіці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понад</a:t>
            </a:r>
            <a:r>
              <a:rPr lang="ru-RU" sz="1600" dirty="0">
                <a:solidFill>
                  <a:schemeClr val="tx1"/>
                </a:solidFill>
              </a:rPr>
              <a:t> 170 млрд. </a:t>
            </a:r>
            <a:r>
              <a:rPr lang="ru-RU" sz="1600" dirty="0" err="1">
                <a:solidFill>
                  <a:schemeClr val="tx1"/>
                </a:solidFill>
              </a:rPr>
              <a:t>шилінгів</a:t>
            </a:r>
            <a:r>
              <a:rPr lang="ru-RU" sz="1600" dirty="0">
                <a:solidFill>
                  <a:schemeClr val="tx1"/>
                </a:solidFill>
              </a:rPr>
              <a:t> на </a:t>
            </a:r>
            <a:r>
              <a:rPr lang="ru-RU" sz="1600" dirty="0" err="1">
                <a:solidFill>
                  <a:schemeClr val="tx1"/>
                </a:solidFill>
              </a:rPr>
              <a:t>рік</a:t>
            </a:r>
            <a:r>
              <a:rPr lang="ru-RU" sz="160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2819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3" y="-207655"/>
            <a:ext cx="4752527" cy="1116375"/>
          </a:xfrm>
        </p:spPr>
        <p:txBody>
          <a:bodyPr/>
          <a:lstStyle/>
          <a:p>
            <a:r>
              <a:rPr lang="uk-UA" sz="2400" b="1" i="1" dirty="0" smtClean="0"/>
              <a:t>Основні галузі промисловості:</a:t>
            </a:r>
            <a:endParaRPr lang="ru-RU" sz="2400" b="1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908720"/>
            <a:ext cx="7848872" cy="594928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dirty="0" err="1" smtClean="0">
                <a:solidFill>
                  <a:schemeClr val="tx1"/>
                </a:solidFill>
              </a:rPr>
              <a:t>машинобудування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(</a:t>
            </a:r>
            <a:r>
              <a:rPr lang="ru-RU" sz="1800" dirty="0" err="1">
                <a:solidFill>
                  <a:schemeClr val="tx1"/>
                </a:solidFill>
              </a:rPr>
              <a:t>транспортне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сільськогосподарське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електротехнічне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tx1"/>
                </a:solidFill>
              </a:rPr>
              <a:t>металургія</a:t>
            </a:r>
            <a:r>
              <a:rPr lang="ru-RU" sz="1800" dirty="0">
                <a:solidFill>
                  <a:schemeClr val="tx1"/>
                </a:solidFill>
              </a:rPr>
              <a:t> та </a:t>
            </a:r>
            <a:r>
              <a:rPr lang="ru-RU" sz="1800" dirty="0" err="1">
                <a:solidFill>
                  <a:schemeClr val="tx1"/>
                </a:solidFill>
              </a:rPr>
              <a:t>виробництво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алюмінію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tx1"/>
                </a:solidFill>
              </a:rPr>
              <a:t>харчова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промисловість</a:t>
            </a:r>
            <a:r>
              <a:rPr lang="ru-RU" sz="1800" dirty="0" smtClean="0">
                <a:solidFill>
                  <a:schemeClr val="tx1"/>
                </a:solidFill>
              </a:rPr>
              <a:t>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tx1"/>
                </a:solidFill>
              </a:rPr>
              <a:t>текстильна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промисловість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tx1"/>
                </a:solidFill>
              </a:rPr>
              <a:t>хімічна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промисловість</a:t>
            </a:r>
            <a:r>
              <a:rPr lang="ru-RU" sz="1800" dirty="0">
                <a:solidFill>
                  <a:schemeClr val="tx1"/>
                </a:solidFill>
              </a:rPr>
              <a:t> (</a:t>
            </a:r>
            <a:r>
              <a:rPr lang="ru-RU" sz="1800" dirty="0" err="1">
                <a:solidFill>
                  <a:schemeClr val="tx1"/>
                </a:solidFill>
              </a:rPr>
              <a:t>азотні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добрива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сірчана</a:t>
            </a:r>
            <a:r>
              <a:rPr lang="ru-RU" sz="1800" dirty="0">
                <a:solidFill>
                  <a:schemeClr val="tx1"/>
                </a:solidFill>
              </a:rPr>
              <a:t> кислота, </a:t>
            </a:r>
            <a:r>
              <a:rPr lang="ru-RU" sz="1800" dirty="0" err="1">
                <a:solidFill>
                  <a:schemeClr val="tx1"/>
                </a:solidFill>
              </a:rPr>
              <a:t>штучне</a:t>
            </a:r>
            <a:r>
              <a:rPr lang="ru-RU" sz="1800" dirty="0">
                <a:solidFill>
                  <a:schemeClr val="tx1"/>
                </a:solidFill>
              </a:rPr>
              <a:t> волокно та </a:t>
            </a:r>
            <a:r>
              <a:rPr lang="ru-RU" sz="1800" dirty="0" err="1">
                <a:solidFill>
                  <a:schemeClr val="tx1"/>
                </a:solidFill>
              </a:rPr>
              <a:t>інші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хімічні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продукти</a:t>
            </a:r>
            <a:r>
              <a:rPr lang="ru-RU" sz="1800" dirty="0" smtClean="0">
                <a:solidFill>
                  <a:schemeClr val="tx1"/>
                </a:solidFill>
              </a:rPr>
              <a:t>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tx1"/>
                </a:solidFill>
              </a:rPr>
              <a:t>електротехнічна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промисловість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tx1"/>
                </a:solidFill>
              </a:rPr>
              <a:t>лісова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промисловість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tx1"/>
                </a:solidFill>
              </a:rPr>
              <a:t>гірнича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промисловість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tx1"/>
                </a:solidFill>
              </a:rPr>
              <a:t>виробництво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стрілецької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зброї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endParaRPr lang="ru-RU" sz="1800" dirty="0" smtClean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1800" dirty="0" err="1">
                <a:solidFill>
                  <a:schemeClr val="tx1"/>
                </a:solidFill>
              </a:rPr>
              <a:t>виробництво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штучних</a:t>
            </a:r>
            <a:r>
              <a:rPr lang="ru-RU" sz="1800" dirty="0">
                <a:solidFill>
                  <a:schemeClr val="tx1"/>
                </a:solidFill>
              </a:rPr>
              <a:t> кришталевих </a:t>
            </a:r>
            <a:r>
              <a:rPr lang="ru-RU" sz="1800" dirty="0" err="1">
                <a:solidFill>
                  <a:schemeClr val="tx1"/>
                </a:solidFill>
              </a:rPr>
              <a:t>кристалів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-</a:t>
            </a:r>
            <a:r>
              <a:rPr lang="ru-RU" sz="1800" dirty="0" err="1" smtClean="0">
                <a:solidFill>
                  <a:schemeClr val="tx1"/>
                </a:solidFill>
              </a:rPr>
              <a:t>Сваровські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08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6147" y="472131"/>
            <a:ext cx="7994591" cy="5517716"/>
          </a:xfrm>
        </p:spPr>
        <p:txBody>
          <a:bodyPr>
            <a:normAutofit/>
          </a:bodyPr>
          <a:lstStyle/>
          <a:p>
            <a:r>
              <a:rPr lang="ru-RU" sz="1800" dirty="0" err="1">
                <a:solidFill>
                  <a:schemeClr val="tx1"/>
                </a:solidFill>
              </a:rPr>
              <a:t>Незважаючи</a:t>
            </a:r>
            <a:r>
              <a:rPr lang="ru-RU" sz="1800" dirty="0">
                <a:solidFill>
                  <a:schemeClr val="tx1"/>
                </a:solidFill>
              </a:rPr>
              <a:t> на </a:t>
            </a:r>
            <a:r>
              <a:rPr lang="ru-RU" sz="1800" dirty="0" err="1">
                <a:solidFill>
                  <a:schemeClr val="tx1"/>
                </a:solidFill>
              </a:rPr>
              <a:t>гористу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місцевість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використання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сучасних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методів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землеробства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дає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Австрії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можливість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забезпечувати</a:t>
            </a:r>
            <a:r>
              <a:rPr lang="ru-RU" sz="1800" dirty="0">
                <a:solidFill>
                  <a:schemeClr val="tx1"/>
                </a:solidFill>
              </a:rPr>
              <a:t> продуктами 3/4 потреб </a:t>
            </a:r>
            <a:r>
              <a:rPr lang="ru-RU" sz="1800" dirty="0" err="1">
                <a:solidFill>
                  <a:schemeClr val="tx1"/>
                </a:solidFill>
              </a:rPr>
              <a:t>внутрішнього</a:t>
            </a:r>
            <a:r>
              <a:rPr lang="ru-RU" sz="1800" dirty="0">
                <a:solidFill>
                  <a:schemeClr val="tx1"/>
                </a:solidFill>
              </a:rPr>
              <a:t> ринку. У </a:t>
            </a:r>
            <a:r>
              <a:rPr lang="ru-RU" sz="1800" dirty="0" err="1">
                <a:solidFill>
                  <a:schemeClr val="tx1"/>
                </a:solidFill>
              </a:rPr>
              <a:t>країні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виробляють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майже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всі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види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сільськогосподарської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продукції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Провідне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місце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належить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інтенсивному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тваринництво</a:t>
            </a:r>
            <a:r>
              <a:rPr lang="ru-RU" sz="1800" dirty="0">
                <a:solidFill>
                  <a:schemeClr val="tx1"/>
                </a:solidFill>
              </a:rPr>
              <a:t>. Для </a:t>
            </a:r>
            <a:r>
              <a:rPr lang="ru-RU" sz="1800" dirty="0" err="1">
                <a:solidFill>
                  <a:schemeClr val="tx1"/>
                </a:solidFill>
              </a:rPr>
              <a:t>виноробства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вирощують</a:t>
            </a:r>
            <a:r>
              <a:rPr lang="ru-RU" sz="1800" dirty="0">
                <a:solidFill>
                  <a:schemeClr val="tx1"/>
                </a:solidFill>
              </a:rPr>
              <a:t> виноград, </a:t>
            </a:r>
            <a:r>
              <a:rPr lang="ru-RU" sz="1800" dirty="0" err="1">
                <a:solidFill>
                  <a:schemeClr val="tx1"/>
                </a:solidFill>
              </a:rPr>
              <a:t>ліси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дають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сировину</a:t>
            </a:r>
            <a:r>
              <a:rPr lang="ru-RU" sz="1800" dirty="0">
                <a:solidFill>
                  <a:schemeClr val="tx1"/>
                </a:solidFill>
              </a:rPr>
              <a:t> для </a:t>
            </a:r>
            <a:r>
              <a:rPr lang="ru-RU" sz="1800" dirty="0" err="1">
                <a:solidFill>
                  <a:schemeClr val="tx1"/>
                </a:solidFill>
              </a:rPr>
              <a:t>целюлозно-паперової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промисловості</a:t>
            </a:r>
            <a:r>
              <a:rPr lang="ru-RU" sz="1800" dirty="0">
                <a:solidFill>
                  <a:schemeClr val="tx1"/>
                </a:solidFill>
              </a:rPr>
              <a:t>. </a:t>
            </a:r>
            <a:r>
              <a:rPr lang="ru-RU" sz="1800" dirty="0" err="1">
                <a:solidFill>
                  <a:schemeClr val="tx1"/>
                </a:solidFill>
              </a:rPr>
              <a:t>Під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пасовищами</a:t>
            </a:r>
            <a:r>
              <a:rPr lang="ru-RU" sz="1800" dirty="0">
                <a:solidFill>
                  <a:schemeClr val="tx1"/>
                </a:solidFill>
              </a:rPr>
              <a:t> і луками — 28% </a:t>
            </a:r>
            <a:r>
              <a:rPr lang="ru-RU" sz="1800" dirty="0" err="1">
                <a:solidFill>
                  <a:schemeClr val="tx1"/>
                </a:solidFill>
              </a:rPr>
              <a:t>усієї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території</a:t>
            </a:r>
            <a:r>
              <a:rPr lang="ru-RU" sz="1800" dirty="0">
                <a:solidFill>
                  <a:schemeClr val="tx1"/>
                </a:solidFill>
              </a:rPr>
              <a:t>, </a:t>
            </a:r>
            <a:r>
              <a:rPr lang="ru-RU" sz="1800" dirty="0" err="1">
                <a:solidFill>
                  <a:schemeClr val="tx1"/>
                </a:solidFill>
              </a:rPr>
              <a:t>орної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землі</a:t>
            </a:r>
            <a:r>
              <a:rPr lang="ru-RU" sz="1800" dirty="0">
                <a:solidFill>
                  <a:schemeClr val="tx1"/>
                </a:solidFill>
              </a:rPr>
              <a:t> — 21%. </a:t>
            </a:r>
            <a:r>
              <a:rPr lang="ru-RU" sz="1800" dirty="0" err="1">
                <a:solidFill>
                  <a:schemeClr val="tx1"/>
                </a:solidFill>
              </a:rPr>
              <a:t>Основні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зернові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культури</a:t>
            </a:r>
            <a:r>
              <a:rPr lang="ru-RU" sz="1800" dirty="0">
                <a:solidFill>
                  <a:schemeClr val="tx1"/>
                </a:solidFill>
              </a:rPr>
              <a:t>: </a:t>
            </a:r>
            <a:r>
              <a:rPr lang="ru-RU" sz="1800" dirty="0" err="1">
                <a:solidFill>
                  <a:schemeClr val="tx1"/>
                </a:solidFill>
              </a:rPr>
              <a:t>пшениця</a:t>
            </a:r>
            <a:r>
              <a:rPr lang="ru-RU" sz="1800" dirty="0">
                <a:solidFill>
                  <a:schemeClr val="tx1"/>
                </a:solidFill>
              </a:rPr>
              <a:t>, жито, овес; </a:t>
            </a:r>
            <a:r>
              <a:rPr lang="ru-RU" sz="1800" dirty="0" err="1">
                <a:solidFill>
                  <a:schemeClr val="tx1"/>
                </a:solidFill>
              </a:rPr>
              <a:t>технічні</a:t>
            </a:r>
            <a:r>
              <a:rPr lang="ru-RU" sz="1800" dirty="0">
                <a:solidFill>
                  <a:schemeClr val="tx1"/>
                </a:solidFill>
              </a:rPr>
              <a:t> — </a:t>
            </a:r>
            <a:r>
              <a:rPr lang="ru-RU" sz="1800" dirty="0" err="1">
                <a:solidFill>
                  <a:schemeClr val="tx1"/>
                </a:solidFill>
              </a:rPr>
              <a:t>цукрові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 err="1">
                <a:solidFill>
                  <a:schemeClr val="tx1"/>
                </a:solidFill>
              </a:rPr>
              <a:t>буряки</a:t>
            </a:r>
            <a:r>
              <a:rPr lang="ru-RU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C:\Users\Natalka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7707">
            <a:off x="106320" y="3417566"/>
            <a:ext cx="3022678" cy="252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ka\Desktop\mh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8079">
            <a:off x="2940603" y="3875338"/>
            <a:ext cx="2843641" cy="2132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talka\Desktop\hlvgyuk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247">
            <a:off x="5834609" y="4196937"/>
            <a:ext cx="2665734" cy="2147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695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7794" y="488605"/>
            <a:ext cx="7688621" cy="5507803"/>
          </a:xfrm>
        </p:spPr>
        <p:txBody>
          <a:bodyPr>
            <a:normAutofit/>
          </a:bodyPr>
          <a:lstStyle/>
          <a:p>
            <a:pPr algn="l"/>
            <a:r>
              <a:rPr lang="ru-RU" sz="2000" dirty="0" err="1">
                <a:solidFill>
                  <a:schemeClr val="tx1"/>
                </a:solidFill>
              </a:rPr>
              <a:t>Торгує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більш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ніж</a:t>
            </a:r>
            <a:r>
              <a:rPr lang="ru-RU" sz="2000" dirty="0">
                <a:solidFill>
                  <a:schemeClr val="tx1"/>
                </a:solidFill>
              </a:rPr>
              <a:t> з 150 </a:t>
            </a:r>
            <a:r>
              <a:rPr lang="ru-RU" sz="2000" dirty="0" err="1">
                <a:solidFill>
                  <a:schemeClr val="tx1"/>
                </a:solidFill>
              </a:rPr>
              <a:t>країнами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світу</a:t>
            </a:r>
            <a:r>
              <a:rPr lang="ru-RU" sz="200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sz="2000" b="1" i="1" dirty="0" err="1">
                <a:solidFill>
                  <a:schemeClr val="tx1"/>
                </a:solidFill>
              </a:rPr>
              <a:t>Експорт</a:t>
            </a:r>
            <a:r>
              <a:rPr lang="ru-RU" sz="2000" b="1" i="1" dirty="0">
                <a:solidFill>
                  <a:schemeClr val="tx1"/>
                </a:solidFill>
              </a:rPr>
              <a:t>: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машини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устаткування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транспортне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автомобільне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устаткування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папір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пиломатеріали</a:t>
            </a:r>
            <a:r>
              <a:rPr lang="ru-RU" sz="2000" dirty="0">
                <a:solidFill>
                  <a:schemeClr val="tx1"/>
                </a:solidFill>
              </a:rPr>
              <a:t>, текстиль, </a:t>
            </a:r>
            <a:r>
              <a:rPr lang="ru-RU" sz="2000" dirty="0" err="1">
                <a:solidFill>
                  <a:schemeClr val="tx1"/>
                </a:solidFill>
              </a:rPr>
              <a:t>одяг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залізо</a:t>
            </a:r>
            <a:r>
              <a:rPr lang="ru-RU" sz="2000" dirty="0">
                <a:solidFill>
                  <a:schemeClr val="tx1"/>
                </a:solidFill>
              </a:rPr>
              <a:t> і сталь, </a:t>
            </a:r>
            <a:r>
              <a:rPr lang="ru-RU" sz="2000" dirty="0" err="1">
                <a:solidFill>
                  <a:schemeClr val="tx1"/>
                </a:solidFill>
              </a:rPr>
              <a:t>хімічні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речовини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продукти</a:t>
            </a:r>
            <a:r>
              <a:rPr lang="ru-RU" sz="2000" dirty="0">
                <a:solidFill>
                  <a:schemeClr val="tx1"/>
                </a:solidFill>
              </a:rPr>
              <a:t> — $91,2 млрд. </a:t>
            </a:r>
            <a:r>
              <a:rPr lang="ru-RU" sz="2000" dirty="0" err="1">
                <a:solidFill>
                  <a:schemeClr val="tx1"/>
                </a:solidFill>
              </a:rPr>
              <a:t>доларів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</a:rPr>
              <a:t>Німеччина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— 36,0 %;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</a:rPr>
              <a:t>Італія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— 8,6 %;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</a:rPr>
              <a:t>Швейцарія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— 5,0 %;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</a:rPr>
              <a:t>Угорщина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— 5,0 %;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</a:rPr>
              <a:t>Франція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— 4,5 %.</a:t>
            </a:r>
          </a:p>
        </p:txBody>
      </p:sp>
      <p:pic>
        <p:nvPicPr>
          <p:cNvPr id="2050" name="Picture 2" descr="C:\Users\Natalka\Desktop\gf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7789">
            <a:off x="4895146" y="2707132"/>
            <a:ext cx="3799158" cy="284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3969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76672"/>
            <a:ext cx="8280920" cy="5760640"/>
          </a:xfrm>
        </p:spPr>
        <p:txBody>
          <a:bodyPr>
            <a:normAutofit/>
          </a:bodyPr>
          <a:lstStyle/>
          <a:p>
            <a:pPr algn="l"/>
            <a:r>
              <a:rPr lang="ru-RU" sz="2000" b="1" i="1" dirty="0" err="1">
                <a:solidFill>
                  <a:schemeClr val="tx1"/>
                </a:solidFill>
              </a:rPr>
              <a:t>Імпорт</a:t>
            </a:r>
            <a:r>
              <a:rPr lang="ru-RU" sz="2000" b="1" i="1" dirty="0">
                <a:solidFill>
                  <a:schemeClr val="tx1"/>
                </a:solidFill>
              </a:rPr>
              <a:t>: </a:t>
            </a:r>
            <a:r>
              <a:rPr lang="ru-RU" sz="2000" dirty="0" err="1">
                <a:solidFill>
                  <a:schemeClr val="tx1"/>
                </a:solidFill>
              </a:rPr>
              <a:t>нафта</a:t>
            </a:r>
            <a:r>
              <a:rPr lang="ru-RU" sz="2000" dirty="0">
                <a:solidFill>
                  <a:schemeClr val="tx1"/>
                </a:solidFill>
              </a:rPr>
              <a:t> та </a:t>
            </a:r>
            <a:r>
              <a:rPr lang="ru-RU" sz="2000" dirty="0" err="1">
                <a:solidFill>
                  <a:schemeClr val="tx1"/>
                </a:solidFill>
              </a:rPr>
              <a:t>нафтопродукти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природний</a:t>
            </a:r>
            <a:r>
              <a:rPr lang="ru-RU" sz="2000" dirty="0">
                <a:solidFill>
                  <a:schemeClr val="tx1"/>
                </a:solidFill>
              </a:rPr>
              <a:t> газ, </a:t>
            </a:r>
            <a:r>
              <a:rPr lang="ru-RU" sz="2000" dirty="0" err="1">
                <a:solidFill>
                  <a:schemeClr val="tx1"/>
                </a:solidFill>
              </a:rPr>
              <a:t>устаткування</a:t>
            </a:r>
            <a:r>
              <a:rPr lang="ru-RU" sz="2000" dirty="0">
                <a:solidFill>
                  <a:schemeClr val="tx1"/>
                </a:solidFill>
              </a:rPr>
              <a:t> для </a:t>
            </a:r>
            <a:r>
              <a:rPr lang="ru-RU" sz="2000" dirty="0" err="1">
                <a:solidFill>
                  <a:schemeClr val="tx1"/>
                </a:solidFill>
              </a:rPr>
              <a:t>машинобудування</a:t>
            </a:r>
            <a:r>
              <a:rPr lang="ru-RU" sz="2000" dirty="0">
                <a:solidFill>
                  <a:schemeClr val="tx1"/>
                </a:solidFill>
              </a:rPr>
              <a:t>, зерно, </a:t>
            </a:r>
            <a:r>
              <a:rPr lang="ru-RU" sz="2000" dirty="0" err="1">
                <a:solidFill>
                  <a:schemeClr val="tx1"/>
                </a:solidFill>
              </a:rPr>
              <a:t>бавовна</a:t>
            </a:r>
            <a:r>
              <a:rPr lang="ru-RU" sz="2000" dirty="0">
                <a:solidFill>
                  <a:schemeClr val="tx1"/>
                </a:solidFill>
              </a:rPr>
              <a:t>, </a:t>
            </a:r>
            <a:r>
              <a:rPr lang="ru-RU" sz="2000" dirty="0" err="1">
                <a:solidFill>
                  <a:schemeClr val="tx1"/>
                </a:solidFill>
              </a:rPr>
              <a:t>кольорові</a:t>
            </a:r>
            <a:r>
              <a:rPr lang="ru-RU" sz="2000" dirty="0">
                <a:solidFill>
                  <a:schemeClr val="tx1"/>
                </a:solidFill>
              </a:rPr>
              <a:t> метали — $92,6 млрд. </a:t>
            </a:r>
            <a:r>
              <a:rPr lang="ru-RU" sz="2000" dirty="0" err="1">
                <a:solidFill>
                  <a:schemeClr val="tx1"/>
                </a:solidFill>
              </a:rPr>
              <a:t>доларів</a:t>
            </a:r>
            <a:r>
              <a:rPr lang="ru-RU" sz="2000" dirty="0">
                <a:solidFill>
                  <a:schemeClr val="tx1"/>
                </a:solidFill>
              </a:rPr>
              <a:t>: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</a:rPr>
              <a:t>Німеччина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— 41,8 %;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</a:rPr>
              <a:t>Італія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— 8,0 %;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</a:rPr>
              <a:t>Франція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— 4,9 %;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</a:rPr>
              <a:t>США </a:t>
            </a:r>
            <a:r>
              <a:rPr lang="ru-RU" sz="2000" dirty="0">
                <a:solidFill>
                  <a:schemeClr val="tx1"/>
                </a:solidFill>
              </a:rPr>
              <a:t>— 4,8 %.</a:t>
            </a:r>
          </a:p>
        </p:txBody>
      </p:sp>
    </p:spTree>
    <p:extLst>
      <p:ext uri="{BB962C8B-B14F-4D97-AF65-F5344CB8AC3E}">
        <p14:creationId xmlns:p14="http://schemas.microsoft.com/office/powerpoint/2010/main" val="1736271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5" y="260648"/>
            <a:ext cx="8136904" cy="5733741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000" dirty="0" err="1">
                <a:solidFill>
                  <a:srgbClr val="FFFF00"/>
                </a:solidFill>
              </a:rPr>
              <a:t>Розвинуті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всі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види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сучасного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smtClean="0">
                <a:solidFill>
                  <a:srgbClr val="FFFF00"/>
                </a:solidFill>
              </a:rPr>
              <a:t>транспорту: </a:t>
            </a:r>
            <a:r>
              <a:rPr lang="ru-RU" sz="2000" dirty="0" err="1">
                <a:solidFill>
                  <a:srgbClr val="FFFF00"/>
                </a:solidFill>
              </a:rPr>
              <a:t>повітряний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залізничний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автомобільний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водний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трубопровідний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ru-RU" sz="2000" dirty="0">
                <a:solidFill>
                  <a:srgbClr val="FFFF00"/>
                </a:solidFill>
              </a:rPr>
              <a:t>1. </a:t>
            </a:r>
            <a:r>
              <a:rPr lang="ru-RU" sz="2000" dirty="0" err="1">
                <a:solidFill>
                  <a:srgbClr val="FFFF00"/>
                </a:solidFill>
              </a:rPr>
              <a:t>Залізничний</a:t>
            </a:r>
            <a:r>
              <a:rPr lang="ru-RU" sz="2000" dirty="0">
                <a:solidFill>
                  <a:srgbClr val="FFFF00"/>
                </a:solidFill>
              </a:rPr>
              <a:t> транспорт</a:t>
            </a:r>
          </a:p>
          <a:p>
            <a:pPr algn="l"/>
            <a:r>
              <a:rPr lang="ru-RU" sz="2000" dirty="0" err="1" smtClean="0">
                <a:solidFill>
                  <a:srgbClr val="FFFF00"/>
                </a:solidFill>
              </a:rPr>
              <a:t>Загальна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протяжність</a:t>
            </a:r>
            <a:r>
              <a:rPr lang="ru-RU" sz="2000" dirty="0">
                <a:solidFill>
                  <a:srgbClr val="FFFF00"/>
                </a:solidFill>
              </a:rPr>
              <a:t>: 6399 км (3523 км </a:t>
            </a:r>
            <a:r>
              <a:rPr lang="ru-RU" sz="2000" dirty="0" err="1">
                <a:solidFill>
                  <a:srgbClr val="FFFF00"/>
                </a:solidFill>
              </a:rPr>
              <a:t>електрифіковано</a:t>
            </a:r>
            <a:r>
              <a:rPr lang="ru-RU" sz="2000" dirty="0" smtClean="0">
                <a:solidFill>
                  <a:srgbClr val="FFFF00"/>
                </a:solidFill>
              </a:rPr>
              <a:t>)</a:t>
            </a:r>
          </a:p>
          <a:p>
            <a:pPr algn="l"/>
            <a:r>
              <a:rPr lang="ru-RU" sz="2000" dirty="0">
                <a:solidFill>
                  <a:srgbClr val="FFFF00"/>
                </a:solidFill>
              </a:rPr>
              <a:t>2. </a:t>
            </a:r>
            <a:r>
              <a:rPr lang="ru-RU" sz="2000" dirty="0" err="1">
                <a:solidFill>
                  <a:srgbClr val="FFFF00"/>
                </a:solidFill>
              </a:rPr>
              <a:t>Автошляхи</a:t>
            </a:r>
            <a:r>
              <a:rPr lang="ru-RU" sz="2000" dirty="0">
                <a:solidFill>
                  <a:srgbClr val="FFFF00"/>
                </a:solidFill>
              </a:rPr>
              <a:t> ( </a:t>
            </a:r>
            <a:r>
              <a:rPr lang="ru-RU" sz="2000" dirty="0" err="1">
                <a:solidFill>
                  <a:srgbClr val="FFFF00"/>
                </a:solidFill>
              </a:rPr>
              <a:t>Автобани</a:t>
            </a:r>
            <a:r>
              <a:rPr lang="ru-RU" sz="2000" dirty="0">
                <a:solidFill>
                  <a:srgbClr val="FFFF00"/>
                </a:solidFill>
              </a:rPr>
              <a:t>)</a:t>
            </a:r>
          </a:p>
          <a:p>
            <a:pPr algn="l"/>
            <a:r>
              <a:rPr lang="ru-RU" sz="2000" dirty="0" err="1" smtClean="0">
                <a:solidFill>
                  <a:srgbClr val="FFFF00"/>
                </a:solidFill>
              </a:rPr>
              <a:t>Загальна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протяжність</a:t>
            </a:r>
            <a:r>
              <a:rPr lang="ru-RU" sz="2000" dirty="0">
                <a:solidFill>
                  <a:srgbClr val="FFFF00"/>
                </a:solidFill>
              </a:rPr>
              <a:t>: 200 000 км (100% з твердим </a:t>
            </a:r>
            <a:r>
              <a:rPr lang="ru-RU" sz="2000" dirty="0" err="1">
                <a:solidFill>
                  <a:srgbClr val="FFFF00"/>
                </a:solidFill>
              </a:rPr>
              <a:t>покриттям</a:t>
            </a:r>
            <a:r>
              <a:rPr lang="ru-RU" sz="2000" dirty="0">
                <a:solidFill>
                  <a:srgbClr val="FFFF00"/>
                </a:solidFill>
              </a:rPr>
              <a:t>, </a:t>
            </a:r>
            <a:r>
              <a:rPr lang="ru-RU" sz="2000" dirty="0" err="1">
                <a:solidFill>
                  <a:srgbClr val="FFFF00"/>
                </a:solidFill>
              </a:rPr>
              <a:t>включаючи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більш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ніж</a:t>
            </a:r>
            <a:r>
              <a:rPr lang="ru-RU" sz="2000" dirty="0">
                <a:solidFill>
                  <a:srgbClr val="FFFF00"/>
                </a:solidFill>
              </a:rPr>
              <a:t> 2000 км </a:t>
            </a:r>
            <a:r>
              <a:rPr lang="ru-RU" sz="2000" dirty="0" err="1">
                <a:solidFill>
                  <a:srgbClr val="FFFF00"/>
                </a:solidFill>
              </a:rPr>
              <a:t>експрес</a:t>
            </a:r>
            <a:r>
              <a:rPr lang="ru-RU" sz="2000" dirty="0">
                <a:solidFill>
                  <a:srgbClr val="FFFF00"/>
                </a:solidFill>
              </a:rPr>
              <a:t>-трас</a:t>
            </a:r>
            <a:r>
              <a:rPr lang="ru-RU" sz="2000" dirty="0" smtClean="0">
                <a:solidFill>
                  <a:srgbClr val="FFFF00"/>
                </a:solidFill>
              </a:rPr>
              <a:t>)</a:t>
            </a:r>
          </a:p>
          <a:p>
            <a:pPr algn="l"/>
            <a:r>
              <a:rPr lang="ru-RU" sz="2000" dirty="0">
                <a:solidFill>
                  <a:srgbClr val="FFFF00"/>
                </a:solidFill>
              </a:rPr>
              <a:t>3. </a:t>
            </a:r>
            <a:r>
              <a:rPr lang="ru-RU" sz="2000" dirty="0" err="1">
                <a:solidFill>
                  <a:srgbClr val="FFFF00"/>
                </a:solidFill>
              </a:rPr>
              <a:t>Водні</a:t>
            </a:r>
            <a:r>
              <a:rPr lang="ru-RU" sz="2000" dirty="0">
                <a:solidFill>
                  <a:srgbClr val="FFFF00"/>
                </a:solidFill>
              </a:rPr>
              <a:t> шляхи</a:t>
            </a:r>
          </a:p>
          <a:p>
            <a:pPr algn="l"/>
            <a:r>
              <a:rPr lang="ru-RU" sz="2000" dirty="0" smtClean="0">
                <a:solidFill>
                  <a:srgbClr val="FFFF00"/>
                </a:solidFill>
              </a:rPr>
              <a:t>358 </a:t>
            </a:r>
            <a:r>
              <a:rPr lang="ru-RU" sz="2000" dirty="0">
                <a:solidFill>
                  <a:srgbClr val="FFFF00"/>
                </a:solidFill>
              </a:rPr>
              <a:t>км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pPr algn="l"/>
            <a:r>
              <a:rPr lang="ru-RU" sz="2000" dirty="0">
                <a:solidFill>
                  <a:srgbClr val="FFFF00"/>
                </a:solidFill>
              </a:rPr>
              <a:t>4. </a:t>
            </a:r>
            <a:r>
              <a:rPr lang="ru-RU" sz="2000" dirty="0" err="1">
                <a:solidFill>
                  <a:srgbClr val="FFFF00"/>
                </a:solidFill>
              </a:rPr>
              <a:t>Трубопровідний</a:t>
            </a:r>
            <a:r>
              <a:rPr lang="ru-RU" sz="2000" dirty="0">
                <a:solidFill>
                  <a:srgbClr val="FFFF00"/>
                </a:solidFill>
              </a:rPr>
              <a:t> транспорт</a:t>
            </a:r>
          </a:p>
          <a:p>
            <a:pPr algn="l"/>
            <a:r>
              <a:rPr lang="ru-RU" sz="2000" dirty="0" err="1" smtClean="0">
                <a:solidFill>
                  <a:srgbClr val="FFFF00"/>
                </a:solidFill>
              </a:rPr>
              <a:t>Нафтопровід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rgbClr val="FFFF00"/>
                </a:solidFill>
              </a:rPr>
              <a:t>: 777 км</a:t>
            </a:r>
          </a:p>
          <a:p>
            <a:pPr algn="l"/>
            <a:r>
              <a:rPr lang="ru-RU" sz="2000" dirty="0" err="1">
                <a:solidFill>
                  <a:srgbClr val="FFFF00"/>
                </a:solidFill>
              </a:rPr>
              <a:t>Газопровід</a:t>
            </a:r>
            <a:r>
              <a:rPr lang="ru-RU" sz="2000" dirty="0">
                <a:solidFill>
                  <a:srgbClr val="FFFF00"/>
                </a:solidFill>
              </a:rPr>
              <a:t> : 840 </a:t>
            </a:r>
            <a:r>
              <a:rPr lang="ru-RU" sz="2000" dirty="0" smtClean="0">
                <a:solidFill>
                  <a:srgbClr val="FFFF00"/>
                </a:solidFill>
              </a:rPr>
              <a:t>км</a:t>
            </a:r>
          </a:p>
          <a:p>
            <a:pPr algn="l"/>
            <a:r>
              <a:rPr lang="ru-RU" sz="2000" dirty="0" smtClean="0">
                <a:solidFill>
                  <a:srgbClr val="FFFF00"/>
                </a:solidFill>
              </a:rPr>
              <a:t>5. </a:t>
            </a:r>
            <a:r>
              <a:rPr lang="ru-RU" sz="2000" dirty="0" err="1">
                <a:solidFill>
                  <a:srgbClr val="FFFF00"/>
                </a:solidFill>
              </a:rPr>
              <a:t>Аеропорти</a:t>
            </a:r>
            <a:endParaRPr lang="ru-RU" sz="2000" dirty="0">
              <a:solidFill>
                <a:srgbClr val="FFFF00"/>
              </a:solidFill>
            </a:endParaRPr>
          </a:p>
          <a:p>
            <a:pPr algn="l"/>
            <a:r>
              <a:rPr lang="ru-RU" sz="2000" dirty="0" smtClean="0">
                <a:solidFill>
                  <a:srgbClr val="FFFF00"/>
                </a:solidFill>
              </a:rPr>
              <a:t>На </a:t>
            </a:r>
            <a:r>
              <a:rPr lang="ru-RU" sz="2000" dirty="0" err="1">
                <a:solidFill>
                  <a:srgbClr val="FFFF00"/>
                </a:solidFill>
              </a:rPr>
              <a:t>території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Австрії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розташовано</a:t>
            </a:r>
            <a:r>
              <a:rPr lang="ru-RU" sz="2000" dirty="0">
                <a:solidFill>
                  <a:srgbClr val="FFFF00"/>
                </a:solidFill>
              </a:rPr>
              <a:t> 55 </a:t>
            </a:r>
            <a:r>
              <a:rPr lang="ru-RU" sz="2000" dirty="0" err="1">
                <a:solidFill>
                  <a:srgbClr val="FFFF00"/>
                </a:solidFill>
              </a:rPr>
              <a:t>аеропортів</a:t>
            </a:r>
            <a:r>
              <a:rPr lang="ru-RU" sz="2000" dirty="0">
                <a:solidFill>
                  <a:srgbClr val="FFFF00"/>
                </a:solidFill>
              </a:rPr>
              <a:t> та два </a:t>
            </a:r>
            <a:r>
              <a:rPr lang="ru-RU" sz="2000" dirty="0" err="1">
                <a:solidFill>
                  <a:srgbClr val="FFFF00"/>
                </a:solidFill>
              </a:rPr>
              <a:t>геліпорта</a:t>
            </a:r>
            <a:r>
              <a:rPr lang="ru-RU" sz="20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874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32656"/>
            <a:ext cx="7994591" cy="5832648"/>
          </a:xfrm>
        </p:spPr>
        <p:txBody>
          <a:bodyPr>
            <a:normAutofit/>
          </a:bodyPr>
          <a:lstStyle/>
          <a:p>
            <a:pPr algn="l"/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1. 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Віденська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 газета 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/>
              </a:rPr>
              <a:t>Wiener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/>
              </a:rPr>
              <a:t>Zeitung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/>
              </a:rPr>
              <a:t>» - 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є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найстарішою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 газетою 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світі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. Перший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її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</a:rPr>
              <a:t>випуск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</a:rPr>
              <a:t> припав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 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серпень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 1703 року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</a:rPr>
              <a:t>2.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Щорічно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, в лютому проходить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знаменитий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віденський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 бал.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Потрапити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 на 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</a:rPr>
              <a:t>це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</a:rPr>
              <a:t> торжество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не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тільки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дуже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 складно, але й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вимагає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значних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фінансових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витрат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. 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</a:rPr>
              <a:t>Вартість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</a:rPr>
              <a:t>квитків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 на бал 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</a:rPr>
              <a:t>коливаєть</a:t>
            </a:r>
            <a:r>
              <a:rPr lang="uk-UA" sz="1800" dirty="0" smtClean="0">
                <a:solidFill>
                  <a:srgbClr val="000000"/>
                </a:solidFill>
                <a:effectLst/>
                <a:latin typeface="Times New Roman"/>
              </a:rPr>
              <a:t>ся від 200 євро до 20 000 євро.</a:t>
            </a:r>
            <a:endParaRPr lang="ru-RU" sz="1800" dirty="0" smtClean="0">
              <a:solidFill>
                <a:srgbClr val="000000"/>
              </a:solidFill>
              <a:effectLst/>
              <a:latin typeface="Times New Roman"/>
            </a:endParaRPr>
          </a:p>
          <a:p>
            <a:pPr algn="l"/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3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</a:rPr>
              <a:t>.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Більшість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віденських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районів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забезпечуються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найчистішої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водою з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гірських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джерел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, тому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Відні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можна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сміливо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пити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з крана, без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ризику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для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здоров'я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. По трубопроводах вона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доставляється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місто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вже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більше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130 </a:t>
            </a:r>
            <a:r>
              <a:rPr lang="ru-RU" sz="1800" dirty="0" err="1" smtClean="0">
                <a:solidFill>
                  <a:srgbClr val="000000"/>
                </a:solidFill>
                <a:effectLst/>
                <a:latin typeface="Times New Roman"/>
              </a:rPr>
              <a:t>років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pPr algn="l"/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</a:rPr>
              <a:t>4.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Колесо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огляду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віденському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парку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Пратер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було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встановлено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ще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середині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дев'ятнадцятого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століття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що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робить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його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найстарішим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колесом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огляду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світі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.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Тепер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воно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вважається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одним з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повноправних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символів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Відня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. 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Незважаючи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на те,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що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воно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було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побудовано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так давно,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його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розміри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(65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метрів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висоту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)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вражають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сьогодні</a:t>
            </a:r>
            <a:r>
              <a:rPr lang="ru-RU" sz="1800" dirty="0" smtClean="0">
                <a:solidFill>
                  <a:srgbClr val="000000"/>
                </a:solidFill>
                <a:effectLst/>
                <a:latin typeface="Times New Roman"/>
              </a:rPr>
              <a:t>.</a:t>
            </a:r>
          </a:p>
          <a:p>
            <a:pPr algn="l"/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5.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більшості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кафе і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барів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Відня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встановлені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спеціальні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автомати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для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протверезіння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аж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надто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захмелілих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гостей. Для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цього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необхідно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опустити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монету в автомат і,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підійшовши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>
                <a:solidFill>
                  <a:srgbClr val="000000"/>
                </a:solidFill>
                <a:effectLst/>
                <a:latin typeface="Times New Roman"/>
              </a:rPr>
              <a:t>до </a:t>
            </a:r>
            <a:r>
              <a:rPr lang="ru-RU" sz="1800" smtClean="0">
                <a:solidFill>
                  <a:srgbClr val="000000"/>
                </a:solidFill>
                <a:effectLst/>
                <a:latin typeface="Times New Roman"/>
              </a:rPr>
              <a:t>хитрого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отвору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отримати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ніс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порцію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парів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концентрованого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нашатирного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спирту.Це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миттєво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приводить в порядок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навіть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самого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хмільного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/>
              </a:rPr>
              <a:t>відвідувача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/>
              </a:rPr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8480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836712"/>
            <a:ext cx="6408712" cy="1500187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uk-UA" dirty="0" smtClean="0">
                <a:solidFill>
                  <a:schemeClr val="tx1"/>
                </a:solidFill>
              </a:rPr>
              <a:t>Австрію називають «відкритим серцем Європи».</a:t>
            </a:r>
          </a:p>
          <a:p>
            <a:pPr algn="l"/>
            <a:r>
              <a:rPr lang="uk-UA" dirty="0" err="1" smtClean="0">
                <a:solidFill>
                  <a:schemeClr val="tx1"/>
                </a:solidFill>
              </a:rPr>
              <a:t>Австрія-це</a:t>
            </a:r>
            <a:r>
              <a:rPr lang="uk-UA" dirty="0" smtClean="0">
                <a:solidFill>
                  <a:schemeClr val="tx1"/>
                </a:solidFill>
              </a:rPr>
              <a:t> країна,яка володіє захоплюючим красивим архітектурним ландшафтом, альпійськими вершинами, лугами,гірськими озерами та прохолодними лісами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62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92696"/>
            <a:ext cx="8233725" cy="1512168"/>
          </a:xfrm>
        </p:spPr>
        <p:txBody>
          <a:bodyPr/>
          <a:lstStyle/>
          <a:p>
            <a:r>
              <a:rPr lang="uk-UA" sz="7200" dirty="0" smtClean="0"/>
              <a:t>Дякую за   увагу!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val="137865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-684584" y="5877272"/>
            <a:ext cx="8075613" cy="5635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Австрійський прапор</a:t>
            </a:r>
            <a:endParaRPr lang="ru-RU" dirty="0"/>
          </a:p>
        </p:txBody>
      </p:sp>
      <p:pic>
        <p:nvPicPr>
          <p:cNvPr id="2050" name="Picture 2" descr="C:\Users\Natalka\Desktop\125px-Flag_of_Austria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685382" cy="437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874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88024" y="620688"/>
            <a:ext cx="4355976" cy="2808312"/>
          </a:xfrm>
        </p:spPr>
        <p:txBody>
          <a:bodyPr>
            <a:normAutofit/>
          </a:bodyPr>
          <a:lstStyle/>
          <a:p>
            <a:r>
              <a:rPr lang="ru-RU" sz="1400" dirty="0" err="1">
                <a:solidFill>
                  <a:schemeClr val="tx1"/>
                </a:solidFill>
                <a:latin typeface="+mj-lt"/>
              </a:rPr>
              <a:t>Площа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— 83 871 км²,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населення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— 8 414 638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чоловік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(2011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рік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).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Столиця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і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найбільше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місто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—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Відень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.</a:t>
            </a:r>
          </a:p>
          <a:p>
            <a:r>
              <a:rPr lang="ru-RU" sz="1400" dirty="0" err="1">
                <a:solidFill>
                  <a:schemeClr val="tx1"/>
                </a:solidFill>
                <a:latin typeface="+mj-lt"/>
              </a:rPr>
              <a:t>Складається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з 9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федеральних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земель.Державний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устрій-федеративна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err="1" smtClean="0">
                <a:solidFill>
                  <a:schemeClr val="tx1"/>
                </a:solidFill>
                <a:latin typeface="+mj-lt"/>
              </a:rPr>
              <a:t>республіка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. 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Офіційна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мова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—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німецька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регіональні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мови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: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словенська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,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хорватська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та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угорська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.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Грошова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одиниця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—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євро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, до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впровадження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євро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—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австрійський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</a:t>
            </a:r>
            <a:r>
              <a:rPr lang="ru-RU" sz="1400" dirty="0" err="1">
                <a:solidFill>
                  <a:schemeClr val="tx1"/>
                </a:solidFill>
                <a:latin typeface="+mj-lt"/>
              </a:rPr>
              <a:t>шилінг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. Член ООН та </a:t>
            </a:r>
            <a:r>
              <a:rPr lang="ru-RU" sz="1400" dirty="0">
                <a:solidFill>
                  <a:schemeClr val="tx1"/>
                </a:solidFill>
              </a:rPr>
              <a:t>ЄС.</a:t>
            </a:r>
          </a:p>
        </p:txBody>
      </p:sp>
      <p:pic>
        <p:nvPicPr>
          <p:cNvPr id="5123" name="Picture 3" descr="C:\Users\Natalka\Desktop\3703_1072171795_Zell_am_See___Gschwandtner_Apartment___Fara_m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75820">
            <a:off x="190176" y="438013"/>
            <a:ext cx="4736720" cy="40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Natalka\Desktop\goroda_mira_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77677">
            <a:off x="2600378" y="3092709"/>
            <a:ext cx="4224252" cy="317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370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7849" y="4494201"/>
            <a:ext cx="5114271" cy="1815119"/>
          </a:xfrm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tx1"/>
                </a:solidFill>
              </a:rPr>
              <a:t>Країна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знаходиться</a:t>
            </a:r>
            <a:r>
              <a:rPr lang="ru-RU" sz="1600" dirty="0">
                <a:solidFill>
                  <a:schemeClr val="tx1"/>
                </a:solidFill>
              </a:rPr>
              <a:t> у </a:t>
            </a:r>
            <a:r>
              <a:rPr lang="ru-RU" sz="1600" dirty="0" err="1">
                <a:solidFill>
                  <a:schemeClr val="tx1"/>
                </a:solidFill>
              </a:rPr>
              <a:t>Центральній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Європі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Межує</a:t>
            </a:r>
            <a:r>
              <a:rPr lang="ru-RU" sz="1600" dirty="0">
                <a:solidFill>
                  <a:schemeClr val="tx1"/>
                </a:solidFill>
              </a:rPr>
              <a:t> з </a:t>
            </a:r>
            <a:r>
              <a:rPr lang="ru-RU" sz="1600" dirty="0" err="1">
                <a:solidFill>
                  <a:schemeClr val="tx1"/>
                </a:solidFill>
              </a:rPr>
              <a:t>Чехією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спільний</a:t>
            </a:r>
            <a:r>
              <a:rPr lang="ru-RU" sz="1600" dirty="0">
                <a:solidFill>
                  <a:schemeClr val="tx1"/>
                </a:solidFill>
              </a:rPr>
              <a:t> кордон — 362 км), </a:t>
            </a:r>
            <a:r>
              <a:rPr lang="ru-RU" sz="1600" dirty="0" err="1">
                <a:solidFill>
                  <a:schemeClr val="tx1"/>
                </a:solidFill>
              </a:rPr>
              <a:t>Німеччиною</a:t>
            </a:r>
            <a:r>
              <a:rPr lang="ru-RU" sz="1600" dirty="0">
                <a:solidFill>
                  <a:schemeClr val="tx1"/>
                </a:solidFill>
              </a:rPr>
              <a:t> (784 км), </a:t>
            </a:r>
            <a:r>
              <a:rPr lang="ru-RU" sz="1600" dirty="0" err="1">
                <a:solidFill>
                  <a:schemeClr val="tx1"/>
                </a:solidFill>
              </a:rPr>
              <a:t>Угорщиною</a:t>
            </a:r>
            <a:r>
              <a:rPr lang="ru-RU" sz="1600" dirty="0">
                <a:solidFill>
                  <a:schemeClr val="tx1"/>
                </a:solidFill>
              </a:rPr>
              <a:t> (366 км), </a:t>
            </a:r>
            <a:r>
              <a:rPr lang="ru-RU" sz="1600" dirty="0" err="1">
                <a:solidFill>
                  <a:schemeClr val="tx1"/>
                </a:solidFill>
              </a:rPr>
              <a:t>Італією</a:t>
            </a:r>
            <a:r>
              <a:rPr lang="ru-RU" sz="1600" dirty="0">
                <a:solidFill>
                  <a:schemeClr val="tx1"/>
                </a:solidFill>
              </a:rPr>
              <a:t> (430 км), </a:t>
            </a:r>
            <a:r>
              <a:rPr lang="ru-RU" sz="1600" dirty="0" err="1">
                <a:solidFill>
                  <a:schemeClr val="tx1"/>
                </a:solidFill>
              </a:rPr>
              <a:t>Ліхтенштейном</a:t>
            </a:r>
            <a:r>
              <a:rPr lang="ru-RU" sz="1600" dirty="0">
                <a:solidFill>
                  <a:schemeClr val="tx1"/>
                </a:solidFill>
              </a:rPr>
              <a:t> (35 км), </a:t>
            </a:r>
            <a:r>
              <a:rPr lang="ru-RU" sz="1600" dirty="0" err="1">
                <a:solidFill>
                  <a:schemeClr val="tx1"/>
                </a:solidFill>
              </a:rPr>
              <a:t>Словаччиною</a:t>
            </a:r>
            <a:r>
              <a:rPr lang="ru-RU" sz="1600" dirty="0">
                <a:solidFill>
                  <a:schemeClr val="tx1"/>
                </a:solidFill>
              </a:rPr>
              <a:t> (91 км), </a:t>
            </a:r>
            <a:r>
              <a:rPr lang="ru-RU" sz="1600" dirty="0" err="1">
                <a:solidFill>
                  <a:schemeClr val="tx1"/>
                </a:solidFill>
              </a:rPr>
              <a:t>Словенією</a:t>
            </a:r>
            <a:r>
              <a:rPr lang="ru-RU" sz="1600" dirty="0">
                <a:solidFill>
                  <a:schemeClr val="tx1"/>
                </a:solidFill>
              </a:rPr>
              <a:t> (330 км), </a:t>
            </a:r>
            <a:r>
              <a:rPr lang="ru-RU" sz="1600" dirty="0" err="1">
                <a:solidFill>
                  <a:schemeClr val="tx1"/>
                </a:solidFill>
              </a:rPr>
              <a:t>Швейцарією</a:t>
            </a:r>
            <a:r>
              <a:rPr lang="ru-RU" sz="1600" dirty="0">
                <a:solidFill>
                  <a:schemeClr val="tx1"/>
                </a:solidFill>
              </a:rPr>
              <a:t> (164 км).</a:t>
            </a:r>
          </a:p>
        </p:txBody>
      </p:sp>
      <p:pic>
        <p:nvPicPr>
          <p:cNvPr id="6146" name="Picture 2" descr="C:\Users\Natalka\Desktop\1211118163_247465-hagenauca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76240">
            <a:off x="179512" y="620688"/>
            <a:ext cx="4108701" cy="30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atalka\Desktop\100440090_large_kenguru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4978">
            <a:off x="4043451" y="540505"/>
            <a:ext cx="4245581" cy="3206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05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00000">
            <a:off x="-2378479" y="6442948"/>
            <a:ext cx="5690855" cy="1570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48" y="260648"/>
            <a:ext cx="6148728" cy="3024336"/>
          </a:xfrm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tx1"/>
                </a:solidFill>
              </a:rPr>
              <a:t>Клімат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помірний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континентальний</a:t>
            </a:r>
            <a:r>
              <a:rPr lang="ru-RU" sz="1600" dirty="0">
                <a:solidFill>
                  <a:schemeClr val="tx1"/>
                </a:solidFill>
              </a:rPr>
              <a:t>, на </a:t>
            </a:r>
            <a:r>
              <a:rPr lang="ru-RU" sz="1600" dirty="0" err="1">
                <a:solidFill>
                  <a:schemeClr val="tx1"/>
                </a:solidFill>
              </a:rPr>
              <a:t>заході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вологий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Середня</a:t>
            </a:r>
            <a:r>
              <a:rPr lang="ru-RU" sz="1600" dirty="0">
                <a:solidFill>
                  <a:schemeClr val="tx1"/>
                </a:solidFill>
              </a:rPr>
              <a:t> температура </a:t>
            </a:r>
            <a:r>
              <a:rPr lang="ru-RU" sz="1600" dirty="0" err="1">
                <a:solidFill>
                  <a:schemeClr val="tx1"/>
                </a:solidFill>
              </a:rPr>
              <a:t>січня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—1 °C до —5 °C, </a:t>
            </a:r>
            <a:r>
              <a:rPr lang="ru-RU" sz="1600" dirty="0" err="1">
                <a:solidFill>
                  <a:schemeClr val="tx1"/>
                </a:solidFill>
              </a:rPr>
              <a:t>липня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від</a:t>
            </a:r>
            <a:r>
              <a:rPr lang="ru-RU" sz="1600" dirty="0">
                <a:solidFill>
                  <a:schemeClr val="tx1"/>
                </a:solidFill>
              </a:rPr>
              <a:t> +17 °C до +19 °C. </a:t>
            </a:r>
            <a:r>
              <a:rPr lang="ru-RU" sz="1600" dirty="0" err="1">
                <a:solidFill>
                  <a:schemeClr val="tx1"/>
                </a:solidFill>
              </a:rPr>
              <a:t>Опадів</a:t>
            </a:r>
            <a:r>
              <a:rPr lang="ru-RU" sz="1600" dirty="0">
                <a:solidFill>
                  <a:schemeClr val="tx1"/>
                </a:solidFill>
              </a:rPr>
              <a:t> у </a:t>
            </a:r>
            <a:r>
              <a:rPr lang="ru-RU" sz="1600" dirty="0" err="1">
                <a:solidFill>
                  <a:schemeClr val="tx1"/>
                </a:solidFill>
              </a:rPr>
              <a:t>долині</a:t>
            </a:r>
            <a:r>
              <a:rPr lang="ru-RU" sz="1600" dirty="0">
                <a:solidFill>
                  <a:schemeClr val="tx1"/>
                </a:solidFill>
              </a:rPr>
              <a:t> Дунаю 500—600 мм, в Альпах 1 500—2 500 мм.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Головна </a:t>
            </a:r>
            <a:r>
              <a:rPr lang="ru-RU" b="1" dirty="0" err="1"/>
              <a:t>ріка</a:t>
            </a:r>
            <a:r>
              <a:rPr lang="ru-RU" b="1" dirty="0"/>
              <a:t> </a:t>
            </a:r>
            <a:r>
              <a:rPr lang="ru-RU" b="1" dirty="0" err="1"/>
              <a:t>Австрії</a:t>
            </a:r>
            <a:r>
              <a:rPr lang="ru-RU" b="1" dirty="0"/>
              <a:t> — Дунай,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перетинає</a:t>
            </a:r>
            <a:r>
              <a:rPr lang="ru-RU" b="1" dirty="0"/>
              <a:t> всю </a:t>
            </a:r>
            <a:r>
              <a:rPr lang="ru-RU" b="1" dirty="0" err="1" smtClean="0"/>
              <a:t>північну</a:t>
            </a:r>
            <a:r>
              <a:rPr lang="ru-RU" b="1" dirty="0" smtClean="0"/>
              <a:t> </a:t>
            </a:r>
            <a:r>
              <a:rPr lang="ru-RU" b="1" dirty="0" err="1"/>
              <a:t>частину</a:t>
            </a:r>
            <a:r>
              <a:rPr lang="ru-RU" b="1" dirty="0"/>
              <a:t> </a:t>
            </a:r>
            <a:r>
              <a:rPr lang="ru-RU" b="1" dirty="0" err="1"/>
              <a:t>держави</a:t>
            </a:r>
            <a:r>
              <a:rPr lang="ru-RU" b="1" dirty="0"/>
              <a:t>. </a:t>
            </a:r>
            <a:r>
              <a:rPr lang="ru-RU" sz="1600" b="1" dirty="0" err="1"/>
              <a:t>Найзначніші</a:t>
            </a:r>
            <a:r>
              <a:rPr lang="ru-RU" sz="1600" b="1" dirty="0"/>
              <a:t> </a:t>
            </a:r>
            <a:r>
              <a:rPr lang="ru-RU" sz="1600" dirty="0" err="1"/>
              <a:t>його</a:t>
            </a:r>
            <a:r>
              <a:rPr lang="ru-RU" sz="1600" b="1" dirty="0"/>
              <a:t> притоки </a:t>
            </a:r>
            <a:r>
              <a:rPr lang="ru-RU" b="1" dirty="0"/>
              <a:t>в межах </a:t>
            </a:r>
            <a:r>
              <a:rPr lang="ru-RU" b="1" dirty="0" err="1"/>
              <a:t>кордонів</a:t>
            </a:r>
            <a:r>
              <a:rPr lang="ru-RU" b="1" dirty="0"/>
              <a:t> </a:t>
            </a:r>
            <a:r>
              <a:rPr lang="ru-RU" b="1" dirty="0" err="1"/>
              <a:t>Австрії</a:t>
            </a:r>
            <a:r>
              <a:rPr lang="ru-RU" b="1" dirty="0"/>
              <a:t>: </a:t>
            </a:r>
            <a:r>
              <a:rPr lang="ru-RU" b="1" dirty="0" err="1"/>
              <a:t>Інн</a:t>
            </a:r>
            <a:r>
              <a:rPr lang="ru-RU" b="1" dirty="0"/>
              <a:t>, </a:t>
            </a:r>
            <a:r>
              <a:rPr lang="ru-RU" b="1" dirty="0" err="1"/>
              <a:t>Траун</a:t>
            </a:r>
            <a:r>
              <a:rPr lang="ru-RU" b="1" dirty="0"/>
              <a:t>, </a:t>
            </a:r>
            <a:r>
              <a:rPr lang="ru-RU" b="1" dirty="0" err="1"/>
              <a:t>Енс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5492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00000">
            <a:off x="-1010327" y="6730978"/>
            <a:ext cx="5690855" cy="15706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56854" y="1843877"/>
            <a:ext cx="4174765" cy="1921063"/>
          </a:xfrm>
        </p:spPr>
        <p:txBody>
          <a:bodyPr>
            <a:normAutofit/>
          </a:bodyPr>
          <a:lstStyle/>
          <a:p>
            <a:pPr lvl="0"/>
            <a:r>
              <a:rPr lang="ru-RU" sz="1600" dirty="0" err="1">
                <a:solidFill>
                  <a:prstClr val="black"/>
                </a:solidFill>
              </a:rPr>
              <a:t>Понад</a:t>
            </a:r>
            <a:r>
              <a:rPr lang="ru-RU" sz="1600" dirty="0">
                <a:solidFill>
                  <a:prstClr val="black"/>
                </a:solidFill>
              </a:rPr>
              <a:t> 1/3 </a:t>
            </a:r>
            <a:r>
              <a:rPr lang="ru-RU" sz="1600" dirty="0" err="1">
                <a:solidFill>
                  <a:prstClr val="black"/>
                </a:solidFill>
              </a:rPr>
              <a:t>території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займають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гірські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ліси</a:t>
            </a:r>
            <a:r>
              <a:rPr lang="ru-RU" sz="1600" dirty="0">
                <a:solidFill>
                  <a:prstClr val="black"/>
                </a:solidFill>
              </a:rPr>
              <a:t> і </a:t>
            </a:r>
            <a:r>
              <a:rPr lang="ru-RU" sz="1600" dirty="0" err="1">
                <a:solidFill>
                  <a:prstClr val="black"/>
                </a:solidFill>
              </a:rPr>
              <a:t>складаються</a:t>
            </a:r>
            <a:r>
              <a:rPr lang="ru-RU" sz="1600" dirty="0">
                <a:solidFill>
                  <a:prstClr val="black"/>
                </a:solidFill>
              </a:rPr>
              <a:t> </a:t>
            </a:r>
            <a:r>
              <a:rPr lang="ru-RU" sz="1600" dirty="0" err="1">
                <a:solidFill>
                  <a:prstClr val="black"/>
                </a:solidFill>
              </a:rPr>
              <a:t>переважно</a:t>
            </a:r>
            <a:r>
              <a:rPr lang="ru-RU" sz="1600" dirty="0">
                <a:solidFill>
                  <a:prstClr val="black"/>
                </a:solidFill>
              </a:rPr>
              <a:t> з дуба, бука, </a:t>
            </a:r>
            <a:r>
              <a:rPr lang="ru-RU" sz="1600" dirty="0" err="1">
                <a:solidFill>
                  <a:prstClr val="black"/>
                </a:solidFill>
              </a:rPr>
              <a:t>ялини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смереки</a:t>
            </a:r>
            <a:r>
              <a:rPr lang="ru-RU" sz="1600" dirty="0">
                <a:solidFill>
                  <a:prstClr val="black"/>
                </a:solidFill>
              </a:rPr>
              <a:t>, </a:t>
            </a:r>
            <a:r>
              <a:rPr lang="ru-RU" sz="1600" dirty="0" err="1">
                <a:solidFill>
                  <a:prstClr val="black"/>
                </a:solidFill>
              </a:rPr>
              <a:t>модрини</a:t>
            </a:r>
            <a:r>
              <a:rPr lang="ru-RU" sz="1600" dirty="0">
                <a:solidFill>
                  <a:prstClr val="black"/>
                </a:solidFill>
              </a:rPr>
              <a:t>.</a:t>
            </a:r>
          </a:p>
          <a:p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07238" y="4598383"/>
            <a:ext cx="228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spcAft>
                <a:spcPts val="600"/>
              </a:spcAft>
              <a:buSzPct val="160000"/>
            </a:pP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Natalka\Desktop\1249354586_bf28003d41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457">
            <a:off x="1963771" y="3034031"/>
            <a:ext cx="4268858" cy="312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Natalka\Desktop\557acb93f7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8510">
            <a:off x="364491" y="548681"/>
            <a:ext cx="414166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6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5007" y="2636912"/>
            <a:ext cx="4820794" cy="1655239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В </a:t>
            </a:r>
            <a:r>
              <a:rPr lang="ru-RU" sz="1600" dirty="0" err="1">
                <a:solidFill>
                  <a:schemeClr val="tx1"/>
                </a:solidFill>
              </a:rPr>
              <a:t>Австрії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переважає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середньоєвропейський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тваринний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світ</a:t>
            </a:r>
            <a:r>
              <a:rPr lang="ru-RU" sz="1600" dirty="0">
                <a:solidFill>
                  <a:schemeClr val="tx1"/>
                </a:solidFill>
              </a:rPr>
              <a:t>: </a:t>
            </a:r>
            <a:r>
              <a:rPr lang="ru-RU" sz="1600" dirty="0" err="1">
                <a:solidFill>
                  <a:schemeClr val="tx1"/>
                </a:solidFill>
              </a:rPr>
              <a:t>сарна</a:t>
            </a:r>
            <a:r>
              <a:rPr lang="ru-RU" sz="1600" dirty="0">
                <a:solidFill>
                  <a:schemeClr val="tx1"/>
                </a:solidFill>
              </a:rPr>
              <a:t>, олень, </a:t>
            </a:r>
            <a:r>
              <a:rPr lang="ru-RU" sz="1600" dirty="0" err="1">
                <a:solidFill>
                  <a:schemeClr val="tx1"/>
                </a:solidFill>
              </a:rPr>
              <a:t>заєць</a:t>
            </a:r>
            <a:r>
              <a:rPr lang="ru-RU" sz="1600" dirty="0">
                <a:solidFill>
                  <a:schemeClr val="tx1"/>
                </a:solidFill>
              </a:rPr>
              <a:t>, фазан, </a:t>
            </a:r>
            <a:r>
              <a:rPr lang="ru-RU" sz="1600" dirty="0" err="1">
                <a:solidFill>
                  <a:schemeClr val="tx1"/>
                </a:solidFill>
              </a:rPr>
              <a:t>куріпка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лисиця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борсук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вивірка</a:t>
            </a:r>
            <a:r>
              <a:rPr lang="ru-RU" sz="1600" dirty="0">
                <a:solidFill>
                  <a:schemeClr val="tx1"/>
                </a:solidFill>
              </a:rPr>
              <a:t>. </a:t>
            </a:r>
            <a:r>
              <a:rPr lang="ru-RU" sz="1600" dirty="0" err="1">
                <a:solidFill>
                  <a:schemeClr val="tx1"/>
                </a:solidFill>
              </a:rPr>
              <a:t>Типовими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представниками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альпійської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фауни</a:t>
            </a:r>
            <a:r>
              <a:rPr lang="ru-RU" sz="1600" dirty="0">
                <a:solidFill>
                  <a:schemeClr val="tx1"/>
                </a:solidFill>
              </a:rPr>
              <a:t> є </a:t>
            </a:r>
            <a:r>
              <a:rPr lang="ru-RU" sz="1600" dirty="0" err="1">
                <a:solidFill>
                  <a:schemeClr val="tx1"/>
                </a:solidFill>
              </a:rPr>
              <a:t>козиця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бабак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альпійський</a:t>
            </a:r>
            <a:r>
              <a:rPr lang="ru-RU" sz="1600" dirty="0">
                <a:solidFill>
                  <a:schemeClr val="tx1"/>
                </a:solidFill>
              </a:rPr>
              <a:t> і </a:t>
            </a:r>
            <a:r>
              <a:rPr lang="ru-RU" sz="1600" dirty="0" err="1">
                <a:solidFill>
                  <a:schemeClr val="tx1"/>
                </a:solidFill>
              </a:rPr>
              <a:t>гірська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smtClean="0">
                <a:solidFill>
                  <a:schemeClr val="tx1"/>
                </a:solidFill>
              </a:rPr>
              <a:t>сова.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9218" name="Picture 2" descr="C:\Users\Natalka\Desktop\km,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905" y="100644"/>
            <a:ext cx="2946255" cy="220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Natalka\Desktop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03" y="127564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Natalka\Desktop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7" y="33189"/>
            <a:ext cx="2948397" cy="225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Natalka\Desktop\250px-Imgp79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59" y="4618616"/>
            <a:ext cx="2859151" cy="189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Natalka\Desktop\,hgf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581128"/>
            <a:ext cx="2986932" cy="19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Natalka\Desktop\250px-MattiParkkonen_Orav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581128"/>
            <a:ext cx="2668612" cy="1973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2828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887" y="116632"/>
            <a:ext cx="5271544" cy="1500187"/>
          </a:xfrm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tx1"/>
                </a:solidFill>
              </a:rPr>
              <a:t>Близько</a:t>
            </a:r>
            <a:r>
              <a:rPr lang="ru-RU" sz="1600" dirty="0">
                <a:solidFill>
                  <a:schemeClr val="tx1"/>
                </a:solidFill>
              </a:rPr>
              <a:t> 97% </a:t>
            </a:r>
            <a:r>
              <a:rPr lang="ru-RU" sz="1600" dirty="0" err="1">
                <a:solidFill>
                  <a:schemeClr val="tx1"/>
                </a:solidFill>
              </a:rPr>
              <a:t>населення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Австрії</a:t>
            </a:r>
            <a:r>
              <a:rPr lang="ru-RU" sz="1600" dirty="0">
                <a:solidFill>
                  <a:schemeClr val="tx1"/>
                </a:solidFill>
              </a:rPr>
              <a:t> — </a:t>
            </a:r>
            <a:r>
              <a:rPr lang="ru-RU" sz="1600" dirty="0" err="1">
                <a:solidFill>
                  <a:schemeClr val="tx1"/>
                </a:solidFill>
              </a:rPr>
              <a:t>австрійці</a:t>
            </a:r>
            <a:r>
              <a:rPr lang="ru-RU" sz="1600" dirty="0">
                <a:solidFill>
                  <a:schemeClr val="tx1"/>
                </a:solidFill>
              </a:rPr>
              <a:t>. В </a:t>
            </a:r>
            <a:r>
              <a:rPr lang="ru-RU" sz="1600" dirty="0" err="1">
                <a:solidFill>
                  <a:schemeClr val="tx1"/>
                </a:solidFill>
              </a:rPr>
              <a:t>прикордонних</a:t>
            </a:r>
            <a:r>
              <a:rPr lang="ru-RU" sz="1600" dirty="0">
                <a:solidFill>
                  <a:schemeClr val="tx1"/>
                </a:solidFill>
              </a:rPr>
              <a:t> районах </a:t>
            </a:r>
            <a:r>
              <a:rPr lang="ru-RU" sz="1600" dirty="0" err="1">
                <a:solidFill>
                  <a:schemeClr val="tx1"/>
                </a:solidFill>
              </a:rPr>
              <a:t>країни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живуть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хорвати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словенці</a:t>
            </a:r>
            <a:r>
              <a:rPr lang="ru-RU" sz="1600" dirty="0">
                <a:solidFill>
                  <a:schemeClr val="tx1"/>
                </a:solidFill>
              </a:rPr>
              <a:t>, </a:t>
            </a:r>
            <a:r>
              <a:rPr lang="ru-RU" sz="1600" dirty="0" err="1">
                <a:solidFill>
                  <a:schemeClr val="tx1"/>
                </a:solidFill>
              </a:rPr>
              <a:t>угорці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6" name="Picture 2" descr="C:\Users\Natalka\Desktop\tyro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2499">
            <a:off x="380180" y="1466273"/>
            <a:ext cx="4552587" cy="3414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lka\Desktop\avstriicy-i-immigran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346" y="764704"/>
            <a:ext cx="22193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talka\Desktop\avstriyskiy-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54424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364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404664"/>
            <a:ext cx="5271544" cy="1500187"/>
          </a:xfrm>
        </p:spPr>
        <p:txBody>
          <a:bodyPr>
            <a:normAutofit/>
          </a:bodyPr>
          <a:lstStyle/>
          <a:p>
            <a:r>
              <a:rPr lang="ru-RU" sz="1600" dirty="0" err="1">
                <a:solidFill>
                  <a:schemeClr val="tx1"/>
                </a:solidFill>
              </a:rPr>
              <a:t>Більшість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віруючих</a:t>
            </a:r>
            <a:r>
              <a:rPr lang="ru-RU" sz="1600" dirty="0">
                <a:solidFill>
                  <a:schemeClr val="tx1"/>
                </a:solidFill>
              </a:rPr>
              <a:t> (</a:t>
            </a:r>
            <a:r>
              <a:rPr lang="ru-RU" sz="1600" dirty="0" err="1">
                <a:solidFill>
                  <a:schemeClr val="tx1"/>
                </a:solidFill>
              </a:rPr>
              <a:t>близько</a:t>
            </a:r>
            <a:r>
              <a:rPr lang="ru-RU" sz="1600" dirty="0">
                <a:solidFill>
                  <a:schemeClr val="tx1"/>
                </a:solidFill>
              </a:rPr>
              <a:t> 90%) — </a:t>
            </a:r>
            <a:r>
              <a:rPr lang="ru-RU" sz="1600" dirty="0" err="1">
                <a:solidFill>
                  <a:schemeClr val="tx1"/>
                </a:solidFill>
              </a:rPr>
              <a:t>католики.Існують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громади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протестантів</a:t>
            </a:r>
            <a:r>
              <a:rPr lang="ru-RU" sz="16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1200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  <p:sndAc>
          <p:endSnd/>
        </p:sndAc>
      </p:transition>
    </mc:Choice>
    <mc:Fallback>
      <p:transition spd="slow">
        <p:fade/>
        <p:sndAc>
          <p:endSnd/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TC101859865[[fn=Порядок]]</Template>
  <TotalTime>394</TotalTime>
  <Words>675</Words>
  <Application>Microsoft Office PowerPoint</Application>
  <PresentationFormat>Экран (4:3)</PresentationFormat>
  <Paragraphs>57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Kilter</vt:lpstr>
      <vt:lpstr>Австрія     Австрійська республіка (Republik Österreich)</vt:lpstr>
      <vt:lpstr>Австрійський прапор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Основні галузі промисловості: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 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Австрія Австрійська республіка (Republik Österreich)</dc:title>
  <dc:creator>Natalka</dc:creator>
  <cp:lastModifiedBy>asus</cp:lastModifiedBy>
  <cp:revision>32</cp:revision>
  <dcterms:created xsi:type="dcterms:W3CDTF">2014-01-17T21:20:10Z</dcterms:created>
  <dcterms:modified xsi:type="dcterms:W3CDTF">2014-03-10T15:09:13Z</dcterms:modified>
</cp:coreProperties>
</file>