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434AE4-B1EC-4EA0-8F92-5A6CAD738B53}" type="datetimeFigureOut">
              <a:rPr lang="uk-UA" smtClean="0"/>
              <a:t>02.06.2014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3B6388-7BD7-4163-ACDC-97238753D2E9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365104"/>
            <a:ext cx="3456384" cy="2250271"/>
          </a:xfrm>
        </p:spPr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132856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uk-UA" dirty="0" smtClean="0"/>
              <a:t>Природні заповідники України  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4624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/>
              <a:t>Ялтинський гірсько-лісовий природний заповідник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820467" cy="455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58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029400" cy="536177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Ялтинський гірсько-лісовий заповідник </a:t>
            </a:r>
            <a:r>
              <a:rPr lang="uk-UA" dirty="0" err="1"/>
              <a:t>-природоохоронна</a:t>
            </a:r>
            <a:r>
              <a:rPr lang="uk-UA" dirty="0"/>
              <a:t> територія в Автономній Республіці Крим.</a:t>
            </a:r>
          </a:p>
          <a:p>
            <a:r>
              <a:rPr lang="uk-UA" dirty="0"/>
              <a:t>Заповідник створений у 1973 році. Тут охороняються </a:t>
            </a:r>
            <a:r>
              <a:rPr lang="uk-UA" dirty="0" err="1"/>
              <a:t>високоствольні</a:t>
            </a:r>
            <a:r>
              <a:rPr lang="uk-UA" dirty="0"/>
              <a:t> соснові, букові та дубові ліси, іноді з вічнозеленим середземноморським підліском. </a:t>
            </a:r>
          </a:p>
          <a:p>
            <a:r>
              <a:rPr lang="uk-UA" dirty="0"/>
              <a:t>Флора заповідника нараховує 1356 видів рослин, у тому числі 115 ендеміків.</a:t>
            </a:r>
          </a:p>
          <a:p>
            <a:r>
              <a:rPr lang="uk-UA" dirty="0"/>
              <a:t>Фауна представлена:</a:t>
            </a:r>
          </a:p>
          <a:p>
            <a:r>
              <a:rPr lang="uk-UA" dirty="0"/>
              <a:t>37 видами </a:t>
            </a:r>
            <a:r>
              <a:rPr lang="uk-UA" dirty="0" err="1"/>
              <a:t>савців</a:t>
            </a:r>
            <a:r>
              <a:rPr lang="uk-UA" dirty="0"/>
              <a:t>,</a:t>
            </a:r>
          </a:p>
          <a:p>
            <a:r>
              <a:rPr lang="uk-UA" dirty="0"/>
              <a:t>113 видами птахів, </a:t>
            </a:r>
          </a:p>
          <a:p>
            <a:r>
              <a:rPr lang="uk-UA" dirty="0"/>
              <a:t>11 видами плазунів, </a:t>
            </a:r>
          </a:p>
          <a:p>
            <a:r>
              <a:rPr lang="uk-UA" dirty="0"/>
              <a:t>4 видами земноводних.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605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Заповідник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у </a:t>
            </a:r>
            <a:r>
              <a:rPr lang="ru-RU" dirty="0" err="1"/>
              <a:t>південно-західній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Криму</a:t>
            </a:r>
            <a:r>
              <a:rPr lang="ru-RU" dirty="0"/>
              <a:t> на </a:t>
            </a:r>
            <a:r>
              <a:rPr lang="ru-RU" dirty="0" err="1"/>
              <a:t>площі</a:t>
            </a:r>
            <a:r>
              <a:rPr lang="ru-RU" dirty="0"/>
              <a:t> 14523,0 га.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простягається</a:t>
            </a:r>
            <a:r>
              <a:rPr lang="ru-RU" dirty="0"/>
              <a:t> </a:t>
            </a:r>
            <a:r>
              <a:rPr lang="ru-RU" dirty="0" err="1"/>
              <a:t>уздовж</a:t>
            </a:r>
            <a:r>
              <a:rPr lang="ru-RU" dirty="0"/>
              <a:t> </a:t>
            </a:r>
            <a:r>
              <a:rPr lang="ru-RU" dirty="0" err="1"/>
              <a:t>Чорного</a:t>
            </a:r>
            <a:r>
              <a:rPr lang="ru-RU" dirty="0"/>
              <a:t> моря </a:t>
            </a:r>
            <a:r>
              <a:rPr lang="ru-RU" dirty="0" err="1"/>
              <a:t>із</a:t>
            </a:r>
            <a:r>
              <a:rPr lang="ru-RU" dirty="0"/>
              <a:t> заходу на </a:t>
            </a:r>
            <a:r>
              <a:rPr lang="ru-RU" dirty="0" err="1"/>
              <a:t>схід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Фороса до Гурзуфа на 49 км, </a:t>
            </a:r>
            <a:r>
              <a:rPr lang="ru-RU" dirty="0" err="1"/>
              <a:t>оточуючи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Ялту. </a:t>
            </a:r>
          </a:p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17646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3068960"/>
            <a:ext cx="2934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В </a:t>
            </a:r>
            <a:r>
              <a:rPr lang="ru-RU" dirty="0" err="1" smtClean="0"/>
              <a:t>цілому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r>
              <a:rPr lang="ru-RU" dirty="0" smtClean="0"/>
              <a:t> </a:t>
            </a:r>
            <a:r>
              <a:rPr lang="ru-RU" dirty="0" err="1" smtClean="0"/>
              <a:t>заповідника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в межах </a:t>
            </a:r>
            <a:r>
              <a:rPr lang="ru-RU" dirty="0" err="1" smtClean="0"/>
              <a:t>висот</a:t>
            </a:r>
            <a:r>
              <a:rPr lang="ru-RU" dirty="0" smtClean="0"/>
              <a:t> 380—1200 м над </a:t>
            </a:r>
            <a:r>
              <a:rPr lang="ru-RU" dirty="0" err="1" smtClean="0"/>
              <a:t>рівнем</a:t>
            </a:r>
            <a:r>
              <a:rPr lang="ru-RU" dirty="0" smtClean="0"/>
              <a:t> моря, в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місцях</a:t>
            </a:r>
            <a:r>
              <a:rPr lang="ru-RU" dirty="0" smtClean="0"/>
              <a:t> </a:t>
            </a:r>
            <a:r>
              <a:rPr lang="ru-RU" dirty="0" err="1" smtClean="0"/>
              <a:t>опускаючись</a:t>
            </a:r>
            <a:r>
              <a:rPr lang="ru-RU" dirty="0" smtClean="0"/>
              <a:t> </a:t>
            </a:r>
          </a:p>
          <a:p>
            <a:r>
              <a:rPr lang="ru-RU" dirty="0" smtClean="0"/>
              <a:t>до моря.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61958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Максимальна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1320 м на г. Ай-</a:t>
            </a:r>
            <a:r>
              <a:rPr lang="ru-RU" dirty="0" err="1" smtClean="0"/>
              <a:t>Петрі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353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88640"/>
            <a:ext cx="7776864" cy="6192688"/>
          </a:xfrm>
        </p:spPr>
        <p:txBody>
          <a:bodyPr>
            <a:normAutofit/>
          </a:bodyPr>
          <a:lstStyle/>
          <a:p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заповідники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природоохоронні</a:t>
            </a:r>
            <a:r>
              <a:rPr lang="ru-RU" dirty="0"/>
              <a:t>, </a:t>
            </a:r>
            <a:r>
              <a:rPr lang="ru-RU" dirty="0" err="1"/>
              <a:t>науково-дослідні</a:t>
            </a:r>
            <a:r>
              <a:rPr lang="ru-RU" dirty="0"/>
              <a:t> установи </a:t>
            </a:r>
            <a:r>
              <a:rPr lang="ru-RU" dirty="0" err="1"/>
              <a:t>загальнодержавного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, </a:t>
            </a:r>
            <a:r>
              <a:rPr lang="ru-RU" dirty="0" err="1"/>
              <a:t>покликані</a:t>
            </a:r>
            <a:r>
              <a:rPr lang="ru-RU" dirty="0"/>
              <a:t> </a:t>
            </a:r>
            <a:r>
              <a:rPr lang="ru-RU" dirty="0" err="1"/>
              <a:t>зберігати</a:t>
            </a:r>
            <a:r>
              <a:rPr lang="ru-RU" dirty="0"/>
              <a:t> в природному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типові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виняткові</a:t>
            </a:r>
            <a:r>
              <a:rPr lang="ru-RU" dirty="0"/>
              <a:t> для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ландшафтної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з </a:t>
            </a:r>
            <a:r>
              <a:rPr lang="ru-RU" dirty="0" err="1"/>
              <a:t>усією</a:t>
            </a:r>
            <a:r>
              <a:rPr lang="ru-RU" dirty="0"/>
              <a:t> </a:t>
            </a:r>
            <a:r>
              <a:rPr lang="ru-RU" dirty="0" err="1"/>
              <a:t>сукупністю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, </a:t>
            </a:r>
            <a:r>
              <a:rPr lang="ru-RU" dirty="0" err="1"/>
              <a:t>вивчати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і </a:t>
            </a:r>
            <a:r>
              <a:rPr lang="ru-RU" dirty="0" err="1"/>
              <a:t>явища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них, </a:t>
            </a:r>
            <a:r>
              <a:rPr lang="ru-RU" dirty="0" err="1"/>
              <a:t>розробляти</a:t>
            </a:r>
            <a:r>
              <a:rPr lang="ru-RU" dirty="0"/>
              <a:t> </a:t>
            </a:r>
            <a:r>
              <a:rPr lang="ru-RU" dirty="0" err="1"/>
              <a:t>наукові</a:t>
            </a:r>
            <a:r>
              <a:rPr lang="ru-RU" dirty="0"/>
              <a:t> засади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та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 </a:t>
            </a:r>
          </a:p>
          <a:p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та водного простору, </a:t>
            </a:r>
            <a:r>
              <a:rPr lang="ru-RU" dirty="0" err="1"/>
              <a:t>що</a:t>
            </a:r>
            <a:r>
              <a:rPr lang="ru-RU" dirty="0"/>
              <a:t> належать до </a:t>
            </a:r>
            <a:r>
              <a:rPr lang="ru-RU" dirty="0" err="1"/>
              <a:t>заповідників</a:t>
            </a:r>
            <a:r>
              <a:rPr lang="ru-RU" dirty="0"/>
              <a:t>, </a:t>
            </a:r>
            <a:r>
              <a:rPr lang="ru-RU" dirty="0" err="1"/>
              <a:t>вилучаються</a:t>
            </a:r>
            <a:r>
              <a:rPr lang="ru-RU" dirty="0"/>
              <a:t> з </a:t>
            </a:r>
            <a:r>
              <a:rPr lang="ru-RU" dirty="0" err="1"/>
              <a:t>господарського</a:t>
            </a:r>
            <a:r>
              <a:rPr lang="ru-RU" dirty="0"/>
              <a:t> </a:t>
            </a:r>
            <a:r>
              <a:rPr lang="ru-RU" dirty="0" err="1"/>
              <a:t>користування</a:t>
            </a:r>
            <a:r>
              <a:rPr lang="ru-RU" dirty="0"/>
              <a:t>. </a:t>
            </a:r>
          </a:p>
          <a:p>
            <a:r>
              <a:rPr lang="ru-RU" dirty="0"/>
              <a:t> </a:t>
            </a:r>
            <a:r>
              <a:rPr lang="ru-RU" dirty="0" err="1"/>
              <a:t>Заповідник</a:t>
            </a:r>
            <a:r>
              <a:rPr lang="ru-RU" dirty="0"/>
              <a:t> — </a:t>
            </a:r>
            <a:r>
              <a:rPr lang="ru-RU" dirty="0" err="1"/>
              <a:t>вища</a:t>
            </a:r>
            <a:r>
              <a:rPr lang="ru-RU" dirty="0"/>
              <a:t> форма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 </a:t>
            </a:r>
            <a:r>
              <a:rPr lang="ru-RU" dirty="0" err="1"/>
              <a:t>територій</a:t>
            </a:r>
            <a:r>
              <a:rPr lang="ru-RU" dirty="0"/>
              <a:t>, </a:t>
            </a:r>
            <a:r>
              <a:rPr lang="ru-RU" dirty="0" err="1"/>
              <a:t>природна</a:t>
            </a:r>
            <a:r>
              <a:rPr lang="ru-RU" dirty="0"/>
              <a:t> </a:t>
            </a:r>
            <a:r>
              <a:rPr lang="ru-RU" dirty="0" err="1"/>
              <a:t>лабораторія</a:t>
            </a:r>
            <a:r>
              <a:rPr lang="ru-RU" dirty="0"/>
              <a:t>, де </a:t>
            </a:r>
            <a:r>
              <a:rPr lang="ru-RU" dirty="0" err="1"/>
              <a:t>ведуться</a:t>
            </a:r>
            <a:r>
              <a:rPr lang="ru-RU" dirty="0"/>
              <a:t>  </a:t>
            </a:r>
            <a:r>
              <a:rPr lang="ru-RU" dirty="0" err="1"/>
              <a:t>комплексні</a:t>
            </a:r>
            <a:r>
              <a:rPr lang="ru-RU" dirty="0"/>
              <a:t>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. </a:t>
            </a:r>
          </a:p>
          <a:p>
            <a:r>
              <a:rPr lang="ru-RU" dirty="0"/>
              <a:t> </a:t>
            </a:r>
            <a:r>
              <a:rPr lang="ru-RU" dirty="0" err="1"/>
              <a:t>Заповідники</a:t>
            </a:r>
            <a:r>
              <a:rPr lang="ru-RU" dirty="0"/>
              <a:t> є в кожному великому природному </a:t>
            </a:r>
            <a:r>
              <a:rPr lang="ru-RU" dirty="0" err="1"/>
              <a:t>комплексі</a:t>
            </a:r>
            <a:r>
              <a:rPr lang="ru-RU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6933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988840"/>
            <a:ext cx="7128792" cy="3888432"/>
          </a:xfrm>
        </p:spPr>
        <p:txBody>
          <a:bodyPr>
            <a:normAutofit fontScale="77500" lnSpcReduction="20000"/>
          </a:bodyPr>
          <a:lstStyle/>
          <a:p>
            <a:r>
              <a:rPr lang="uk-UA" dirty="0" err="1"/>
              <a:t>Ґорґани</a:t>
            </a:r>
            <a:r>
              <a:rPr lang="uk-UA" dirty="0"/>
              <a:t>;                          </a:t>
            </a:r>
            <a:r>
              <a:rPr lang="uk-UA" dirty="0" smtClean="0"/>
              <a:t>                      </a:t>
            </a:r>
            <a:r>
              <a:rPr lang="uk-UA" dirty="0" err="1"/>
              <a:t>Дніпровсько-Орільский</a:t>
            </a:r>
            <a:r>
              <a:rPr lang="uk-UA" dirty="0"/>
              <a:t>; </a:t>
            </a:r>
          </a:p>
          <a:p>
            <a:r>
              <a:rPr lang="uk-UA" dirty="0"/>
              <a:t>Древлянський ;                </a:t>
            </a:r>
            <a:r>
              <a:rPr lang="uk-UA" dirty="0" smtClean="0"/>
              <a:t>                      </a:t>
            </a:r>
            <a:r>
              <a:rPr lang="uk-UA" dirty="0" err="1" smtClean="0"/>
              <a:t>Єланецький</a:t>
            </a:r>
            <a:r>
              <a:rPr lang="uk-UA" dirty="0" smtClean="0"/>
              <a:t> </a:t>
            </a:r>
            <a:r>
              <a:rPr lang="uk-UA" dirty="0"/>
              <a:t>степ; </a:t>
            </a:r>
          </a:p>
          <a:p>
            <a:r>
              <a:rPr lang="uk-UA" dirty="0" err="1"/>
              <a:t>Казантипський</a:t>
            </a:r>
            <a:r>
              <a:rPr lang="uk-UA" dirty="0"/>
              <a:t> ;              </a:t>
            </a:r>
            <a:r>
              <a:rPr lang="uk-UA" dirty="0" smtClean="0"/>
              <a:t>                       Канівський</a:t>
            </a:r>
            <a:r>
              <a:rPr lang="uk-UA" dirty="0"/>
              <a:t>; </a:t>
            </a:r>
          </a:p>
          <a:p>
            <a:r>
              <a:rPr lang="uk-UA" dirty="0"/>
              <a:t>Карадазький;                   </a:t>
            </a:r>
            <a:r>
              <a:rPr lang="uk-UA" dirty="0" smtClean="0"/>
              <a:t>                      Кримський</a:t>
            </a:r>
            <a:r>
              <a:rPr lang="uk-UA" dirty="0"/>
              <a:t>; </a:t>
            </a:r>
          </a:p>
          <a:p>
            <a:r>
              <a:rPr lang="uk-UA" dirty="0" err="1"/>
              <a:t>Кузійський</a:t>
            </a:r>
            <a:r>
              <a:rPr lang="uk-UA" dirty="0"/>
              <a:t>;                     </a:t>
            </a:r>
            <a:r>
              <a:rPr lang="uk-UA" dirty="0" smtClean="0"/>
              <a:t>                       </a:t>
            </a:r>
            <a:r>
              <a:rPr lang="uk-UA" dirty="0"/>
              <a:t>Луганський; </a:t>
            </a:r>
          </a:p>
          <a:p>
            <a:r>
              <a:rPr lang="uk-UA" dirty="0" err="1"/>
              <a:t>Мармароський</a:t>
            </a:r>
            <a:r>
              <a:rPr lang="uk-UA" dirty="0"/>
              <a:t>;                </a:t>
            </a:r>
            <a:r>
              <a:rPr lang="uk-UA" dirty="0" smtClean="0"/>
              <a:t>                      </a:t>
            </a:r>
            <a:r>
              <a:rPr lang="uk-UA" dirty="0" err="1" smtClean="0"/>
              <a:t>Медобори</a:t>
            </a:r>
            <a:r>
              <a:rPr lang="uk-UA" dirty="0"/>
              <a:t>; </a:t>
            </a:r>
          </a:p>
          <a:p>
            <a:r>
              <a:rPr lang="uk-UA" dirty="0"/>
              <a:t>Мис Мартьян;                   </a:t>
            </a:r>
            <a:r>
              <a:rPr lang="uk-UA" dirty="0" smtClean="0"/>
              <a:t>                     Михайлівська </a:t>
            </a:r>
            <a:r>
              <a:rPr lang="uk-UA" dirty="0"/>
              <a:t>цілина; </a:t>
            </a:r>
          </a:p>
          <a:p>
            <a:r>
              <a:rPr lang="uk-UA" dirty="0" err="1"/>
              <a:t>Опукський</a:t>
            </a:r>
            <a:r>
              <a:rPr lang="uk-UA" dirty="0"/>
              <a:t>;                      </a:t>
            </a:r>
            <a:r>
              <a:rPr lang="uk-UA" dirty="0" smtClean="0"/>
              <a:t>                      Поліський</a:t>
            </a:r>
            <a:r>
              <a:rPr lang="uk-UA" dirty="0"/>
              <a:t>;</a:t>
            </a:r>
          </a:p>
          <a:p>
            <a:r>
              <a:rPr lang="uk-UA" dirty="0"/>
              <a:t> </a:t>
            </a:r>
            <a:r>
              <a:rPr lang="uk-UA" dirty="0" err="1"/>
              <a:t>Розточчя</a:t>
            </a:r>
            <a:r>
              <a:rPr lang="uk-UA" dirty="0"/>
              <a:t>;                         </a:t>
            </a:r>
            <a:r>
              <a:rPr lang="uk-UA" dirty="0" smtClean="0"/>
              <a:t>                    Рівненський</a:t>
            </a:r>
            <a:r>
              <a:rPr lang="uk-UA" dirty="0"/>
              <a:t>; </a:t>
            </a:r>
          </a:p>
          <a:p>
            <a:r>
              <a:rPr lang="uk-UA" dirty="0" err="1"/>
              <a:t>Угольсько-Широколужанський</a:t>
            </a:r>
            <a:r>
              <a:rPr lang="uk-UA" dirty="0"/>
              <a:t>;  </a:t>
            </a:r>
            <a:r>
              <a:rPr lang="uk-UA" dirty="0" smtClean="0"/>
              <a:t>           Український </a:t>
            </a:r>
            <a:r>
              <a:rPr lang="uk-UA" dirty="0"/>
              <a:t>степовий;</a:t>
            </a:r>
          </a:p>
          <a:p>
            <a:r>
              <a:rPr lang="uk-UA" dirty="0" err="1"/>
              <a:t>Свидовецький</a:t>
            </a:r>
            <a:r>
              <a:rPr lang="uk-UA" dirty="0"/>
              <a:t>;                 </a:t>
            </a:r>
            <a:r>
              <a:rPr lang="uk-UA" dirty="0" smtClean="0"/>
              <a:t>                     </a:t>
            </a:r>
            <a:r>
              <a:rPr lang="uk-UA" dirty="0" err="1" smtClean="0"/>
              <a:t>Черемський</a:t>
            </a:r>
            <a:r>
              <a:rPr lang="uk-UA" dirty="0" smtClean="0"/>
              <a:t> </a:t>
            </a:r>
            <a:r>
              <a:rPr lang="uk-UA" dirty="0"/>
              <a:t>; </a:t>
            </a:r>
          </a:p>
          <a:p>
            <a:r>
              <a:rPr lang="uk-UA" dirty="0" err="1"/>
              <a:t>Чорногірський</a:t>
            </a:r>
            <a:r>
              <a:rPr lang="uk-UA" dirty="0"/>
              <a:t>;                </a:t>
            </a:r>
            <a:r>
              <a:rPr lang="uk-UA" dirty="0" smtClean="0"/>
              <a:t>                   Ялтинський </a:t>
            </a:r>
            <a:r>
              <a:rPr lang="uk-UA" dirty="0"/>
              <a:t>гірсько-лісовий.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Природні заповідники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354530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Природний заповідник «Горгани»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2132856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214765" cy="482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79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uk-UA" dirty="0"/>
              <a:t>«Горгани» — природний заповідник, заснований в 1996 році. </a:t>
            </a:r>
            <a:br>
              <a:rPr lang="uk-UA" dirty="0"/>
            </a:br>
            <a:r>
              <a:rPr lang="uk-UA" dirty="0"/>
              <a:t>   Заповідник розташований в південно-західній частині Івано-Франківської області у районі </a:t>
            </a:r>
            <a:r>
              <a:rPr lang="uk-UA" dirty="0" err="1"/>
              <a:t>Довбушанських</a:t>
            </a:r>
            <a:r>
              <a:rPr lang="uk-UA" dirty="0"/>
              <a:t> </a:t>
            </a:r>
            <a:r>
              <a:rPr lang="uk-UA" dirty="0" err="1"/>
              <a:t>Горган</a:t>
            </a:r>
            <a:r>
              <a:rPr lang="uk-UA" dirty="0"/>
              <a:t>. </a:t>
            </a:r>
            <a:br>
              <a:rPr lang="uk-UA" dirty="0"/>
            </a:br>
            <a:r>
              <a:rPr lang="uk-UA" dirty="0" smtClean="0"/>
              <a:t> </a:t>
            </a:r>
            <a:r>
              <a:rPr lang="uk-UA" dirty="0"/>
              <a:t>Його площа становить 5344 га.</a:t>
            </a:r>
            <a:br>
              <a:rPr lang="uk-UA" dirty="0"/>
            </a:br>
            <a:r>
              <a:rPr lang="uk-UA" dirty="0"/>
              <a:t>  </a:t>
            </a:r>
            <a:r>
              <a:rPr lang="uk-UA" dirty="0" smtClean="0"/>
              <a:t>Він </a:t>
            </a:r>
            <a:r>
              <a:rPr lang="uk-UA" dirty="0"/>
              <a:t>створений для збереження реліктової сосни кедрової європейської (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cembra</a:t>
            </a:r>
            <a:r>
              <a:rPr lang="en-US" dirty="0"/>
              <a:t>). </a:t>
            </a:r>
            <a:br>
              <a:rPr lang="en-US" dirty="0"/>
            </a:br>
            <a:r>
              <a:rPr lang="en-US" dirty="0"/>
              <a:t>  </a:t>
            </a:r>
            <a:r>
              <a:rPr lang="uk-UA" dirty="0" smtClean="0"/>
              <a:t>Територія </a:t>
            </a:r>
            <a:r>
              <a:rPr lang="uk-UA" dirty="0"/>
              <a:t>заповідника має типові для району </a:t>
            </a:r>
            <a:r>
              <a:rPr lang="uk-UA" dirty="0" err="1"/>
              <a:t>Горган</a:t>
            </a:r>
            <a:r>
              <a:rPr lang="uk-UA" dirty="0"/>
              <a:t> геоморфологічну будову, структуру рослинного покриву і тваринного світу, тому заповідник становить велику цінність для збереження, відтворення і вивчення </a:t>
            </a:r>
            <a:r>
              <a:rPr lang="uk-UA" dirty="0" err="1"/>
              <a:t>біорізноманіття</a:t>
            </a:r>
            <a:r>
              <a:rPr lang="uk-UA" dirty="0"/>
              <a:t> району та Українських Карпат загалом.</a:t>
            </a:r>
          </a:p>
        </p:txBody>
      </p:sp>
    </p:spTree>
    <p:extLst>
      <p:ext uri="{BB962C8B-B14F-4D97-AF65-F5344CB8AC3E}">
        <p14:creationId xmlns:p14="http://schemas.microsoft.com/office/powerpoint/2010/main" val="286811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3517776" cy="574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Фауна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132856"/>
            <a:ext cx="6400800" cy="3474720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У заповіднику живуть представники понад 1000 видів безхребетних тварин. Серед них найчисленнішою групою є комахи. </a:t>
            </a:r>
          </a:p>
          <a:p>
            <a:r>
              <a:rPr lang="uk-UA" dirty="0"/>
              <a:t>  У фауні хребетних тварин заповідника налічується 149 видів, які належать до 6 класів. </a:t>
            </a:r>
          </a:p>
          <a:p>
            <a:r>
              <a:rPr lang="uk-UA" dirty="0"/>
              <a:t>  Іхтіофауна представлена 10 видами риб. Домінуючим видом у річках є форель струмкова. З круглоротих водиться лише мінога угорська, яка зрідка трапляється в р. Бистриці </a:t>
            </a:r>
            <a:r>
              <a:rPr lang="uk-UA" dirty="0" err="1"/>
              <a:t>Надвірнянській</a:t>
            </a:r>
            <a:r>
              <a:rPr lang="uk-UA" dirty="0"/>
              <a:t> та її притоках. </a:t>
            </a:r>
          </a:p>
          <a:p>
            <a:r>
              <a:rPr lang="uk-UA" dirty="0"/>
              <a:t>   Серед земноводних найчисленнішою є жаба трав'яна. Вона зустрічається по всій території. В калюжах та заплавах потоків живуть тритони альпійський і карпатський, </a:t>
            </a:r>
            <a:r>
              <a:rPr lang="uk-UA" dirty="0" err="1"/>
              <a:t>кумка</a:t>
            </a:r>
            <a:r>
              <a:rPr lang="uk-UA" dirty="0"/>
              <a:t> жовтобрюшка. У нижній та середній частинах лісового поясу зрідка зустрічається саламандра плямиста. Всього на заповідній території відмічено 8 видів земноводних.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386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/>
              <a:t>Фауна птахів налічує 85 видів.</a:t>
            </a:r>
          </a:p>
          <a:p>
            <a:r>
              <a:rPr lang="uk-UA" dirty="0"/>
              <a:t>Фауна ссавців представлена 47 видами. Звичними в заповіднику є олень благородний, козуля, кабан дикий, заєць-русак, білка звичайна. Мешкає тут 18 видів дрібних ссавців — мишоподібних гризунів. З хижаків водяться ведмідь бурий,рись звичайна, лисиця, видра річкова, норка європейська, тхір звичайний, два види куниць, зрідка заходять вовки.</a:t>
            </a:r>
          </a:p>
          <a:p>
            <a:r>
              <a:rPr lang="uk-UA" dirty="0"/>
              <a:t>З фауни 20 видів є рідкісними і занесені до Червоної книги України, а саме: харіус європейський, тритони альпійський і карпатський, саламандра плямиста, лелека чорний, підорлик малий, глухар, пугач, сова довгохвоста, дятел </a:t>
            </a:r>
            <a:r>
              <a:rPr lang="uk-UA" dirty="0" err="1"/>
              <a:t>білоспинний</a:t>
            </a:r>
            <a:r>
              <a:rPr lang="uk-UA" dirty="0"/>
              <a:t>, тинівка альпійська, </a:t>
            </a:r>
            <a:r>
              <a:rPr lang="uk-UA" dirty="0" err="1"/>
              <a:t>бурозубка</a:t>
            </a:r>
            <a:r>
              <a:rPr lang="uk-UA" dirty="0"/>
              <a:t> альпійська, </a:t>
            </a:r>
            <a:r>
              <a:rPr lang="uk-UA" dirty="0" err="1"/>
              <a:t>кутора</a:t>
            </a:r>
            <a:r>
              <a:rPr lang="uk-UA" dirty="0"/>
              <a:t> мала, полівка снігова, горностай, норка європейська, борсук, видра річкова, кіт лісовий, рись звичайна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583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Занесені</a:t>
            </a:r>
            <a:r>
              <a:rPr lang="ru-RU" dirty="0"/>
              <a:t> до </a:t>
            </a:r>
            <a:r>
              <a:rPr lang="ru-RU" dirty="0" err="1"/>
              <a:t>Червоної</a:t>
            </a:r>
            <a:r>
              <a:rPr lang="ru-RU" dirty="0"/>
              <a:t> книги </a:t>
            </a:r>
            <a:r>
              <a:rPr lang="ru-RU" dirty="0" err="1"/>
              <a:t>України</a:t>
            </a:r>
            <a:r>
              <a:rPr lang="ru-RU" dirty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420888"/>
            <a:ext cx="6400800" cy="3474720"/>
          </a:xfrm>
        </p:spPr>
        <p:txBody>
          <a:bodyPr/>
          <a:lstStyle/>
          <a:p>
            <a:r>
              <a:rPr lang="uk-UA" dirty="0" smtClean="0"/>
              <a:t>  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820636" cy="240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374441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2505670"/>
            <a:ext cx="3203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Харіус</a:t>
            </a:r>
            <a:r>
              <a:rPr lang="ru-RU" dirty="0" smtClean="0"/>
              <a:t> </a:t>
            </a:r>
            <a:r>
              <a:rPr lang="ru-RU" dirty="0" err="1" smtClean="0"/>
              <a:t>європейський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єдиний</a:t>
            </a:r>
            <a:r>
              <a:rPr lang="ru-RU" dirty="0" smtClean="0"/>
              <a:t> </a:t>
            </a:r>
            <a:r>
              <a:rPr lang="ru-RU" dirty="0" err="1" smtClean="0"/>
              <a:t>представник</a:t>
            </a:r>
            <a:r>
              <a:rPr lang="ru-RU" dirty="0" smtClean="0"/>
              <a:t> </a:t>
            </a:r>
            <a:r>
              <a:rPr lang="ru-RU" dirty="0" err="1" smtClean="0"/>
              <a:t>харіусових</a:t>
            </a:r>
            <a:r>
              <a:rPr lang="ru-RU" dirty="0" smtClean="0"/>
              <a:t> в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водоймах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4056" y="4869160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Гірський або альпійський тритон,</a:t>
            </a:r>
          </a:p>
          <a:p>
            <a:r>
              <a:rPr lang="uk-UA" dirty="0" smtClean="0"/>
              <a:t>вид тритонів роду </a:t>
            </a:r>
            <a:r>
              <a:rPr lang="en-US" dirty="0" err="1" smtClean="0"/>
              <a:t>Mesotriton</a:t>
            </a:r>
            <a:r>
              <a:rPr lang="en-US" dirty="0" smtClean="0"/>
              <a:t>, </a:t>
            </a:r>
            <a:r>
              <a:rPr lang="uk-UA" dirty="0" smtClean="0"/>
              <a:t>відомий своїм яскравим забарвленням.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0183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/>
              <a:t>Природний заповідник «</a:t>
            </a:r>
            <a:r>
              <a:rPr lang="uk-UA" sz="2400" dirty="0" err="1"/>
              <a:t>Єланецький</a:t>
            </a:r>
            <a:r>
              <a:rPr lang="uk-UA" sz="2400" dirty="0"/>
              <a:t> степ»</a:t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315435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700808"/>
            <a:ext cx="51845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Заповідник «</a:t>
            </a:r>
            <a:r>
              <a:rPr lang="uk-UA" dirty="0" err="1" smtClean="0"/>
              <a:t>Єланецький</a:t>
            </a:r>
            <a:r>
              <a:rPr lang="uk-UA" dirty="0" smtClean="0"/>
              <a:t> степ» — один з наймолодших українських заповідників, перший і поки що єдиний степовий заповідник у Правобережній Україні.   Створений у 1996 році з метою охорони найбільшої у Північно-Західному Причорномор’ї ділянки цілинного степу.</a:t>
            </a:r>
          </a:p>
          <a:p>
            <a:r>
              <a:rPr lang="uk-UA" dirty="0" smtClean="0"/>
              <a:t>Розташований у </a:t>
            </a:r>
            <a:r>
              <a:rPr lang="uk-UA" dirty="0" err="1" smtClean="0"/>
              <a:t>Єланецькому</a:t>
            </a:r>
            <a:r>
              <a:rPr lang="uk-UA" dirty="0" smtClean="0"/>
              <a:t> та частково в </a:t>
            </a:r>
            <a:r>
              <a:rPr lang="uk-UA" dirty="0" err="1" smtClean="0"/>
              <a:t>Новоодеському</a:t>
            </a:r>
            <a:r>
              <a:rPr lang="uk-UA" dirty="0" smtClean="0"/>
              <a:t> районах Миколаївської області й займає площу трохи більше 1,5 тисячі гектарів.</a:t>
            </a:r>
          </a:p>
          <a:p>
            <a:r>
              <a:rPr lang="uk-UA" dirty="0" smtClean="0"/>
              <a:t>   Метою існування є збереження та відновлення типчаково-ковилового степу.</a:t>
            </a:r>
          </a:p>
          <a:p>
            <a:r>
              <a:rPr lang="uk-UA" dirty="0" smtClean="0"/>
              <a:t>  Також у природному заповіднику є чудовий зоопарк, де у напіввільних умовах утримуються американські бізони, кулани, плямисті олені, європейські лані, байбаки.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994675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</TotalTime>
  <Words>703</Words>
  <Application>Microsoft Office PowerPoint</Application>
  <PresentationFormat>Экран (4:3)</PresentationFormat>
  <Paragraphs>59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Природні заповідники України    </vt:lpstr>
      <vt:lpstr> </vt:lpstr>
      <vt:lpstr>Природні заповідники України</vt:lpstr>
      <vt:lpstr>Природний заповідник «Горгани»</vt:lpstr>
      <vt:lpstr> </vt:lpstr>
      <vt:lpstr>Фауна</vt:lpstr>
      <vt:lpstr>  </vt:lpstr>
      <vt:lpstr>Занесені до Червоної книги України:</vt:lpstr>
      <vt:lpstr>Природний заповідник «Єланецький степ» </vt:lpstr>
      <vt:lpstr>Ялтинський гірсько-лісовий природний заповідник</vt:lpstr>
      <vt:lpstr> </vt:lpstr>
      <vt:lpstr>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Angela</dc:creator>
  <cp:lastModifiedBy>Angela</cp:lastModifiedBy>
  <cp:revision>4</cp:revision>
  <dcterms:created xsi:type="dcterms:W3CDTF">2014-05-18T12:02:10Z</dcterms:created>
  <dcterms:modified xsi:type="dcterms:W3CDTF">2014-06-02T13:47:34Z</dcterms:modified>
</cp:coreProperties>
</file>