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k.wikipedia.org/wiki/%D0%94%D0%B5%D1%80%D0%B6%D0%B0%D0%B2%D0%B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171451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Міжнародні відносини</a:t>
            </a:r>
            <a:br>
              <a:rPr lang="uk-UA" b="1" dirty="0" smtClean="0"/>
            </a:br>
            <a:r>
              <a:rPr lang="ru-RU" b="1" dirty="0" smtClean="0"/>
              <a:t>Причини </a:t>
            </a:r>
            <a:r>
              <a:rPr lang="ru-RU" b="1" dirty="0" err="1" smtClean="0"/>
              <a:t>виникнення</a:t>
            </a:r>
            <a:r>
              <a:rPr lang="ru-RU" b="1" dirty="0" smtClean="0"/>
              <a:t> </a:t>
            </a:r>
            <a:r>
              <a:rPr lang="ru-RU" b="1" dirty="0" err="1" smtClean="0"/>
              <a:t>міжнаціональних</a:t>
            </a:r>
            <a:r>
              <a:rPr lang="ru-RU" b="1" dirty="0" smtClean="0"/>
              <a:t> </a:t>
            </a:r>
            <a:r>
              <a:rPr lang="ru-RU" b="1" dirty="0" err="1" smtClean="0"/>
              <a:t>конфліктів</a:t>
            </a:r>
            <a:r>
              <a:rPr lang="ru-RU" b="1" dirty="0" smtClean="0"/>
              <a:t> шляхи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розв'язання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4500570"/>
            <a:ext cx="3857652" cy="200026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b="1" dirty="0" smtClean="0">
                <a:solidFill>
                  <a:schemeClr val="tx1"/>
                </a:solidFill>
              </a:rPr>
              <a:t>Підготувала:</a:t>
            </a:r>
          </a:p>
          <a:p>
            <a:pPr>
              <a:lnSpc>
                <a:spcPct val="80000"/>
              </a:lnSpc>
            </a:pPr>
            <a:r>
              <a:rPr lang="uk-UA" b="1" dirty="0" smtClean="0">
                <a:solidFill>
                  <a:schemeClr val="tx1"/>
                </a:solidFill>
              </a:rPr>
              <a:t>Учениця 11-А класу</a:t>
            </a:r>
          </a:p>
          <a:p>
            <a:pPr>
              <a:lnSpc>
                <a:spcPct val="80000"/>
              </a:lnSpc>
            </a:pPr>
            <a:r>
              <a:rPr lang="uk-UA" b="1" dirty="0" err="1" smtClean="0">
                <a:solidFill>
                  <a:schemeClr val="tx1"/>
                </a:solidFill>
              </a:rPr>
              <a:t>Завгородня</a:t>
            </a:r>
            <a:r>
              <a:rPr lang="uk-UA" b="1" dirty="0" smtClean="0">
                <a:solidFill>
                  <a:schemeClr val="tx1"/>
                </a:solidFill>
              </a:rPr>
              <a:t> Владислава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C:\Users\ВАНЯ\Desktop\picturepicture13329_94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14620"/>
            <a:ext cx="4929222" cy="3819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Отже</a:t>
            </a:r>
            <a:r>
              <a:rPr lang="ru-RU" b="1" dirty="0" smtClean="0"/>
              <a:t>, </a:t>
            </a:r>
            <a:r>
              <a:rPr lang="ru-RU" b="1" dirty="0" err="1" smtClean="0"/>
              <a:t>чинники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сприяють</a:t>
            </a:r>
            <a:r>
              <a:rPr lang="ru-RU" b="1" dirty="0" smtClean="0"/>
              <a:t> </a:t>
            </a:r>
            <a:r>
              <a:rPr lang="ru-RU" b="1" dirty="0" err="1" smtClean="0"/>
              <a:t>подоланню</a:t>
            </a:r>
            <a:r>
              <a:rPr lang="ru-RU" b="1" dirty="0" smtClean="0"/>
              <a:t> </a:t>
            </a:r>
            <a:r>
              <a:rPr lang="ru-RU" b="1" dirty="0" err="1" smtClean="0"/>
              <a:t>конфліктів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конфліктних</a:t>
            </a:r>
            <a:r>
              <a:rPr lang="ru-RU" b="1" dirty="0" smtClean="0"/>
              <a:t> </a:t>
            </a:r>
            <a:r>
              <a:rPr lang="ru-RU" b="1" dirty="0" err="1" smtClean="0"/>
              <a:t>ситуацій</a:t>
            </a:r>
            <a:r>
              <a:rPr lang="ru-RU" b="1" dirty="0" smtClean="0"/>
              <a:t>, </a:t>
            </a:r>
            <a:r>
              <a:rPr lang="ru-RU" b="1" dirty="0" err="1" smtClean="0"/>
              <a:t>мають</a:t>
            </a:r>
            <a:r>
              <a:rPr lang="ru-RU" b="1" dirty="0" smtClean="0"/>
              <a:t> як </a:t>
            </a:r>
            <a:r>
              <a:rPr lang="ru-RU" b="1" dirty="0" err="1" smtClean="0"/>
              <a:t>об'єктивний</a:t>
            </a:r>
            <a:r>
              <a:rPr lang="ru-RU" b="1" dirty="0" smtClean="0"/>
              <a:t>, так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суб'єктивний</a:t>
            </a:r>
            <a:r>
              <a:rPr lang="ru-RU" b="1" dirty="0" smtClean="0"/>
              <a:t> характер.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передусім</a:t>
            </a:r>
            <a:r>
              <a:rPr lang="ru-RU" b="1" dirty="0" smtClean="0"/>
              <a:t> </a:t>
            </a:r>
            <a:r>
              <a:rPr lang="ru-RU" b="1" dirty="0" err="1" smtClean="0"/>
              <a:t>загальна</a:t>
            </a:r>
            <a:r>
              <a:rPr lang="ru-RU" b="1" dirty="0" smtClean="0"/>
              <a:t> </a:t>
            </a:r>
            <a:r>
              <a:rPr lang="ru-RU" b="1" dirty="0" err="1" smtClean="0"/>
              <a:t>міжнародна</a:t>
            </a:r>
            <a:r>
              <a:rPr lang="ru-RU" b="1" dirty="0" smtClean="0"/>
              <a:t> обстановка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зацікавленість</a:t>
            </a:r>
            <a:r>
              <a:rPr lang="ru-RU" b="1" dirty="0" smtClean="0"/>
              <a:t> </a:t>
            </a:r>
            <a:r>
              <a:rPr lang="ru-RU" b="1" dirty="0" err="1" smtClean="0"/>
              <a:t>конфліктуючих</a:t>
            </a:r>
            <a:r>
              <a:rPr lang="ru-RU" b="1" dirty="0" smtClean="0"/>
              <a:t> </a:t>
            </a:r>
            <a:r>
              <a:rPr lang="ru-RU" b="1" dirty="0" err="1" smtClean="0"/>
              <a:t>сторін</a:t>
            </a:r>
            <a:r>
              <a:rPr lang="ru-RU" b="1" dirty="0" smtClean="0"/>
              <a:t> у </a:t>
            </a:r>
            <a:r>
              <a:rPr lang="ru-RU" b="1" dirty="0" err="1" smtClean="0"/>
              <a:t>подоланні</a:t>
            </a:r>
            <a:r>
              <a:rPr lang="ru-RU" b="1" dirty="0" smtClean="0"/>
              <a:t> </a:t>
            </a:r>
            <a:r>
              <a:rPr lang="ru-RU" b="1" dirty="0" err="1" smtClean="0"/>
              <a:t>конфлікту</a:t>
            </a:r>
            <a:r>
              <a:rPr lang="ru-RU" b="1" dirty="0" smtClean="0"/>
              <a:t>.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ступінь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демократії</a:t>
            </a:r>
            <a:r>
              <a:rPr lang="ru-RU" b="1" dirty="0" smtClean="0"/>
              <a:t> в </a:t>
            </a:r>
            <a:r>
              <a:rPr lang="ru-RU" b="1" dirty="0" err="1" smtClean="0"/>
              <a:t>суспільстві</a:t>
            </a:r>
            <a:r>
              <a:rPr lang="ru-RU" b="1" dirty="0" smtClean="0"/>
              <a:t> та </a:t>
            </a:r>
            <a:r>
              <a:rPr lang="ru-RU" b="1" dirty="0" err="1" smtClean="0"/>
              <a:t>усвідомлення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необхідності</a:t>
            </a:r>
            <a:r>
              <a:rPr lang="ru-RU" b="1" dirty="0" smtClean="0"/>
              <a:t> </a:t>
            </a:r>
            <a:r>
              <a:rPr lang="ru-RU" b="1" dirty="0" err="1" smtClean="0"/>
              <a:t>ліквідувати</a:t>
            </a:r>
            <a:r>
              <a:rPr lang="ru-RU" b="1" dirty="0" smtClean="0"/>
              <a:t> причини,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призвели</a:t>
            </a:r>
            <a:r>
              <a:rPr lang="ru-RU" b="1" dirty="0" smtClean="0"/>
              <a:t> до </a:t>
            </a:r>
            <a:r>
              <a:rPr lang="ru-RU" b="1" dirty="0" err="1" smtClean="0"/>
              <a:t>конфлікту</a:t>
            </a:r>
            <a:r>
              <a:rPr lang="ru-RU" b="1" dirty="0" smtClean="0"/>
              <a:t>;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наявність</a:t>
            </a:r>
            <a:r>
              <a:rPr lang="ru-RU" b="1" dirty="0" smtClean="0"/>
              <a:t> уряду, </a:t>
            </a:r>
            <a:r>
              <a:rPr lang="ru-RU" b="1" dirty="0" err="1" smtClean="0"/>
              <a:t>якому</a:t>
            </a:r>
            <a:r>
              <a:rPr lang="ru-RU" b="1" dirty="0" smtClean="0"/>
              <a:t> </a:t>
            </a:r>
            <a:r>
              <a:rPr lang="ru-RU" b="1" dirty="0" err="1" smtClean="0"/>
              <a:t>довіряє</a:t>
            </a:r>
            <a:r>
              <a:rPr lang="ru-RU" b="1" dirty="0" smtClean="0"/>
              <a:t> народ;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здатність</a:t>
            </a:r>
            <a:r>
              <a:rPr lang="ru-RU" b="1" dirty="0" smtClean="0"/>
              <a:t> </a:t>
            </a:r>
            <a:r>
              <a:rPr lang="ru-RU" b="1" dirty="0" err="1" smtClean="0"/>
              <a:t>держави</a:t>
            </a:r>
            <a:r>
              <a:rPr lang="ru-RU" b="1" dirty="0" smtClean="0"/>
              <a:t>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міжнародних</a:t>
            </a:r>
            <a:r>
              <a:rPr lang="ru-RU" b="1" dirty="0" smtClean="0"/>
              <a:t> структур </a:t>
            </a:r>
            <a:r>
              <a:rPr lang="ru-RU" b="1" dirty="0" err="1" smtClean="0"/>
              <a:t>консолідувати</a:t>
            </a:r>
            <a:r>
              <a:rPr lang="ru-RU" b="1" dirty="0" smtClean="0"/>
              <a:t> </a:t>
            </a:r>
            <a:r>
              <a:rPr lang="ru-RU" b="1" dirty="0" err="1" smtClean="0"/>
              <a:t>національні</a:t>
            </a:r>
            <a:r>
              <a:rPr lang="ru-RU" b="1" dirty="0" smtClean="0"/>
              <a:t>, </a:t>
            </a:r>
            <a:r>
              <a:rPr lang="ru-RU" b="1" dirty="0" err="1" smtClean="0"/>
              <a:t>регіональні</a:t>
            </a:r>
            <a:r>
              <a:rPr lang="ru-RU" b="1" dirty="0" smtClean="0"/>
              <a:t> та </a:t>
            </a:r>
            <a:r>
              <a:rPr lang="ru-RU" b="1" dirty="0" err="1" smtClean="0"/>
              <a:t>міжнародні</a:t>
            </a:r>
            <a:r>
              <a:rPr lang="ru-RU" b="1" dirty="0" smtClean="0"/>
              <a:t> </a:t>
            </a:r>
            <a:r>
              <a:rPr lang="ru-RU" b="1" dirty="0" err="1" smtClean="0"/>
              <a:t>політичні</a:t>
            </a:r>
            <a:r>
              <a:rPr lang="ru-RU" b="1" dirty="0" smtClean="0"/>
              <a:t> </a:t>
            </a:r>
            <a:r>
              <a:rPr lang="ru-RU" b="1" dirty="0" err="1" smtClean="0"/>
              <a:t>сили</a:t>
            </a:r>
            <a:r>
              <a:rPr lang="ru-RU" b="1" dirty="0" smtClean="0"/>
              <a:t> </a:t>
            </a:r>
            <a:r>
              <a:rPr lang="ru-RU" b="1" dirty="0" err="1" smtClean="0"/>
              <a:t>довкола</a:t>
            </a:r>
            <a:r>
              <a:rPr lang="ru-RU" b="1" dirty="0" smtClean="0"/>
              <a:t> </a:t>
            </a:r>
            <a:r>
              <a:rPr lang="ru-RU" b="1" dirty="0" err="1" smtClean="0"/>
              <a:t>програми</a:t>
            </a:r>
            <a:r>
              <a:rPr lang="ru-RU" b="1" dirty="0" smtClean="0"/>
              <a:t> </a:t>
            </a:r>
            <a:r>
              <a:rPr lang="ru-RU" b="1" dirty="0" err="1" smtClean="0"/>
              <a:t>виходу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конфлікту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098" name="Picture 2" descr="C:\Users\ВАНЯ\Desktop\nat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14818"/>
            <a:ext cx="4214842" cy="2512164"/>
          </a:xfrm>
          <a:prstGeom prst="rect">
            <a:avLst/>
          </a:prstGeom>
          <a:noFill/>
        </p:spPr>
      </p:pic>
      <p:pic>
        <p:nvPicPr>
          <p:cNvPr id="4099" name="Picture 3" descr="C:\Users\ВАНЯ\Desktop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214818"/>
            <a:ext cx="4600576" cy="2490785"/>
          </a:xfrm>
          <a:prstGeom prst="rect">
            <a:avLst/>
          </a:prstGeom>
          <a:noFill/>
        </p:spPr>
      </p:pic>
      <p:pic>
        <p:nvPicPr>
          <p:cNvPr id="4100" name="Picture 4" descr="C:\Users\ВАНЯ\Desktop\005a7d7d-1ec9-4f83-b2c2-1c713c2789d3_mw800_mh600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214554"/>
            <a:ext cx="3214710" cy="2000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772400" cy="1470025"/>
          </a:xfrm>
        </p:spPr>
        <p:txBody>
          <a:bodyPr>
            <a:noAutofit/>
          </a:bodyPr>
          <a:lstStyle/>
          <a:p>
            <a:r>
              <a:rPr lang="vi-VN" sz="3200" b="1" dirty="0" smtClean="0"/>
              <a:t>Міжнаро́дні відно́сини</a:t>
            </a:r>
            <a:r>
              <a:rPr lang="vi-VN" sz="2000" b="1" dirty="0" smtClean="0"/>
              <a:t>  — система міждержавних взаємодій, суб’єктами яких є </a:t>
            </a:r>
            <a:r>
              <a:rPr lang="vi-VN" sz="2000" b="1" dirty="0" smtClean="0">
                <a:hlinkClick r:id="rId2" tooltip="Держава"/>
              </a:rPr>
              <a:t>держави</a:t>
            </a:r>
            <a:r>
              <a:rPr lang="vi-VN" sz="2000" b="1" dirty="0" smtClean="0"/>
              <a:t> і міждержавні та неурядові організації, приватні особи. Наука про міжнародні відносини є комплексною та міждисциплінарною. У сферу міжнародних відносин входять військово-політичні, економічні, екологічні, гуманітарні та інші проблеми світового співтовариства.</a:t>
            </a:r>
            <a:endParaRPr lang="ru-RU" sz="2000" b="1" dirty="0"/>
          </a:p>
        </p:txBody>
      </p:sp>
      <p:pic>
        <p:nvPicPr>
          <p:cNvPr id="1026" name="Picture 2" descr="C:\Users\ВАНЯ\Desktop\flag glo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14686"/>
            <a:ext cx="4571248" cy="3500438"/>
          </a:xfrm>
          <a:prstGeom prst="rect">
            <a:avLst/>
          </a:prstGeom>
          <a:noFill/>
        </p:spPr>
      </p:pic>
      <p:pic>
        <p:nvPicPr>
          <p:cNvPr id="1027" name="Picture 3" descr="C:\Users\ВАНЯ\Desktop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14686"/>
            <a:ext cx="4071966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58847"/>
            <a:ext cx="88583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1. </a:t>
            </a:r>
            <a:r>
              <a:rPr lang="ru-RU" sz="1600" b="1" dirty="0" err="1" smtClean="0"/>
              <a:t>Критерії</a:t>
            </a:r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err="1" smtClean="0"/>
              <a:t>Специфіка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учасників</a:t>
            </a:r>
            <a:r>
              <a:rPr lang="ru-RU" sz="1600" b="1" dirty="0" smtClean="0"/>
              <a:t>.</a:t>
            </a:r>
            <a:r>
              <a:rPr lang="ru-RU" sz="1600" dirty="0" smtClean="0"/>
              <a:t> На думку </a:t>
            </a:r>
            <a:r>
              <a:rPr lang="ru-RU" sz="1600" dirty="0" err="1" smtClean="0"/>
              <a:t>відомого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французького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соціолога</a:t>
            </a:r>
            <a:r>
              <a:rPr lang="ru-RU" sz="1600" dirty="0" smtClean="0"/>
              <a:t> Р. Арона, "</a:t>
            </a:r>
            <a:r>
              <a:rPr lang="ru-RU" sz="1600" dirty="0" err="1" smtClean="0"/>
              <a:t>міжнародні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відносини</a:t>
            </a:r>
            <a:r>
              <a:rPr lang="ru-RU" sz="1600" dirty="0" smtClean="0"/>
              <a:t> -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відносини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політичними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одиницями</a:t>
            </a:r>
            <a:r>
              <a:rPr lang="ru-RU" sz="1600" dirty="0" smtClean="0"/>
              <a:t>". Таким чином, для </a:t>
            </a:r>
            <a:r>
              <a:rPr lang="ru-RU" sz="1600" dirty="0" err="1" smtClean="0"/>
              <a:t>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міжнародні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відносини</a:t>
            </a:r>
            <a:r>
              <a:rPr lang="ru-RU" sz="1600" dirty="0" smtClean="0"/>
              <a:t> - </a:t>
            </a:r>
            <a:r>
              <a:rPr lang="ru-RU" sz="1600" dirty="0" err="1" smtClean="0"/>
              <a:t>це</a:t>
            </a:r>
            <a:r>
              <a:rPr lang="ru-RU" sz="1600" dirty="0" smtClean="0"/>
              <a:t>, в першу </a:t>
            </a:r>
            <a:r>
              <a:rPr lang="ru-RU" sz="1600" dirty="0" err="1" smtClean="0"/>
              <a:t>чергу</a:t>
            </a:r>
            <a:r>
              <a:rPr lang="ru-RU" sz="1600" dirty="0" smtClean="0"/>
              <a:t>, </a:t>
            </a:r>
            <a:r>
              <a:rPr lang="ru-RU" sz="1600" dirty="0" err="1" smtClean="0"/>
              <a:t>взаємодія</a:t>
            </a:r>
            <a:r>
              <a:rPr lang="ru-RU" sz="1600" dirty="0" smtClean="0"/>
              <a:t>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державами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"дипломатом" </a:t>
            </a:r>
            <a:r>
              <a:rPr lang="ru-RU" sz="1600" dirty="0" err="1" smtClean="0"/>
              <a:t>і</a:t>
            </a:r>
            <a:r>
              <a:rPr lang="ru-RU" sz="1600" dirty="0" smtClean="0"/>
              <a:t> "солдатом". На думку ж </a:t>
            </a:r>
            <a:r>
              <a:rPr lang="ru-RU" sz="1600" dirty="0" err="1" smtClean="0"/>
              <a:t>американського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політолога</a:t>
            </a:r>
            <a:r>
              <a:rPr lang="ru-RU" sz="1600" dirty="0" smtClean="0"/>
              <a:t> Дж. </a:t>
            </a:r>
            <a:r>
              <a:rPr lang="ru-RU" sz="1600" dirty="0" err="1" smtClean="0"/>
              <a:t>Розенау</a:t>
            </a:r>
            <a:r>
              <a:rPr lang="ru-RU" sz="1600" dirty="0" smtClean="0"/>
              <a:t>, </a:t>
            </a:r>
            <a:r>
              <a:rPr lang="ru-RU" sz="1600" dirty="0" err="1" smtClean="0"/>
              <a:t>символічними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суб'єктами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міжнародних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відносин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турист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терорист</a:t>
            </a:r>
            <a:r>
              <a:rPr lang="ru-RU" sz="1600" dirty="0" smtClean="0"/>
              <a:t>.</a:t>
            </a:r>
          </a:p>
          <a:p>
            <a:endParaRPr lang="ru-RU" sz="1600" b="1" dirty="0" smtClean="0"/>
          </a:p>
          <a:p>
            <a:r>
              <a:rPr lang="ru-RU" sz="1600" b="1" dirty="0" err="1" smtClean="0"/>
              <a:t>Особлива</a:t>
            </a:r>
            <a:r>
              <a:rPr lang="ru-RU" sz="1600" b="1" dirty="0" smtClean="0"/>
              <a:t> природа.</a:t>
            </a:r>
            <a:r>
              <a:rPr lang="ru-RU" sz="1600" dirty="0" smtClean="0"/>
              <a:t> </a:t>
            </a:r>
            <a:r>
              <a:rPr lang="ru-RU" sz="1600" dirty="0" err="1" smtClean="0"/>
              <a:t>Міжнародні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відносини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анархічний</a:t>
            </a:r>
            <a:r>
              <a:rPr lang="ru-RU" sz="1600" dirty="0" smtClean="0"/>
              <a:t> характер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відрізняються</a:t>
            </a:r>
            <a:r>
              <a:rPr lang="ru-RU" sz="1600" dirty="0" smtClean="0"/>
              <a:t> великою </a:t>
            </a:r>
            <a:r>
              <a:rPr lang="ru-RU" sz="1600" dirty="0" err="1" smtClean="0"/>
              <a:t>невизначеністю</a:t>
            </a:r>
            <a:r>
              <a:rPr lang="ru-RU" sz="1600" dirty="0" smtClean="0"/>
              <a:t>. В </a:t>
            </a:r>
            <a:r>
              <a:rPr lang="ru-RU" sz="1600" dirty="0" err="1" smtClean="0"/>
              <a:t>результаті</a:t>
            </a:r>
            <a:r>
              <a:rPr lang="ru-RU" sz="1600" dirty="0" smtClean="0"/>
              <a:t> </a:t>
            </a:r>
            <a:r>
              <a:rPr lang="ru-RU" sz="1600" dirty="0" err="1" smtClean="0"/>
              <a:t>кожен</a:t>
            </a:r>
            <a:r>
              <a:rPr lang="ru-RU" sz="1600" dirty="0" smtClean="0"/>
              <a:t> </a:t>
            </a:r>
            <a:r>
              <a:rPr lang="ru-RU" sz="1600" dirty="0" err="1" smtClean="0"/>
              <a:t>учасник</a:t>
            </a:r>
            <a:r>
              <a:rPr lang="ru-RU" sz="1600" dirty="0" smtClean="0"/>
              <a:t> МО </a:t>
            </a:r>
            <a:r>
              <a:rPr lang="ru-RU" sz="1600" dirty="0" err="1" smtClean="0"/>
              <a:t>змушений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робити</a:t>
            </a:r>
            <a:r>
              <a:rPr lang="ru-RU" sz="1600" dirty="0" smtClean="0"/>
              <a:t> кроки, </a:t>
            </a:r>
            <a:r>
              <a:rPr lang="ru-RU" sz="1600" dirty="0" err="1" smtClean="0"/>
              <a:t>виходячи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непередбачуваності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поведінки</a:t>
            </a:r>
            <a:r>
              <a:rPr lang="ru-RU" sz="1600" dirty="0" smtClean="0"/>
              <a:t> </a:t>
            </a:r>
            <a:r>
              <a:rPr lang="ru-RU" sz="1600" dirty="0" err="1" smtClean="0"/>
              <a:t>інших</a:t>
            </a:r>
            <a:r>
              <a:rPr lang="ru-RU" sz="1600" dirty="0" smtClean="0"/>
              <a:t> </a:t>
            </a:r>
            <a:r>
              <a:rPr lang="ru-RU" sz="1600" dirty="0" err="1" smtClean="0"/>
              <a:t>учасників</a:t>
            </a:r>
            <a:r>
              <a:rPr lang="ru-RU" sz="1600" dirty="0" smtClean="0"/>
              <a:t>.</a:t>
            </a:r>
          </a:p>
          <a:p>
            <a:endParaRPr lang="ru-RU" sz="1600" b="1" dirty="0" smtClean="0"/>
          </a:p>
          <a:p>
            <a:r>
              <a:rPr lang="ru-RU" sz="1600" b="1" dirty="0" err="1" smtClean="0"/>
              <a:t>Критерій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локалізації</a:t>
            </a:r>
            <a:r>
              <a:rPr lang="ru-RU" sz="1600" b="1" dirty="0" smtClean="0"/>
              <a:t>.</a:t>
            </a:r>
            <a:r>
              <a:rPr lang="ru-RU" sz="1600" dirty="0" smtClean="0"/>
              <a:t> На думку </a:t>
            </a:r>
            <a:r>
              <a:rPr lang="ru-RU" sz="1600" dirty="0" err="1" smtClean="0"/>
              <a:t>французького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дослідника</a:t>
            </a:r>
            <a:r>
              <a:rPr lang="ru-RU" sz="1600" dirty="0" smtClean="0"/>
              <a:t> М. </a:t>
            </a:r>
            <a:r>
              <a:rPr lang="ru-RU" sz="1600" dirty="0" err="1" smtClean="0"/>
              <a:t>Мерля</a:t>
            </a:r>
            <a:r>
              <a:rPr lang="ru-RU" sz="1600" dirty="0" smtClean="0"/>
              <a:t>, </a:t>
            </a:r>
            <a:r>
              <a:rPr lang="ru-RU" sz="1600" dirty="0" err="1" smtClean="0"/>
              <a:t>міжнародні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відносини</a:t>
            </a:r>
            <a:r>
              <a:rPr lang="ru-RU" sz="1600" dirty="0" smtClean="0"/>
              <a:t> - </a:t>
            </a:r>
            <a:r>
              <a:rPr lang="ru-RU" sz="1600" dirty="0" err="1" smtClean="0"/>
              <a:t>це</a:t>
            </a:r>
            <a:r>
              <a:rPr lang="ru-RU" sz="1600" dirty="0" smtClean="0"/>
              <a:t> "</a:t>
            </a:r>
            <a:r>
              <a:rPr lang="ru-RU" sz="1600" dirty="0" err="1" smtClean="0"/>
              <a:t>сукупність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угод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потоків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перетинають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кордони</a:t>
            </a:r>
            <a:r>
              <a:rPr lang="ru-RU" sz="1600" dirty="0" smtClean="0"/>
              <a:t>,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ж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тенденцію</a:t>
            </a:r>
            <a:r>
              <a:rPr lang="ru-RU" sz="1600" dirty="0" smtClean="0"/>
              <a:t> до </a:t>
            </a:r>
            <a:r>
              <a:rPr lang="ru-RU" sz="1600" dirty="0" err="1" smtClean="0"/>
              <a:t>перетину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кордонів</a:t>
            </a:r>
            <a:r>
              <a:rPr lang="ru-RU" sz="1600" dirty="0" smtClean="0"/>
              <a:t>".</a:t>
            </a:r>
          </a:p>
          <a:p>
            <a:endParaRPr lang="ru-RU" sz="1600" dirty="0" smtClean="0"/>
          </a:p>
          <a:p>
            <a:r>
              <a:rPr lang="ru-RU" sz="1600" dirty="0" smtClean="0"/>
              <a:t>МО - </a:t>
            </a:r>
            <a:r>
              <a:rPr lang="ru-RU" sz="1600" b="1" dirty="0" err="1" smtClean="0"/>
              <a:t>об'єктивно-суб'єктивна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реальність</a:t>
            </a:r>
            <a:r>
              <a:rPr lang="ru-RU" sz="1600" b="1" dirty="0" smtClean="0"/>
              <a:t>,</a:t>
            </a:r>
            <a:r>
              <a:rPr lang="ru-RU" sz="1600" dirty="0" smtClean="0"/>
              <a:t> 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залежить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людської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свідомості</a:t>
            </a:r>
            <a:r>
              <a:rPr lang="ru-RU" sz="1600" dirty="0" smtClean="0"/>
              <a:t> .</a:t>
            </a:r>
            <a:endParaRPr lang="ru-RU" sz="1600" dirty="0"/>
          </a:p>
        </p:txBody>
      </p:sp>
      <p:pic>
        <p:nvPicPr>
          <p:cNvPr id="2050" name="Picture 2" descr="C:\Users\ВАНЯ\Desktop\ЕЭК-О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143380"/>
            <a:ext cx="4152908" cy="2511467"/>
          </a:xfrm>
          <a:prstGeom prst="rect">
            <a:avLst/>
          </a:prstGeom>
          <a:noFill/>
        </p:spPr>
      </p:pic>
      <p:pic>
        <p:nvPicPr>
          <p:cNvPr id="2051" name="Picture 3" descr="C:\Users\ВАНЯ\Desktop\c4243313d235b2f2caec5fa605032a3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143380"/>
            <a:ext cx="4357718" cy="2568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2. </a:t>
            </a:r>
            <a:r>
              <a:rPr lang="ru-RU" sz="1400" b="1" dirty="0" err="1" smtClean="0"/>
              <a:t>Класифікація</a:t>
            </a:r>
            <a:endParaRPr lang="ru-RU" sz="1400" b="1" dirty="0" smtClean="0"/>
          </a:p>
          <a:p>
            <a:r>
              <a:rPr lang="ru-RU" sz="1400" b="1" dirty="0" smtClean="0"/>
              <a:t>на </a:t>
            </a:r>
            <a:r>
              <a:rPr lang="ru-RU" sz="1400" b="1" dirty="0" err="1" smtClean="0"/>
              <a:t>основі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класового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критерію</a:t>
            </a:r>
            <a:endParaRPr lang="ru-RU" sz="1400" dirty="0" smtClean="0"/>
          </a:p>
          <a:p>
            <a:pPr lvl="1"/>
            <a:r>
              <a:rPr lang="ru-RU" sz="1400" dirty="0" err="1" smtClean="0"/>
              <a:t>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панування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підпорядкування</a:t>
            </a:r>
            <a:r>
              <a:rPr lang="ru-RU" sz="1400" dirty="0" smtClean="0"/>
              <a:t> (</a:t>
            </a:r>
            <a:r>
              <a:rPr lang="ru-RU" sz="1400" dirty="0" err="1" smtClean="0"/>
              <a:t>відносини</a:t>
            </a:r>
            <a:r>
              <a:rPr lang="ru-RU" sz="1400" dirty="0" smtClean="0"/>
              <a:t> в </a:t>
            </a:r>
            <a:r>
              <a:rPr lang="ru-RU" sz="1400" dirty="0" err="1" smtClean="0"/>
              <a:t>епоху</a:t>
            </a:r>
            <a:r>
              <a:rPr lang="ru-RU" sz="1400" dirty="0" smtClean="0"/>
              <a:t> </a:t>
            </a:r>
            <a:r>
              <a:rPr lang="ru-RU" sz="1400" dirty="0" err="1" smtClean="0"/>
              <a:t>феодалізму</a:t>
            </a:r>
            <a:r>
              <a:rPr lang="ru-RU" sz="1400" dirty="0" smtClean="0"/>
              <a:t> </a:t>
            </a:r>
            <a:r>
              <a:rPr lang="ru-RU" sz="1400" dirty="0" err="1" smtClean="0"/>
              <a:t>і</a:t>
            </a:r>
            <a:r>
              <a:rPr lang="ru-RU" sz="1400" dirty="0" smtClean="0"/>
              <a:t> </a:t>
            </a:r>
            <a:r>
              <a:rPr lang="ru-RU" sz="1400" dirty="0" err="1" smtClean="0"/>
              <a:t>капіталізму</a:t>
            </a:r>
            <a:r>
              <a:rPr lang="ru-RU" sz="1400" dirty="0" smtClean="0"/>
              <a:t>)</a:t>
            </a:r>
          </a:p>
          <a:p>
            <a:pPr lvl="1"/>
            <a:r>
              <a:rPr lang="ru-RU" sz="1400" dirty="0" err="1" smtClean="0"/>
              <a:t>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співпраці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взаємодопомоги</a:t>
            </a:r>
            <a:r>
              <a:rPr lang="ru-RU" sz="1400" dirty="0" smtClean="0"/>
              <a:t> (</a:t>
            </a:r>
            <a:r>
              <a:rPr lang="ru-RU" sz="1400" dirty="0" err="1" smtClean="0"/>
              <a:t>теорія</a:t>
            </a:r>
            <a:r>
              <a:rPr lang="ru-RU" sz="1400" dirty="0" smtClean="0"/>
              <a:t> </a:t>
            </a:r>
            <a:r>
              <a:rPr lang="ru-RU" sz="1400" dirty="0" err="1" smtClean="0"/>
              <a:t>соціалістичного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світу</a:t>
            </a:r>
            <a:r>
              <a:rPr lang="ru-RU" sz="1400" dirty="0" smtClean="0"/>
              <a:t>)</a:t>
            </a:r>
          </a:p>
          <a:p>
            <a:pPr lvl="1"/>
            <a:r>
              <a:rPr lang="ru-RU" sz="1400" dirty="0" err="1" smtClean="0"/>
              <a:t>перехідні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відносини</a:t>
            </a:r>
            <a:r>
              <a:rPr lang="ru-RU" sz="1400" dirty="0" smtClean="0"/>
              <a:t> (</a:t>
            </a:r>
            <a:r>
              <a:rPr lang="ru-RU" sz="1400" dirty="0" err="1" smtClean="0"/>
              <a:t>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між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країнами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розвиваються</a:t>
            </a:r>
            <a:r>
              <a:rPr lang="ru-RU" sz="1400" dirty="0" smtClean="0"/>
              <a:t>, </a:t>
            </a:r>
            <a:r>
              <a:rPr lang="ru-RU" sz="1400" dirty="0" err="1" smtClean="0"/>
              <a:t>вивільненими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 </a:t>
            </a:r>
            <a:r>
              <a:rPr lang="ru-RU" sz="1400" dirty="0" err="1" smtClean="0"/>
              <a:t>колоніальної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залежності</a:t>
            </a:r>
            <a:r>
              <a:rPr lang="ru-RU" sz="1400" dirty="0" smtClean="0"/>
              <a:t>)</a:t>
            </a:r>
          </a:p>
          <a:p>
            <a:r>
              <a:rPr lang="ru-RU" sz="1400" b="1" dirty="0" smtClean="0"/>
              <a:t>на </a:t>
            </a:r>
            <a:r>
              <a:rPr lang="ru-RU" sz="1400" b="1" dirty="0" err="1" smtClean="0"/>
              <a:t>основі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загальноцивілізаційного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критерію</a:t>
            </a:r>
            <a:endParaRPr lang="ru-RU" sz="1400" dirty="0" smtClean="0"/>
          </a:p>
          <a:p>
            <a:pPr lvl="1"/>
            <a:r>
              <a:rPr lang="ru-RU" sz="1400" dirty="0" smtClean="0"/>
              <a:t>МО, </a:t>
            </a:r>
            <a:r>
              <a:rPr lang="ru-RU" sz="1400" dirty="0" err="1" smtClean="0"/>
              <a:t>засновані</a:t>
            </a:r>
            <a:r>
              <a:rPr lang="ru-RU" sz="1400" dirty="0" smtClean="0"/>
              <a:t> на </a:t>
            </a:r>
            <a:r>
              <a:rPr lang="ru-RU" sz="1400" dirty="0" err="1" smtClean="0"/>
              <a:t>балансі</a:t>
            </a:r>
            <a:r>
              <a:rPr lang="ru-RU" sz="1400" dirty="0" smtClean="0"/>
              <a:t> сил.</a:t>
            </a:r>
          </a:p>
          <a:p>
            <a:pPr lvl="1"/>
            <a:r>
              <a:rPr lang="ru-RU" sz="1400" dirty="0" smtClean="0"/>
              <a:t>МО, </a:t>
            </a:r>
            <a:r>
              <a:rPr lang="ru-RU" sz="1400" dirty="0" err="1" smtClean="0"/>
              <a:t>засновані</a:t>
            </a:r>
            <a:r>
              <a:rPr lang="ru-RU" sz="1400" dirty="0" smtClean="0"/>
              <a:t> на </a:t>
            </a:r>
            <a:r>
              <a:rPr lang="ru-RU" sz="1400" dirty="0" err="1" smtClean="0"/>
              <a:t>балансі</a:t>
            </a:r>
            <a:r>
              <a:rPr lang="ru-RU" sz="1400" dirty="0" smtClean="0"/>
              <a:t> </a:t>
            </a:r>
            <a:r>
              <a:rPr lang="ru-RU" sz="1400" dirty="0" err="1" smtClean="0"/>
              <a:t>інтересів</a:t>
            </a:r>
            <a:r>
              <a:rPr lang="ru-RU" sz="1400" dirty="0" smtClean="0"/>
              <a:t>.</a:t>
            </a:r>
          </a:p>
          <a:p>
            <a:r>
              <a:rPr lang="ru-RU" sz="1400" b="1" dirty="0" smtClean="0"/>
              <a:t>за сферами </a:t>
            </a:r>
            <a:r>
              <a:rPr lang="ru-RU" sz="1400" b="1" dirty="0" err="1" smtClean="0"/>
              <a:t>суспільного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життя</a:t>
            </a:r>
            <a:endParaRPr lang="ru-RU" sz="1400" dirty="0" smtClean="0"/>
          </a:p>
          <a:p>
            <a:pPr lvl="1"/>
            <a:r>
              <a:rPr lang="ru-RU" sz="1400" dirty="0" err="1" smtClean="0"/>
              <a:t>Економічні</a:t>
            </a:r>
            <a:r>
              <a:rPr lang="ru-RU" sz="1400" dirty="0" smtClean="0"/>
              <a:t>.</a:t>
            </a:r>
          </a:p>
          <a:p>
            <a:pPr lvl="1"/>
            <a:r>
              <a:rPr lang="ru-RU" sz="1400" dirty="0" err="1" smtClean="0"/>
              <a:t>Політичні</a:t>
            </a:r>
            <a:r>
              <a:rPr lang="ru-RU" sz="1400" dirty="0" smtClean="0"/>
              <a:t>.</a:t>
            </a:r>
          </a:p>
          <a:p>
            <a:pPr lvl="1"/>
            <a:r>
              <a:rPr lang="ru-RU" sz="1400" dirty="0" err="1" smtClean="0"/>
              <a:t>Військово-стратегічні</a:t>
            </a:r>
            <a:r>
              <a:rPr lang="ru-RU" sz="1400" dirty="0" smtClean="0"/>
              <a:t>.</a:t>
            </a:r>
          </a:p>
          <a:p>
            <a:pPr lvl="1"/>
            <a:r>
              <a:rPr lang="ru-RU" sz="1400" dirty="0" err="1" smtClean="0"/>
              <a:t>Культурні</a:t>
            </a:r>
            <a:r>
              <a:rPr lang="ru-RU" sz="1400" dirty="0" smtClean="0"/>
              <a:t>.</a:t>
            </a:r>
          </a:p>
          <a:p>
            <a:pPr lvl="1"/>
            <a:r>
              <a:rPr lang="ru-RU" sz="1400" dirty="0" err="1" smtClean="0"/>
              <a:t>Ідеологічні</a:t>
            </a:r>
            <a:r>
              <a:rPr lang="ru-RU" sz="1400" dirty="0" smtClean="0"/>
              <a:t>.</a:t>
            </a:r>
          </a:p>
          <a:p>
            <a:r>
              <a:rPr lang="ru-RU" sz="1400" b="1" dirty="0" smtClean="0"/>
              <a:t>на </a:t>
            </a:r>
            <a:r>
              <a:rPr lang="ru-RU" sz="1400" b="1" dirty="0" err="1" smtClean="0"/>
              <a:t>основі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взаємодіючих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учасників</a:t>
            </a:r>
            <a:endParaRPr lang="ru-RU" sz="1400" dirty="0" smtClean="0"/>
          </a:p>
          <a:p>
            <a:pPr lvl="1"/>
            <a:r>
              <a:rPr lang="ru-RU" sz="1400" dirty="0" err="1" smtClean="0"/>
              <a:t>міждержавні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відносини</a:t>
            </a:r>
            <a:endParaRPr lang="ru-RU" sz="1400" dirty="0" smtClean="0"/>
          </a:p>
          <a:p>
            <a:pPr lvl="1"/>
            <a:r>
              <a:rPr lang="ru-RU" sz="1400" dirty="0" err="1" smtClean="0"/>
              <a:t>міжпартійні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відносини</a:t>
            </a:r>
            <a:endParaRPr lang="ru-RU" sz="1400" dirty="0" smtClean="0"/>
          </a:p>
          <a:p>
            <a:pPr lvl="1"/>
            <a:r>
              <a:rPr lang="ru-RU" sz="1400" dirty="0" err="1" smtClean="0"/>
              <a:t>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між</a:t>
            </a:r>
            <a:r>
              <a:rPr lang="ru-RU" sz="1400" dirty="0" smtClean="0"/>
              <a:t> </a:t>
            </a:r>
            <a:r>
              <a:rPr lang="ru-RU" sz="1400" dirty="0" err="1" smtClean="0"/>
              <a:t>міжнародними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організаціями</a:t>
            </a:r>
            <a:r>
              <a:rPr lang="ru-RU" sz="1400" dirty="0" smtClean="0"/>
              <a:t>, ТНК, </a:t>
            </a:r>
            <a:r>
              <a:rPr lang="ru-RU" sz="1400" dirty="0" err="1" smtClean="0"/>
              <a:t>приватними</a:t>
            </a:r>
            <a:r>
              <a:rPr lang="ru-RU" sz="1400" dirty="0" smtClean="0"/>
              <a:t> особами</a:t>
            </a:r>
          </a:p>
          <a:p>
            <a:r>
              <a:rPr lang="ru-RU" sz="1400" b="1" dirty="0" smtClean="0"/>
              <a:t>за </a:t>
            </a:r>
            <a:r>
              <a:rPr lang="ru-RU" sz="1400" b="1" dirty="0" err="1" smtClean="0"/>
              <a:t>ступенем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розвитку</a:t>
            </a:r>
            <a:r>
              <a:rPr lang="ru-RU" sz="1400" b="1" dirty="0" smtClean="0"/>
              <a:t> та </a:t>
            </a:r>
            <a:r>
              <a:rPr lang="ru-RU" sz="1400" b="1" dirty="0" err="1" smtClean="0"/>
              <a:t>інтенсивності</a:t>
            </a:r>
            <a:endParaRPr lang="ru-RU" sz="1400" dirty="0" smtClean="0"/>
          </a:p>
          <a:p>
            <a:pPr lvl="1"/>
            <a:r>
              <a:rPr lang="ru-RU" sz="1400" dirty="0" err="1" smtClean="0"/>
              <a:t>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виского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рівня</a:t>
            </a:r>
            <a:endParaRPr lang="ru-RU" sz="1400" dirty="0" smtClean="0"/>
          </a:p>
          <a:p>
            <a:pPr lvl="1"/>
            <a:r>
              <a:rPr lang="ru-RU" sz="1400" dirty="0" err="1" smtClean="0"/>
              <a:t>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середнього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рівня</a:t>
            </a:r>
            <a:endParaRPr lang="ru-RU" sz="1400" dirty="0" smtClean="0"/>
          </a:p>
          <a:p>
            <a:pPr lvl="1"/>
            <a:r>
              <a:rPr lang="ru-RU" sz="1400" dirty="0" err="1" smtClean="0"/>
              <a:t>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низького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рівня</a:t>
            </a:r>
            <a:endParaRPr lang="ru-RU" sz="1400" dirty="0" smtClean="0"/>
          </a:p>
          <a:p>
            <a:r>
              <a:rPr lang="ru-RU" sz="1400" b="1" dirty="0" smtClean="0"/>
              <a:t>на </a:t>
            </a:r>
            <a:r>
              <a:rPr lang="ru-RU" sz="1400" b="1" dirty="0" err="1" smtClean="0"/>
              <a:t>основі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геополітичного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критерію</a:t>
            </a:r>
            <a:endParaRPr lang="ru-RU" sz="1400" dirty="0" smtClean="0"/>
          </a:p>
          <a:p>
            <a:pPr lvl="1"/>
            <a:r>
              <a:rPr lang="ru-RU" sz="1400" dirty="0" err="1" smtClean="0"/>
              <a:t>глобальні</a:t>
            </a:r>
            <a:r>
              <a:rPr lang="ru-RU" sz="1400" dirty="0" smtClean="0"/>
              <a:t> / </a:t>
            </a:r>
            <a:r>
              <a:rPr lang="ru-RU" sz="1400" dirty="0" err="1" smtClean="0"/>
              <a:t>общепланетной</a:t>
            </a:r>
            <a:endParaRPr lang="ru-RU" sz="1400" dirty="0" smtClean="0"/>
          </a:p>
          <a:p>
            <a:pPr lvl="1"/>
            <a:r>
              <a:rPr lang="ru-RU" sz="1400" dirty="0" err="1" smtClean="0"/>
              <a:t>регіональні</a:t>
            </a:r>
            <a:endParaRPr lang="ru-RU" sz="1400" dirty="0" smtClean="0"/>
          </a:p>
          <a:p>
            <a:pPr lvl="1"/>
            <a:r>
              <a:rPr lang="ru-RU" sz="1400" dirty="0" err="1" smtClean="0"/>
              <a:t>субрегіональні</a:t>
            </a:r>
            <a:endParaRPr lang="ru-RU" sz="1400" dirty="0" smtClean="0"/>
          </a:p>
          <a:p>
            <a:r>
              <a:rPr lang="ru-RU" sz="1400" b="1" dirty="0" smtClean="0"/>
              <a:t>за </a:t>
            </a:r>
            <a:r>
              <a:rPr lang="ru-RU" sz="1400" b="1" dirty="0" err="1" smtClean="0"/>
              <a:t>ступенем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напруженості</a:t>
            </a:r>
            <a:endParaRPr lang="ru-RU" sz="1400" dirty="0" smtClean="0"/>
          </a:p>
          <a:p>
            <a:pPr lvl="1"/>
            <a:r>
              <a:rPr lang="ru-RU" sz="1400" dirty="0" err="1" smtClean="0"/>
              <a:t>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стабільності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нестабільності</a:t>
            </a:r>
            <a:endParaRPr lang="ru-RU" sz="1400" dirty="0" smtClean="0"/>
          </a:p>
          <a:p>
            <a:pPr lvl="1"/>
            <a:r>
              <a:rPr lang="ru-RU" sz="1400" dirty="0" err="1" smtClean="0"/>
              <a:t>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довіри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ворожнечі</a:t>
            </a:r>
            <a:endParaRPr lang="ru-RU" sz="1400" dirty="0" smtClean="0"/>
          </a:p>
          <a:p>
            <a:pPr lvl="1"/>
            <a:r>
              <a:rPr lang="ru-RU" sz="1400" dirty="0" err="1" smtClean="0"/>
              <a:t>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співпраці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конфлікту</a:t>
            </a:r>
            <a:endParaRPr lang="ru-RU" sz="1400" dirty="0" smtClean="0"/>
          </a:p>
          <a:p>
            <a:pPr lvl="1"/>
            <a:r>
              <a:rPr lang="ru-RU" sz="1400" dirty="0" err="1" smtClean="0"/>
              <a:t>відносини</a:t>
            </a:r>
            <a:r>
              <a:rPr lang="ru-RU" sz="1400" dirty="0" smtClean="0"/>
              <a:t> </a:t>
            </a:r>
            <a:r>
              <a:rPr lang="ru-RU" sz="1400" dirty="0" err="1" smtClean="0"/>
              <a:t>світу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війни</a:t>
            </a:r>
            <a:r>
              <a:rPr lang="ru-RU" sz="1400" dirty="0" smtClean="0"/>
              <a:t> </a:t>
            </a:r>
            <a:endParaRPr lang="ru-RU" sz="1400" dirty="0"/>
          </a:p>
        </p:txBody>
      </p:sp>
      <p:pic>
        <p:nvPicPr>
          <p:cNvPr id="2050" name="Picture 2" descr="C:\Users\ВАНЯ\Desktop\image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785926"/>
            <a:ext cx="4781550" cy="412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542925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3. </a:t>
            </a:r>
            <a:r>
              <a:rPr lang="ru-RU" sz="1600" b="1" dirty="0" err="1" smtClean="0"/>
              <a:t>Закономірності</a:t>
            </a:r>
            <a:endParaRPr lang="ru-RU" sz="1600" b="1" dirty="0" smtClean="0"/>
          </a:p>
          <a:p>
            <a:r>
              <a:rPr lang="ru-RU" sz="1600" dirty="0" smtClean="0"/>
              <a:t>Головною </a:t>
            </a:r>
            <a:r>
              <a:rPr lang="ru-RU" sz="1600" dirty="0" err="1" smtClean="0"/>
              <a:t>дійовою</a:t>
            </a:r>
            <a:r>
              <a:rPr lang="ru-RU" sz="1600" dirty="0" smtClean="0"/>
              <a:t> особою МО </a:t>
            </a:r>
            <a:r>
              <a:rPr lang="ru-RU" sz="1600" dirty="0" err="1" smtClean="0"/>
              <a:t>є</a:t>
            </a:r>
            <a:r>
              <a:rPr lang="ru-RU" sz="1600" dirty="0" smtClean="0"/>
              <a:t> держава. </a:t>
            </a:r>
            <a:r>
              <a:rPr lang="ru-RU" sz="1600" dirty="0" err="1" smtClean="0"/>
              <a:t>Основні</a:t>
            </a:r>
            <a:r>
              <a:rPr lang="ru-RU" sz="1600" dirty="0" smtClean="0"/>
              <a:t> </a:t>
            </a:r>
            <a:r>
              <a:rPr lang="ru-RU" sz="1600" dirty="0" err="1" smtClean="0"/>
              <a:t>форми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діяльності</a:t>
            </a:r>
            <a:r>
              <a:rPr lang="ru-RU" sz="1600" dirty="0" smtClean="0"/>
              <a:t> - </a:t>
            </a:r>
            <a:r>
              <a:rPr lang="ru-RU" sz="1600" dirty="0" err="1" smtClean="0"/>
              <a:t>дипломатія</a:t>
            </a:r>
            <a:r>
              <a:rPr lang="ru-RU" sz="1600" dirty="0" smtClean="0"/>
              <a:t> </a:t>
            </a:r>
            <a:r>
              <a:rPr lang="ru-RU" sz="1600" dirty="0" err="1" smtClean="0"/>
              <a:t>і</a:t>
            </a:r>
            <a:r>
              <a:rPr lang="ru-RU" sz="1600" dirty="0" smtClean="0"/>
              <a:t> </a:t>
            </a:r>
            <a:r>
              <a:rPr lang="ru-RU" sz="1600" dirty="0" err="1" smtClean="0"/>
              <a:t>стратегія</a:t>
            </a:r>
            <a:r>
              <a:rPr lang="ru-RU" sz="1600" dirty="0" smtClean="0"/>
              <a:t>. </a:t>
            </a:r>
            <a:r>
              <a:rPr lang="ru-RU" sz="1600" dirty="0" err="1" smtClean="0"/>
              <a:t>Останнім</a:t>
            </a:r>
            <a:r>
              <a:rPr lang="ru-RU" sz="1600" dirty="0" smtClean="0"/>
              <a:t> часом </a:t>
            </a:r>
            <a:r>
              <a:rPr lang="ru-RU" sz="1600" dirty="0" err="1" smtClean="0"/>
              <a:t>набирають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популярність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ідеї</a:t>
            </a:r>
            <a:r>
              <a:rPr lang="ru-RU" sz="1600" dirty="0" smtClean="0"/>
              <a:t> </a:t>
            </a:r>
            <a:r>
              <a:rPr lang="ru-RU" sz="1600" dirty="0" err="1" smtClean="0"/>
              <a:t>транснационалистами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вважають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в </a:t>
            </a:r>
            <a:r>
              <a:rPr lang="ru-RU" sz="1600" dirty="0" err="1" smtClean="0"/>
              <a:t>сучасних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умовах</a:t>
            </a:r>
            <a:r>
              <a:rPr lang="ru-RU" sz="1600" dirty="0" smtClean="0"/>
              <a:t> роль </a:t>
            </a:r>
            <a:r>
              <a:rPr lang="ru-RU" sz="1600" dirty="0" err="1" smtClean="0"/>
              <a:t>держави</a:t>
            </a:r>
            <a:r>
              <a:rPr lang="ru-RU" sz="1600" dirty="0" smtClean="0"/>
              <a:t> </a:t>
            </a:r>
            <a:r>
              <a:rPr lang="ru-RU" sz="1600" dirty="0" err="1" smtClean="0"/>
              <a:t>падає</a:t>
            </a:r>
            <a:r>
              <a:rPr lang="ru-RU" sz="1600" dirty="0" smtClean="0"/>
              <a:t>, при </a:t>
            </a:r>
            <a:r>
              <a:rPr lang="ru-RU" sz="1600" dirty="0" err="1" smtClean="0"/>
              <a:t>цьому</a:t>
            </a:r>
            <a:r>
              <a:rPr lang="ru-RU" sz="1600" dirty="0" smtClean="0"/>
              <a:t> роль </a:t>
            </a:r>
            <a:r>
              <a:rPr lang="ru-RU" sz="1600" dirty="0" err="1" smtClean="0"/>
              <a:t>інших</a:t>
            </a:r>
            <a:r>
              <a:rPr lang="ru-RU" sz="1600" dirty="0" smtClean="0"/>
              <a:t> </a:t>
            </a:r>
            <a:r>
              <a:rPr lang="ru-RU" sz="1600" dirty="0" err="1" smtClean="0"/>
              <a:t>факторів</a:t>
            </a:r>
            <a:r>
              <a:rPr lang="ru-RU" sz="1600" dirty="0" smtClean="0"/>
              <a:t> (ТНК, </a:t>
            </a:r>
            <a:r>
              <a:rPr lang="ru-RU" sz="1600" dirty="0" err="1" smtClean="0"/>
              <a:t>міжнародні</a:t>
            </a:r>
            <a:r>
              <a:rPr lang="ru-RU" sz="1600" dirty="0" smtClean="0"/>
              <a:t> </a:t>
            </a:r>
            <a:r>
              <a:rPr lang="ru-RU" sz="1600" dirty="0" err="1" smtClean="0"/>
              <a:t>урядові</a:t>
            </a:r>
            <a:r>
              <a:rPr lang="ru-RU" sz="1600" dirty="0" smtClean="0"/>
              <a:t> та </a:t>
            </a:r>
            <a:r>
              <a:rPr lang="ru-RU" sz="1600" dirty="0" err="1" smtClean="0"/>
              <a:t>неурядові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організації</a:t>
            </a:r>
            <a:r>
              <a:rPr lang="ru-RU" sz="1600" dirty="0" smtClean="0"/>
              <a:t>) </a:t>
            </a:r>
            <a:r>
              <a:rPr lang="ru-RU" sz="1600" dirty="0" err="1" smtClean="0"/>
              <a:t>зростає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Державна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політика</a:t>
            </a:r>
            <a:r>
              <a:rPr lang="ru-RU" sz="1600" dirty="0" smtClean="0"/>
              <a:t> </a:t>
            </a:r>
            <a:r>
              <a:rPr lang="ru-RU" sz="1600" dirty="0" err="1" smtClean="0"/>
              <a:t>існує</a:t>
            </a:r>
            <a:r>
              <a:rPr lang="ru-RU" sz="1600" dirty="0" smtClean="0"/>
              <a:t> у </a:t>
            </a:r>
            <a:r>
              <a:rPr lang="ru-RU" sz="1600" dirty="0" err="1" smtClean="0"/>
              <a:t>двох</a:t>
            </a:r>
            <a:r>
              <a:rPr lang="ru-RU" sz="1600" dirty="0" smtClean="0"/>
              <a:t> </a:t>
            </a:r>
            <a:r>
              <a:rPr lang="ru-RU" sz="1600" dirty="0" err="1" smtClean="0"/>
              <a:t>вимірах</a:t>
            </a:r>
            <a:r>
              <a:rPr lang="ru-RU" sz="1600" dirty="0" smtClean="0"/>
              <a:t> - </a:t>
            </a:r>
            <a:r>
              <a:rPr lang="ru-RU" sz="1600" dirty="0" err="1" smtClean="0"/>
              <a:t>внутрішньому</a:t>
            </a:r>
            <a:r>
              <a:rPr lang="ru-RU" sz="1600" dirty="0" smtClean="0"/>
              <a:t> ( </a:t>
            </a:r>
            <a:r>
              <a:rPr lang="ru-RU" sz="1600" dirty="0" err="1" smtClean="0"/>
              <a:t>внутрішня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політика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предметом </a:t>
            </a:r>
            <a:r>
              <a:rPr lang="ru-RU" sz="1600" dirty="0" err="1" smtClean="0"/>
              <a:t>політології</a:t>
            </a:r>
            <a:r>
              <a:rPr lang="ru-RU" sz="1600" dirty="0" smtClean="0"/>
              <a:t>)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зовнішньому</a:t>
            </a:r>
            <a:r>
              <a:rPr lang="ru-RU" sz="1600" dirty="0" smtClean="0"/>
              <a:t> ( </a:t>
            </a:r>
            <a:r>
              <a:rPr lang="ru-RU" sz="1600" dirty="0" err="1" smtClean="0"/>
              <a:t>зовнішня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політика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предметом</a:t>
            </a:r>
            <a:r>
              <a:rPr lang="ru-RU" sz="1600" dirty="0" smtClean="0"/>
              <a:t> </a:t>
            </a:r>
            <a:r>
              <a:rPr lang="ru-RU" sz="1600" dirty="0" err="1" smtClean="0"/>
              <a:t>міжнародних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відносин</a:t>
            </a:r>
            <a:r>
              <a:rPr lang="ru-RU" sz="1600" dirty="0" smtClean="0"/>
              <a:t>).</a:t>
            </a:r>
          </a:p>
          <a:p>
            <a:r>
              <a:rPr lang="ru-RU" sz="1600" dirty="0" smtClean="0"/>
              <a:t>Основа </a:t>
            </a:r>
            <a:r>
              <a:rPr lang="ru-RU" sz="1600" dirty="0" err="1" smtClean="0"/>
              <a:t>всіх</a:t>
            </a:r>
            <a:r>
              <a:rPr lang="ru-RU" sz="1600" dirty="0" smtClean="0"/>
              <a:t> </a:t>
            </a:r>
            <a:r>
              <a:rPr lang="ru-RU" sz="1600" dirty="0" err="1" smtClean="0"/>
              <a:t>міжнародних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дій</a:t>
            </a:r>
            <a:r>
              <a:rPr lang="ru-RU" sz="1600" dirty="0" smtClean="0"/>
              <a:t> держав корениться в </a:t>
            </a:r>
            <a:r>
              <a:rPr lang="ru-RU" sz="1600" dirty="0" err="1" smtClean="0"/>
              <a:t>їх</a:t>
            </a:r>
            <a:r>
              <a:rPr lang="ru-RU" sz="1600" dirty="0" smtClean="0"/>
              <a:t> </a:t>
            </a:r>
            <a:r>
              <a:rPr lang="ru-RU" sz="1600" dirty="0" err="1" smtClean="0"/>
              <a:t>національних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інтересах</a:t>
            </a:r>
            <a:r>
              <a:rPr lang="ru-RU" sz="1600" dirty="0" smtClean="0"/>
              <a:t> (</a:t>
            </a:r>
            <a:r>
              <a:rPr lang="ru-RU" sz="1600" dirty="0" err="1" smtClean="0"/>
              <a:t>насамперед</a:t>
            </a:r>
            <a:r>
              <a:rPr lang="ru-RU" sz="1600" dirty="0" smtClean="0"/>
              <a:t>, </a:t>
            </a:r>
            <a:r>
              <a:rPr lang="ru-RU" sz="1600" dirty="0" err="1" smtClean="0"/>
              <a:t>прагнення</a:t>
            </a:r>
            <a:r>
              <a:rPr lang="ru-RU" sz="1600" dirty="0" smtClean="0"/>
              <a:t> держав </a:t>
            </a:r>
            <a:r>
              <a:rPr lang="ru-RU" sz="1600" dirty="0" err="1" smtClean="0"/>
              <a:t>забезпечити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безпеку</a:t>
            </a:r>
            <a:r>
              <a:rPr lang="ru-RU" sz="1600" dirty="0" smtClean="0"/>
              <a:t>, </a:t>
            </a:r>
            <a:r>
              <a:rPr lang="ru-RU" sz="1600" dirty="0" err="1" smtClean="0"/>
              <a:t>суверенітет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виживання</a:t>
            </a:r>
            <a:r>
              <a:rPr lang="ru-RU" sz="1600" dirty="0" smtClean="0"/>
              <a:t>).</a:t>
            </a:r>
          </a:p>
          <a:p>
            <a:r>
              <a:rPr lang="ru-RU" sz="1600" dirty="0" err="1" smtClean="0"/>
              <a:t>Міжнародні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відносини</a:t>
            </a:r>
            <a:r>
              <a:rPr lang="ru-RU" sz="1600" dirty="0" smtClean="0"/>
              <a:t> -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силова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взаємодія</a:t>
            </a:r>
            <a:r>
              <a:rPr lang="ru-RU" sz="1600" dirty="0" smtClean="0"/>
              <a:t> держав ( баланс сил), в </a:t>
            </a:r>
            <a:r>
              <a:rPr lang="ru-RU" sz="1600" dirty="0" err="1" smtClean="0"/>
              <a:t>якому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перевагою</a:t>
            </a:r>
            <a:r>
              <a:rPr lang="ru-RU" sz="1600" dirty="0" smtClean="0"/>
              <a:t> </a:t>
            </a:r>
            <a:r>
              <a:rPr lang="ru-RU" sz="1600" dirty="0" err="1" smtClean="0"/>
              <a:t>володіють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могутні</a:t>
            </a:r>
            <a:r>
              <a:rPr lang="ru-RU" sz="1600" dirty="0" smtClean="0"/>
              <a:t> </a:t>
            </a:r>
            <a:r>
              <a:rPr lang="ru-RU" sz="1600" dirty="0" err="1" smtClean="0"/>
              <a:t>держави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Баланс сил </a:t>
            </a:r>
            <a:r>
              <a:rPr lang="ru-RU" sz="1600" dirty="0" err="1" smtClean="0"/>
              <a:t>може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приймати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різні</a:t>
            </a:r>
            <a:r>
              <a:rPr lang="ru-RU" sz="1600" dirty="0" smtClean="0"/>
              <a:t> </a:t>
            </a:r>
            <a:r>
              <a:rPr lang="ru-RU" sz="1600" dirty="0" err="1" smtClean="0"/>
              <a:t>форми</a:t>
            </a:r>
            <a:r>
              <a:rPr lang="ru-RU" sz="1600" dirty="0" smtClean="0"/>
              <a:t> - </a:t>
            </a:r>
            <a:r>
              <a:rPr lang="ru-RU" sz="1600" dirty="0" err="1" smtClean="0"/>
              <a:t>однополярну</a:t>
            </a:r>
            <a:r>
              <a:rPr lang="ru-RU" sz="1600" dirty="0" smtClean="0"/>
              <a:t>, </a:t>
            </a:r>
            <a:r>
              <a:rPr lang="ru-RU" sz="1600" dirty="0" err="1" smtClean="0"/>
              <a:t>біполярну</a:t>
            </a:r>
            <a:r>
              <a:rPr lang="ru-RU" sz="1600" dirty="0" smtClean="0"/>
              <a:t>, </a:t>
            </a:r>
            <a:r>
              <a:rPr lang="ru-RU" sz="1600" dirty="0" err="1" smtClean="0"/>
              <a:t>трехполярную</a:t>
            </a:r>
            <a:r>
              <a:rPr lang="ru-RU" sz="1600" dirty="0" smtClean="0"/>
              <a:t>, </a:t>
            </a:r>
            <a:r>
              <a:rPr lang="ru-RU" sz="1600" dirty="0" err="1" smtClean="0"/>
              <a:t>мультиполярні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конфігурацію</a:t>
            </a:r>
            <a:r>
              <a:rPr lang="ru-RU" sz="1600" dirty="0" smtClean="0"/>
              <a:t> .</a:t>
            </a:r>
          </a:p>
          <a:p>
            <a:r>
              <a:rPr lang="ru-RU" sz="1600" dirty="0" err="1" smtClean="0"/>
              <a:t>Універсальність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закономірностей</a:t>
            </a:r>
            <a:r>
              <a:rPr lang="ru-RU" sz="1600" dirty="0" smtClean="0"/>
              <a:t> МО </a:t>
            </a:r>
            <a:r>
              <a:rPr lang="ru-RU" sz="1600" dirty="0" err="1" smtClean="0"/>
              <a:t>полягає</a:t>
            </a:r>
            <a:r>
              <a:rPr lang="ru-RU" sz="1600" dirty="0" smtClean="0"/>
              <a:t> в тому, </a:t>
            </a:r>
            <a:r>
              <a:rPr lang="ru-RU" sz="1600" dirty="0" err="1" smtClean="0"/>
              <a:t>що</a:t>
            </a:r>
            <a:r>
              <a:rPr lang="ru-RU" sz="1600" dirty="0" smtClean="0"/>
              <a:t>:</a:t>
            </a:r>
          </a:p>
          <a:p>
            <a:r>
              <a:rPr lang="ru-RU" sz="1600" dirty="0" err="1" smtClean="0"/>
              <a:t>Дія</a:t>
            </a:r>
            <a:r>
              <a:rPr lang="ru-RU" sz="1600" dirty="0" smtClean="0"/>
              <a:t> </a:t>
            </a:r>
            <a:r>
              <a:rPr lang="ru-RU" sz="1600" dirty="0" err="1" smtClean="0"/>
              <a:t>універсальних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міжнародних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закономірностей</a:t>
            </a:r>
            <a:r>
              <a:rPr lang="ru-RU" sz="1600" dirty="0" smtClean="0"/>
              <a:t> </a:t>
            </a:r>
            <a:r>
              <a:rPr lang="ru-RU" sz="1600" dirty="0" err="1" smtClean="0"/>
              <a:t>стосується</a:t>
            </a:r>
            <a:r>
              <a:rPr lang="ru-RU" sz="1600" dirty="0" smtClean="0"/>
              <a:t> не </a:t>
            </a:r>
            <a:r>
              <a:rPr lang="ru-RU" sz="1600" dirty="0" err="1" smtClean="0"/>
              <a:t>окремих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регіонів</a:t>
            </a:r>
            <a:r>
              <a:rPr lang="ru-RU" sz="1600" dirty="0" smtClean="0"/>
              <a:t>, а </a:t>
            </a:r>
            <a:r>
              <a:rPr lang="ru-RU" sz="1600" dirty="0" err="1" smtClean="0"/>
              <a:t>всієї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системи</a:t>
            </a:r>
            <a:r>
              <a:rPr lang="ru-RU" sz="1600" dirty="0" smtClean="0"/>
              <a:t> в </a:t>
            </a:r>
            <a:r>
              <a:rPr lang="ru-RU" sz="1600" dirty="0" err="1" smtClean="0"/>
              <a:t>цілому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Закономірності</a:t>
            </a:r>
            <a:r>
              <a:rPr lang="ru-RU" sz="1600" dirty="0" smtClean="0"/>
              <a:t> МО </a:t>
            </a:r>
            <a:r>
              <a:rPr lang="ru-RU" sz="1600" dirty="0" err="1" smtClean="0"/>
              <a:t>спостерігаються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історичній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перспективі</a:t>
            </a:r>
            <a:r>
              <a:rPr lang="ru-RU" sz="1600" dirty="0" smtClean="0"/>
              <a:t>, </a:t>
            </a:r>
            <a:r>
              <a:rPr lang="ru-RU" sz="1600" dirty="0" err="1" smtClean="0"/>
              <a:t>в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спостережуваний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період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</a:t>
            </a:r>
            <a:r>
              <a:rPr lang="ru-RU" sz="1600" dirty="0" smtClean="0"/>
              <a:t> </a:t>
            </a:r>
            <a:r>
              <a:rPr lang="ru-RU" sz="1600" dirty="0" err="1" smtClean="0"/>
              <a:t>майбутньому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Закономірності</a:t>
            </a:r>
            <a:r>
              <a:rPr lang="ru-RU" sz="1600" dirty="0" smtClean="0"/>
              <a:t> МО </a:t>
            </a:r>
            <a:r>
              <a:rPr lang="ru-RU" sz="1600" dirty="0" err="1" smtClean="0"/>
              <a:t>охоплюють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всіх</a:t>
            </a:r>
            <a:r>
              <a:rPr lang="ru-RU" sz="1600" dirty="0" smtClean="0"/>
              <a:t> </a:t>
            </a:r>
            <a:r>
              <a:rPr lang="ru-RU" sz="1600" dirty="0" err="1" smtClean="0"/>
              <a:t>учасників</a:t>
            </a:r>
            <a:r>
              <a:rPr lang="ru-RU" sz="1600" dirty="0" smtClean="0"/>
              <a:t> МО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всі</a:t>
            </a:r>
            <a:r>
              <a:rPr lang="ru-RU" sz="1600" dirty="0" smtClean="0"/>
              <a:t> </a:t>
            </a:r>
            <a:r>
              <a:rPr lang="ru-RU" sz="1600" dirty="0" err="1" smtClean="0"/>
              <a:t>сфери</a:t>
            </a:r>
            <a:r>
              <a:rPr lang="ru-RU" sz="1600" dirty="0" smtClean="0"/>
              <a:t> </a:t>
            </a:r>
            <a:r>
              <a:rPr lang="ru-RU" sz="1600" dirty="0" err="1" smtClean="0"/>
              <a:t>суспільних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відносин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3075" name="Picture 3" descr="C:\Users\ВАНЯ\Desktop\1290274374_na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42852"/>
            <a:ext cx="3500462" cy="2714644"/>
          </a:xfrm>
          <a:prstGeom prst="rect">
            <a:avLst/>
          </a:prstGeom>
          <a:noFill/>
        </p:spPr>
      </p:pic>
      <p:pic>
        <p:nvPicPr>
          <p:cNvPr id="3076" name="Picture 4" descr="C:\Users\ВАНЯ\Desktop\7c7ce55d4a03f3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214686"/>
            <a:ext cx="352424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42852"/>
            <a:ext cx="885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Міжнародні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конфлікти</a:t>
            </a:r>
            <a:r>
              <a:rPr lang="ru-RU" sz="2800" b="1" dirty="0" smtClean="0"/>
              <a:t>: </a:t>
            </a:r>
            <a:r>
              <a:rPr lang="ru-RU" sz="2800" b="1" dirty="0" err="1" smtClean="0"/>
              <a:t>поняття</a:t>
            </a:r>
            <a:r>
              <a:rPr lang="ru-RU" sz="2800" b="1" dirty="0" smtClean="0"/>
              <a:t>, причини, </a:t>
            </a:r>
            <a:r>
              <a:rPr lang="ru-RU" sz="2800" b="1" dirty="0" err="1" smtClean="0"/>
              <a:t>засоби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методи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врегулювання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071546"/>
            <a:ext cx="87868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Функціонування</a:t>
            </a:r>
            <a:r>
              <a:rPr lang="ru-RU" b="1" dirty="0" smtClean="0"/>
              <a:t> </a:t>
            </a:r>
            <a:r>
              <a:rPr lang="ru-RU" b="1" dirty="0" err="1" smtClean="0"/>
              <a:t>сучасного</a:t>
            </a:r>
            <a:r>
              <a:rPr lang="ru-RU" b="1" dirty="0" smtClean="0"/>
              <a:t> </a:t>
            </a:r>
            <a:r>
              <a:rPr lang="ru-RU" b="1" dirty="0" err="1" smtClean="0"/>
              <a:t>міжнародного</a:t>
            </a:r>
            <a:r>
              <a:rPr lang="ru-RU" b="1" dirty="0" smtClean="0"/>
              <a:t> </a:t>
            </a:r>
            <a:r>
              <a:rPr lang="ru-RU" b="1" dirty="0" err="1" smtClean="0"/>
              <a:t>товариства</a:t>
            </a:r>
            <a:r>
              <a:rPr lang="ru-RU" b="1" dirty="0" smtClean="0"/>
              <a:t> </a:t>
            </a:r>
            <a:r>
              <a:rPr lang="ru-RU" b="1" dirty="0" err="1" smtClean="0"/>
              <a:t>неможливе</a:t>
            </a:r>
            <a:r>
              <a:rPr lang="ru-RU" b="1" dirty="0" smtClean="0"/>
              <a:t> без </a:t>
            </a:r>
            <a:r>
              <a:rPr lang="ru-RU" b="1" dirty="0" err="1" smtClean="0"/>
              <a:t>протистояння</a:t>
            </a:r>
            <a:r>
              <a:rPr lang="ru-RU" b="1" dirty="0" smtClean="0"/>
              <a:t> </a:t>
            </a:r>
            <a:r>
              <a:rPr lang="ru-RU" b="1" dirty="0" err="1" smtClean="0"/>
              <a:t>позицій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поглядів</a:t>
            </a:r>
            <a:r>
              <a:rPr lang="ru-RU" b="1" dirty="0" smtClean="0"/>
              <a:t>, </a:t>
            </a:r>
            <a:r>
              <a:rPr lang="ru-RU" b="1" dirty="0" err="1" smtClean="0"/>
              <a:t>притаманних</a:t>
            </a:r>
            <a:r>
              <a:rPr lang="ru-RU" b="1" dirty="0" smtClean="0"/>
              <a:t> </a:t>
            </a:r>
            <a:r>
              <a:rPr lang="ru-RU" b="1" dirty="0" err="1" smtClean="0"/>
              <a:t>певним</a:t>
            </a:r>
            <a:r>
              <a:rPr lang="ru-RU" b="1" dirty="0" smtClean="0"/>
              <a:t> </a:t>
            </a:r>
            <a:r>
              <a:rPr lang="ru-RU" b="1" dirty="0" err="1" smtClean="0"/>
              <a:t>суб'єктам</a:t>
            </a:r>
            <a:r>
              <a:rPr lang="ru-RU" b="1" dirty="0" smtClean="0"/>
              <a:t>. </a:t>
            </a:r>
            <a:r>
              <a:rPr lang="ru-RU" b="1" dirty="0" err="1" smtClean="0"/>
              <a:t>Тлумачення</a:t>
            </a:r>
            <a:r>
              <a:rPr lang="ru-RU" b="1" dirty="0" smtClean="0"/>
              <a:t> </a:t>
            </a:r>
            <a:r>
              <a:rPr lang="ru-RU" b="1" dirty="0" err="1" smtClean="0"/>
              <a:t>певних</a:t>
            </a:r>
            <a:r>
              <a:rPr lang="ru-RU" b="1" dirty="0" smtClean="0"/>
              <a:t> </a:t>
            </a:r>
            <a:r>
              <a:rPr lang="ru-RU" b="1" dirty="0" err="1" smtClean="0"/>
              <a:t>питань</a:t>
            </a:r>
            <a:r>
              <a:rPr lang="ru-RU" b="1" dirty="0" smtClean="0"/>
              <a:t>, </a:t>
            </a:r>
            <a:r>
              <a:rPr lang="ru-RU" b="1" dirty="0" err="1" smtClean="0"/>
              <a:t>наявних</a:t>
            </a:r>
            <a:r>
              <a:rPr lang="ru-RU" b="1" dirty="0" smtClean="0"/>
              <a:t> у </a:t>
            </a:r>
            <a:r>
              <a:rPr lang="ru-RU" b="1" dirty="0" err="1" smtClean="0"/>
              <a:t>практиці</a:t>
            </a:r>
            <a:r>
              <a:rPr lang="ru-RU" b="1" dirty="0" smtClean="0"/>
              <a:t> </a:t>
            </a:r>
            <a:r>
              <a:rPr lang="ru-RU" b="1" dirty="0" err="1" smtClean="0"/>
              <a:t>міжнародних</a:t>
            </a:r>
            <a:r>
              <a:rPr lang="ru-RU" b="1" dirty="0" smtClean="0"/>
              <a:t> </a:t>
            </a:r>
            <a:r>
              <a:rPr lang="ru-RU" b="1" dirty="0" err="1" smtClean="0"/>
              <a:t>відносин</a:t>
            </a:r>
            <a:r>
              <a:rPr lang="ru-RU" b="1" dirty="0" smtClean="0"/>
              <a:t>, </a:t>
            </a:r>
            <a:r>
              <a:rPr lang="ru-RU" b="1" dirty="0" err="1" smtClean="0"/>
              <a:t>отримують</a:t>
            </a:r>
            <a:r>
              <a:rPr lang="ru-RU" b="1" dirty="0" smtClean="0"/>
              <a:t> </a:t>
            </a:r>
            <a:r>
              <a:rPr lang="ru-RU" b="1" dirty="0" err="1" smtClean="0"/>
              <a:t>відмінні</a:t>
            </a:r>
            <a:r>
              <a:rPr lang="ru-RU" b="1" dirty="0" smtClean="0"/>
              <a:t> </a:t>
            </a:r>
            <a:r>
              <a:rPr lang="ru-RU" b="1" dirty="0" err="1" smtClean="0"/>
              <a:t>оцінки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боку </a:t>
            </a:r>
            <a:r>
              <a:rPr lang="ru-RU" b="1" dirty="0" err="1" smtClean="0"/>
              <a:t>учасників</a:t>
            </a:r>
            <a:r>
              <a:rPr lang="ru-RU" b="1" dirty="0" smtClean="0"/>
              <a:t> </a:t>
            </a:r>
            <a:r>
              <a:rPr lang="ru-RU" b="1" dirty="0" err="1" smtClean="0"/>
              <a:t>процесу</a:t>
            </a:r>
            <a:r>
              <a:rPr lang="ru-RU" b="1" dirty="0" smtClean="0"/>
              <a:t>. </a:t>
            </a:r>
            <a:r>
              <a:rPr lang="ru-RU" b="1" dirty="0" err="1" smtClean="0"/>
              <a:t>Логічним</a:t>
            </a:r>
            <a:r>
              <a:rPr lang="ru-RU" b="1" dirty="0" smtClean="0"/>
              <a:t> </a:t>
            </a:r>
            <a:r>
              <a:rPr lang="ru-RU" b="1" dirty="0" err="1" smtClean="0"/>
              <a:t>наслідком</a:t>
            </a:r>
            <a:r>
              <a:rPr lang="ru-RU" b="1" dirty="0" smtClean="0"/>
              <a:t> </a:t>
            </a:r>
            <a:r>
              <a:rPr lang="ru-RU" b="1" dirty="0" err="1" smtClean="0"/>
              <a:t>цього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суперечності</a:t>
            </a:r>
            <a:r>
              <a:rPr lang="ru-RU" b="1" dirty="0" smtClean="0"/>
              <a:t> та </a:t>
            </a:r>
            <a:r>
              <a:rPr lang="ru-RU" b="1" dirty="0" err="1" smtClean="0"/>
              <a:t>конфлікти</a:t>
            </a:r>
            <a:r>
              <a:rPr lang="ru-RU" b="1" dirty="0" smtClean="0"/>
              <a:t> </a:t>
            </a:r>
            <a:r>
              <a:rPr lang="ru-RU" b="1" dirty="0" smtClean="0"/>
              <a:t>. </a:t>
            </a:r>
            <a:r>
              <a:rPr lang="ru-RU" b="1" dirty="0" err="1" smtClean="0"/>
              <a:t>Ці</a:t>
            </a:r>
            <a:r>
              <a:rPr lang="ru-RU" b="1" dirty="0" smtClean="0"/>
              <a:t> </a:t>
            </a:r>
            <a:r>
              <a:rPr lang="ru-RU" b="1" dirty="0" err="1" smtClean="0"/>
              <a:t>конфлікти</a:t>
            </a:r>
            <a:r>
              <a:rPr lang="ru-RU" b="1" dirty="0" smtClean="0"/>
              <a:t> </a:t>
            </a:r>
            <a:r>
              <a:rPr lang="ru-RU" b="1" dirty="0" err="1" smtClean="0"/>
              <a:t>інколи</a:t>
            </a:r>
            <a:r>
              <a:rPr lang="ru-RU" b="1" dirty="0" smtClean="0"/>
              <a:t> </a:t>
            </a:r>
            <a:r>
              <a:rPr lang="ru-RU" b="1" dirty="0" err="1" smtClean="0"/>
              <a:t>призводили</a:t>
            </a:r>
            <a:r>
              <a:rPr lang="ru-RU" b="1" dirty="0" smtClean="0"/>
              <a:t> до </a:t>
            </a:r>
            <a:r>
              <a:rPr lang="ru-RU" b="1" dirty="0" err="1" smtClean="0"/>
              <a:t>небезпечних</a:t>
            </a:r>
            <a:r>
              <a:rPr lang="ru-RU" b="1" dirty="0" smtClean="0"/>
              <a:t> </a:t>
            </a:r>
            <a:r>
              <a:rPr lang="ru-RU" b="1" dirty="0" err="1" smtClean="0"/>
              <a:t>міжнародних</a:t>
            </a:r>
            <a:r>
              <a:rPr lang="ru-RU" b="1" dirty="0" smtClean="0"/>
              <a:t> криз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збройної</a:t>
            </a:r>
            <a:r>
              <a:rPr lang="ru-RU" b="1" dirty="0" smtClean="0"/>
              <a:t> </a:t>
            </a:r>
            <a:r>
              <a:rPr lang="ru-RU" b="1" dirty="0" err="1" smtClean="0"/>
              <a:t>боротьби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спричиняли</a:t>
            </a:r>
            <a:r>
              <a:rPr lang="ru-RU" b="1" dirty="0" smtClean="0"/>
              <a:t> </a:t>
            </a:r>
            <a:r>
              <a:rPr lang="ru-RU" b="1" dirty="0" err="1" smtClean="0"/>
              <a:t>серйозні</a:t>
            </a:r>
            <a:r>
              <a:rPr lang="ru-RU" b="1" dirty="0" smtClean="0"/>
              <a:t> та </a:t>
            </a:r>
            <a:r>
              <a:rPr lang="ru-RU" b="1" dirty="0" err="1" smtClean="0"/>
              <a:t>небезпечні</a:t>
            </a:r>
            <a:r>
              <a:rPr lang="ru-RU" b="1" dirty="0" smtClean="0"/>
              <a:t> </a:t>
            </a:r>
            <a:r>
              <a:rPr lang="ru-RU" b="1" dirty="0" err="1" smtClean="0"/>
              <a:t>наслідки</a:t>
            </a:r>
            <a:r>
              <a:rPr lang="ru-RU" b="1" dirty="0" smtClean="0"/>
              <a:t>. </a:t>
            </a:r>
            <a:r>
              <a:rPr lang="ru-RU" b="1" dirty="0" err="1" smtClean="0"/>
              <a:t>Декотрі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них </a:t>
            </a:r>
            <a:r>
              <a:rPr lang="ru-RU" b="1" dirty="0" err="1" smtClean="0"/>
              <a:t>виявилися</a:t>
            </a:r>
            <a:r>
              <a:rPr lang="ru-RU" b="1" dirty="0" smtClean="0"/>
              <a:t> </a:t>
            </a:r>
            <a:r>
              <a:rPr lang="ru-RU" b="1" dirty="0" err="1" smtClean="0"/>
              <a:t>стійкими</a:t>
            </a:r>
            <a:r>
              <a:rPr lang="ru-RU" b="1" dirty="0" smtClean="0"/>
              <a:t>, </a:t>
            </a:r>
            <a:r>
              <a:rPr lang="ru-RU" b="1" dirty="0" err="1" smtClean="0"/>
              <a:t>тривали</a:t>
            </a:r>
            <a:r>
              <a:rPr lang="ru-RU" b="1" dirty="0" smtClean="0"/>
              <a:t> </a:t>
            </a:r>
            <a:r>
              <a:rPr lang="ru-RU" b="1" dirty="0" err="1" smtClean="0"/>
              <a:t>упродовж</a:t>
            </a:r>
            <a:r>
              <a:rPr lang="ru-RU" b="1" dirty="0" smtClean="0"/>
              <a:t> </a:t>
            </a:r>
            <a:r>
              <a:rPr lang="ru-RU" b="1" dirty="0" err="1" smtClean="0"/>
              <a:t>років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десятиліть</a:t>
            </a:r>
            <a:r>
              <a:rPr lang="ru-RU" b="1" dirty="0" smtClean="0"/>
              <a:t>, </a:t>
            </a:r>
            <a:r>
              <a:rPr lang="ru-RU" b="1" dirty="0" err="1" smtClean="0"/>
              <a:t>інші</a:t>
            </a:r>
            <a:r>
              <a:rPr lang="ru-RU" b="1" dirty="0" smtClean="0"/>
              <a:t> затихали на </a:t>
            </a:r>
            <a:r>
              <a:rPr lang="ru-RU" b="1" dirty="0" err="1" smtClean="0"/>
              <a:t>певний</a:t>
            </a:r>
            <a:r>
              <a:rPr lang="ru-RU" b="1" dirty="0" smtClean="0"/>
              <a:t> час </a:t>
            </a:r>
            <a:r>
              <a:rPr lang="ru-RU" b="1" dirty="0" err="1" smtClean="0"/>
              <a:t>і</a:t>
            </a:r>
            <a:r>
              <a:rPr lang="ru-RU" b="1" dirty="0" smtClean="0"/>
              <a:t> за </a:t>
            </a:r>
            <a:r>
              <a:rPr lang="ru-RU" b="1" dirty="0" err="1" smtClean="0"/>
              <a:t>певних</a:t>
            </a:r>
            <a:r>
              <a:rPr lang="ru-RU" b="1" dirty="0" smtClean="0"/>
              <a:t> умов </a:t>
            </a:r>
            <a:r>
              <a:rPr lang="ru-RU" b="1" dirty="0" err="1" smtClean="0"/>
              <a:t>починалися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новою силою.</a:t>
            </a:r>
            <a:endParaRPr lang="ru-RU" b="1" dirty="0"/>
          </a:p>
        </p:txBody>
      </p:sp>
      <p:pic>
        <p:nvPicPr>
          <p:cNvPr id="1027" name="Picture 3" descr="C:\Users\ВАНЯ\Desktop\up44940-1-1348724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071810"/>
            <a:ext cx="4667256" cy="3643338"/>
          </a:xfrm>
          <a:prstGeom prst="rect">
            <a:avLst/>
          </a:prstGeom>
          <a:noFill/>
        </p:spPr>
      </p:pic>
      <p:pic>
        <p:nvPicPr>
          <p:cNvPr id="1028" name="Picture 4" descr="C:\Users\ВАНЯ\Desktop\46657cb9b532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357562"/>
            <a:ext cx="4214842" cy="3373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Отже</a:t>
            </a:r>
            <a:r>
              <a:rPr lang="ru-RU" b="1" dirty="0" smtClean="0"/>
              <a:t>, </a:t>
            </a:r>
            <a:r>
              <a:rPr lang="ru-RU" b="1" dirty="0" err="1" smtClean="0"/>
              <a:t>нині</a:t>
            </a:r>
            <a:r>
              <a:rPr lang="ru-RU" b="1" dirty="0" smtClean="0"/>
              <a:t> </a:t>
            </a:r>
            <a:r>
              <a:rPr lang="ru-RU" b="1" dirty="0" err="1" smtClean="0"/>
              <a:t>міжнародні</a:t>
            </a:r>
            <a:r>
              <a:rPr lang="ru-RU" b="1" dirty="0" smtClean="0"/>
              <a:t> </a:t>
            </a:r>
            <a:r>
              <a:rPr lang="ru-RU" b="1" dirty="0" err="1" smtClean="0"/>
              <a:t>відносини</a:t>
            </a:r>
            <a:r>
              <a:rPr lang="ru-RU" b="1" dirty="0" smtClean="0"/>
              <a:t> все </a:t>
            </a:r>
            <a:r>
              <a:rPr lang="ru-RU" b="1" dirty="0" err="1" smtClean="0"/>
              <a:t>ще</a:t>
            </a:r>
            <a:r>
              <a:rPr lang="ru-RU" b="1" dirty="0" smtClean="0"/>
              <a:t> </a:t>
            </a:r>
            <a:r>
              <a:rPr lang="ru-RU" b="1" dirty="0" err="1" smtClean="0"/>
              <a:t>залишаються</a:t>
            </a:r>
            <a:r>
              <a:rPr lang="ru-RU" b="1" dirty="0" smtClean="0"/>
              <a:t> сферою </a:t>
            </a:r>
            <a:r>
              <a:rPr lang="ru-RU" b="1" dirty="0" err="1" smtClean="0"/>
              <a:t>розбіжностей</a:t>
            </a:r>
            <a:r>
              <a:rPr lang="ru-RU" b="1" dirty="0" smtClean="0"/>
              <a:t> </a:t>
            </a:r>
            <a:r>
              <a:rPr lang="ru-RU" b="1" dirty="0" err="1" smtClean="0"/>
              <a:t>інтересів</a:t>
            </a:r>
            <a:r>
              <a:rPr lang="ru-RU" b="1" dirty="0" smtClean="0"/>
              <a:t>, </a:t>
            </a:r>
            <a:r>
              <a:rPr lang="ru-RU" b="1" dirty="0" err="1" smtClean="0"/>
              <a:t>суперництва</a:t>
            </a:r>
            <a:r>
              <a:rPr lang="ru-RU" b="1" dirty="0" smtClean="0"/>
              <a:t>, </a:t>
            </a:r>
            <a:r>
              <a:rPr lang="ru-RU" b="1" dirty="0" err="1" smtClean="0"/>
              <a:t>непередбачуваності</a:t>
            </a:r>
            <a:r>
              <a:rPr lang="ru-RU" b="1" dirty="0" smtClean="0"/>
              <a:t>, </a:t>
            </a:r>
            <a:r>
              <a:rPr lang="ru-RU" b="1" dirty="0" err="1" smtClean="0"/>
              <a:t>конфліктів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насильства</a:t>
            </a:r>
            <a:r>
              <a:rPr lang="ru-RU" b="1" dirty="0" smtClean="0"/>
              <a:t>.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стверджувати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міжнародний</a:t>
            </a:r>
            <a:r>
              <a:rPr lang="ru-RU" b="1" dirty="0" smtClean="0"/>
              <a:t> </a:t>
            </a:r>
            <a:r>
              <a:rPr lang="ru-RU" b="1" dirty="0" err="1" smtClean="0"/>
              <a:t>конфлікт</a:t>
            </a:r>
            <a:r>
              <a:rPr lang="ru-RU" b="1" dirty="0" smtClean="0"/>
              <a:t> —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зіткнення</a:t>
            </a:r>
            <a:r>
              <a:rPr lang="ru-RU" b="1" dirty="0" smtClean="0"/>
              <a:t> </a:t>
            </a:r>
            <a:r>
              <a:rPr lang="ru-RU" b="1" dirty="0" err="1" smtClean="0"/>
              <a:t>двох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більше</a:t>
            </a:r>
            <a:r>
              <a:rPr lang="ru-RU" b="1" dirty="0" smtClean="0"/>
              <a:t> </a:t>
            </a:r>
            <a:r>
              <a:rPr lang="ru-RU" b="1" dirty="0" err="1" smtClean="0"/>
              <a:t>різноспрямованих</a:t>
            </a:r>
            <a:r>
              <a:rPr lang="ru-RU" b="1" dirty="0" smtClean="0"/>
              <a:t> сил </a:t>
            </a:r>
            <a:r>
              <a:rPr lang="ru-RU" b="1" dirty="0" err="1" smtClean="0"/>
              <a:t>з</a:t>
            </a:r>
            <a:r>
              <a:rPr lang="ru-RU" b="1" dirty="0" smtClean="0"/>
              <a:t> метою </a:t>
            </a:r>
            <a:r>
              <a:rPr lang="ru-RU" b="1" dirty="0" err="1" smtClean="0"/>
              <a:t>реалізації</a:t>
            </a:r>
            <a:r>
              <a:rPr lang="ru-RU" b="1" dirty="0" smtClean="0"/>
              <a:t> </a:t>
            </a:r>
            <a:r>
              <a:rPr lang="ru-RU" b="1" dirty="0" err="1" smtClean="0"/>
              <a:t>цілей</a:t>
            </a:r>
            <a:r>
              <a:rPr lang="ru-RU" b="1" dirty="0" smtClean="0"/>
              <a:t> та </a:t>
            </a:r>
            <a:r>
              <a:rPr lang="ru-RU" b="1" dirty="0" err="1" smtClean="0"/>
              <a:t>інтересів</a:t>
            </a:r>
            <a:r>
              <a:rPr lang="ru-RU" b="1" dirty="0" smtClean="0"/>
              <a:t> в </a:t>
            </a:r>
            <a:r>
              <a:rPr lang="ru-RU" b="1" dirty="0" err="1" smtClean="0"/>
              <a:t>умовах</a:t>
            </a:r>
            <a:r>
              <a:rPr lang="ru-RU" b="1" dirty="0" smtClean="0"/>
              <a:t> </a:t>
            </a:r>
            <a:r>
              <a:rPr lang="ru-RU" b="1" dirty="0" err="1" smtClean="0"/>
              <a:t>протидії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285860"/>
            <a:ext cx="87868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Суб'єктами</a:t>
            </a:r>
            <a:r>
              <a:rPr lang="ru-RU" b="1" dirty="0" smtClean="0"/>
              <a:t> </a:t>
            </a:r>
            <a:r>
              <a:rPr lang="ru-RU" b="1" dirty="0" err="1" smtClean="0"/>
              <a:t>міжнародного</a:t>
            </a:r>
            <a:r>
              <a:rPr lang="ru-RU" b="1" dirty="0" smtClean="0"/>
              <a:t> </a:t>
            </a:r>
            <a:r>
              <a:rPr lang="ru-RU" b="1" dirty="0" err="1" smtClean="0"/>
              <a:t>конфлікту</a:t>
            </a:r>
            <a:r>
              <a:rPr lang="ru-RU" b="1" dirty="0" smtClean="0"/>
              <a:t> </a:t>
            </a:r>
            <a:r>
              <a:rPr lang="ru-RU" b="1" dirty="0" err="1" smtClean="0"/>
              <a:t>можуть</a:t>
            </a:r>
            <a:r>
              <a:rPr lang="ru-RU" b="1" dirty="0" smtClean="0"/>
              <a:t> бути </a:t>
            </a:r>
            <a:r>
              <a:rPr lang="ru-RU" b="1" dirty="0" err="1" smtClean="0"/>
              <a:t>держави</a:t>
            </a:r>
            <a:r>
              <a:rPr lang="ru-RU" b="1" dirty="0" smtClean="0"/>
              <a:t>, </a:t>
            </a:r>
            <a:r>
              <a:rPr lang="ru-RU" b="1" dirty="0" err="1" smtClean="0"/>
              <a:t>міждержавні</a:t>
            </a:r>
            <a:r>
              <a:rPr lang="ru-RU" b="1" dirty="0" smtClean="0"/>
              <a:t> </a:t>
            </a:r>
            <a:r>
              <a:rPr lang="ru-RU" b="1" dirty="0" err="1" smtClean="0"/>
              <a:t>об'єднання</a:t>
            </a:r>
            <a:r>
              <a:rPr lang="ru-RU" b="1" dirty="0" smtClean="0"/>
              <a:t>, </a:t>
            </a:r>
            <a:r>
              <a:rPr lang="ru-RU" b="1" dirty="0" err="1" smtClean="0"/>
              <a:t>міжнародні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організації</a:t>
            </a:r>
            <a:r>
              <a:rPr lang="ru-RU" b="1" dirty="0" smtClean="0"/>
              <a:t>, </a:t>
            </a:r>
            <a:r>
              <a:rPr lang="ru-RU" b="1" dirty="0" err="1" smtClean="0"/>
              <a:t>організаційно</a:t>
            </a:r>
            <a:r>
              <a:rPr lang="ru-RU" b="1" dirty="0" smtClean="0"/>
              <a:t> </a:t>
            </a:r>
            <a:r>
              <a:rPr lang="ru-RU" b="1" dirty="0" err="1" smtClean="0"/>
              <a:t>оформлені</a:t>
            </a:r>
            <a:r>
              <a:rPr lang="ru-RU" b="1" dirty="0" smtClean="0"/>
              <a:t> </a:t>
            </a:r>
            <a:r>
              <a:rPr lang="ru-RU" b="1" dirty="0" err="1" smtClean="0"/>
              <a:t>суспільно-політичні</a:t>
            </a:r>
            <a:r>
              <a:rPr lang="ru-RU" b="1" dirty="0" smtClean="0"/>
              <a:t> </a:t>
            </a:r>
            <a:r>
              <a:rPr lang="ru-RU" b="1" dirty="0" err="1" smtClean="0"/>
              <a:t>сили</a:t>
            </a:r>
            <a:r>
              <a:rPr lang="ru-RU" b="1" dirty="0" smtClean="0"/>
              <a:t> </a:t>
            </a:r>
            <a:r>
              <a:rPr lang="ru-RU" b="1" dirty="0" err="1" smtClean="0"/>
              <a:t>всередині</a:t>
            </a:r>
            <a:r>
              <a:rPr lang="ru-RU" b="1" dirty="0" smtClean="0"/>
              <a:t> </a:t>
            </a:r>
            <a:r>
              <a:rPr lang="ru-RU" b="1" dirty="0" err="1" smtClean="0"/>
              <a:t>держави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на </a:t>
            </a:r>
            <a:r>
              <a:rPr lang="ru-RU" b="1" dirty="0" err="1" smtClean="0"/>
              <a:t>міжнародній</a:t>
            </a:r>
            <a:r>
              <a:rPr lang="ru-RU" b="1" dirty="0" smtClean="0"/>
              <a:t> </a:t>
            </a:r>
            <a:r>
              <a:rPr lang="ru-RU" b="1" dirty="0" err="1" smtClean="0"/>
              <a:t>арені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Розуміння</a:t>
            </a:r>
            <a:r>
              <a:rPr lang="ru-RU" b="1" dirty="0" smtClean="0"/>
              <a:t> </a:t>
            </a:r>
            <a:r>
              <a:rPr lang="ru-RU" b="1" dirty="0" err="1" smtClean="0"/>
              <a:t>природи</a:t>
            </a:r>
            <a:r>
              <a:rPr lang="ru-RU" b="1" dirty="0" smtClean="0"/>
              <a:t> </a:t>
            </a:r>
            <a:r>
              <a:rPr lang="ru-RU" b="1" dirty="0" err="1" smtClean="0"/>
              <a:t>міжнародних</a:t>
            </a:r>
            <a:r>
              <a:rPr lang="ru-RU" b="1" dirty="0" smtClean="0"/>
              <a:t> </a:t>
            </a:r>
            <a:r>
              <a:rPr lang="ru-RU" b="1" dirty="0" err="1" smtClean="0"/>
              <a:t>конфліктів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знаходження</a:t>
            </a:r>
            <a:r>
              <a:rPr lang="ru-RU" b="1" dirty="0" smtClean="0"/>
              <a:t> </a:t>
            </a:r>
            <a:r>
              <a:rPr lang="ru-RU" b="1" dirty="0" err="1" smtClean="0"/>
              <a:t>способів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розв'язання</a:t>
            </a:r>
            <a:r>
              <a:rPr lang="ru-RU" b="1" dirty="0" smtClean="0"/>
              <a:t> </a:t>
            </a:r>
            <a:r>
              <a:rPr lang="ru-RU" b="1" dirty="0" err="1" smtClean="0"/>
              <a:t>вимагає</a:t>
            </a:r>
            <a:r>
              <a:rPr lang="ru-RU" b="1" dirty="0" smtClean="0"/>
              <a:t>, </a:t>
            </a:r>
            <a:r>
              <a:rPr lang="ru-RU" b="1" dirty="0" err="1" smtClean="0"/>
              <a:t>крім</a:t>
            </a:r>
            <a:r>
              <a:rPr lang="ru-RU" b="1" dirty="0" smtClean="0"/>
              <a:t> </a:t>
            </a:r>
            <a:r>
              <a:rPr lang="ru-RU" b="1" dirty="0" err="1" smtClean="0"/>
              <a:t>пояснення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причин, </a:t>
            </a:r>
            <a:r>
              <a:rPr lang="ru-RU" b="1" dirty="0" err="1" smtClean="0"/>
              <a:t>з'ясування</a:t>
            </a:r>
            <a:r>
              <a:rPr lang="ru-RU" b="1" dirty="0" smtClean="0"/>
              <a:t> </a:t>
            </a:r>
            <a:r>
              <a:rPr lang="ru-RU" b="1" dirty="0" err="1" smtClean="0"/>
              <a:t>глибини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характеру самого </a:t>
            </a:r>
            <a:r>
              <a:rPr lang="ru-RU" b="1" dirty="0" err="1" smtClean="0"/>
              <a:t>конфлікту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значною</a:t>
            </a:r>
            <a:r>
              <a:rPr lang="ru-RU" b="1" dirty="0" smtClean="0"/>
              <a:t> </a:t>
            </a:r>
            <a:r>
              <a:rPr lang="ru-RU" b="1" dirty="0" err="1" smtClean="0"/>
              <a:t>мірою</a:t>
            </a:r>
            <a:r>
              <a:rPr lang="ru-RU" b="1" dirty="0" smtClean="0"/>
              <a:t> </a:t>
            </a:r>
            <a:r>
              <a:rPr lang="ru-RU" b="1" dirty="0" err="1" smtClean="0"/>
              <a:t>досягаються</a:t>
            </a:r>
            <a:r>
              <a:rPr lang="ru-RU" b="1" dirty="0" smtClean="0"/>
              <a:t> за </a:t>
            </a:r>
            <a:r>
              <a:rPr lang="ru-RU" b="1" dirty="0" err="1" smtClean="0"/>
              <a:t>допомогою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класифікації</a:t>
            </a:r>
            <a:r>
              <a:rPr lang="ru-RU" b="1" dirty="0" smtClean="0"/>
              <a:t>. </a:t>
            </a:r>
            <a:r>
              <a:rPr lang="ru-RU" b="1" dirty="0" err="1" smtClean="0"/>
              <a:t>Найпоширенішою</a:t>
            </a:r>
            <a:r>
              <a:rPr lang="ru-RU" b="1" dirty="0" smtClean="0"/>
              <a:t> на </a:t>
            </a:r>
            <a:r>
              <a:rPr lang="ru-RU" b="1" dirty="0" err="1" smtClean="0"/>
              <a:t>Заході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традиційна</a:t>
            </a:r>
            <a:r>
              <a:rPr lang="ru-RU" b="1" dirty="0" smtClean="0"/>
              <a:t> </a:t>
            </a:r>
            <a:r>
              <a:rPr lang="ru-RU" b="1" dirty="0" err="1" smtClean="0"/>
              <a:t>типологія</a:t>
            </a:r>
            <a:r>
              <a:rPr lang="ru-RU" b="1" dirty="0" smtClean="0"/>
              <a:t> </a:t>
            </a:r>
            <a:r>
              <a:rPr lang="ru-RU" b="1" dirty="0" err="1" smtClean="0"/>
              <a:t>конфліктів</a:t>
            </a:r>
            <a:r>
              <a:rPr lang="ru-RU" b="1" dirty="0" smtClean="0"/>
              <a:t>, </a:t>
            </a:r>
            <a:r>
              <a:rPr lang="ru-RU" b="1" dirty="0" err="1" smtClean="0"/>
              <a:t>згідно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якою</a:t>
            </a:r>
            <a:r>
              <a:rPr lang="ru-RU" b="1" dirty="0" smtClean="0"/>
              <a:t> </a:t>
            </a:r>
            <a:r>
              <a:rPr lang="ru-RU" b="1" dirty="0" err="1" smtClean="0"/>
              <a:t>розрізняють</a:t>
            </a:r>
            <a:r>
              <a:rPr lang="ru-RU" b="1" dirty="0" smtClean="0"/>
              <a:t>: </a:t>
            </a:r>
            <a:r>
              <a:rPr lang="ru-RU" b="1" dirty="0" err="1" smtClean="0"/>
              <a:t>міжнародну</a:t>
            </a:r>
            <a:r>
              <a:rPr lang="ru-RU" b="1" dirty="0" smtClean="0"/>
              <a:t> кризу; </a:t>
            </a:r>
            <a:r>
              <a:rPr lang="ru-RU" b="1" dirty="0" err="1" smtClean="0"/>
              <a:t>конфлікти</a:t>
            </a:r>
            <a:r>
              <a:rPr lang="ru-RU" b="1" dirty="0" smtClean="0"/>
              <a:t> </a:t>
            </a:r>
            <a:r>
              <a:rPr lang="ru-RU" b="1" dirty="0" err="1" smtClean="0"/>
              <a:t>малої</a:t>
            </a:r>
            <a:r>
              <a:rPr lang="ru-RU" b="1" dirty="0" smtClean="0"/>
              <a:t> </a:t>
            </a:r>
            <a:r>
              <a:rPr lang="ru-RU" b="1" dirty="0" err="1" smtClean="0"/>
              <a:t>інтенсивності</a:t>
            </a:r>
            <a:r>
              <a:rPr lang="ru-RU" b="1" dirty="0" smtClean="0"/>
              <a:t>; </a:t>
            </a:r>
            <a:r>
              <a:rPr lang="ru-RU" b="1" dirty="0" err="1" smtClean="0"/>
              <a:t>тероризм</a:t>
            </a:r>
            <a:r>
              <a:rPr lang="ru-RU" b="1" dirty="0" smtClean="0"/>
              <a:t>; </a:t>
            </a:r>
            <a:r>
              <a:rPr lang="ru-RU" b="1" dirty="0" err="1" smtClean="0"/>
              <a:t>громадянську</a:t>
            </a:r>
            <a:r>
              <a:rPr lang="ru-RU" b="1" dirty="0" smtClean="0"/>
              <a:t> </a:t>
            </a:r>
            <a:r>
              <a:rPr lang="ru-RU" b="1" dirty="0" err="1" smtClean="0"/>
              <a:t>війну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революцію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набувають</a:t>
            </a:r>
            <a:r>
              <a:rPr lang="ru-RU" b="1" dirty="0" smtClean="0"/>
              <a:t> </a:t>
            </a:r>
            <a:r>
              <a:rPr lang="ru-RU" b="1" dirty="0" err="1" smtClean="0"/>
              <a:t>міжнародного</a:t>
            </a:r>
            <a:r>
              <a:rPr lang="ru-RU" b="1" dirty="0" smtClean="0"/>
              <a:t> характеру; </a:t>
            </a:r>
            <a:r>
              <a:rPr lang="ru-RU" b="1" dirty="0" err="1" smtClean="0"/>
              <a:t>війну</a:t>
            </a:r>
            <a:r>
              <a:rPr lang="ru-RU" b="1" dirty="0" smtClean="0"/>
              <a:t> та </a:t>
            </a:r>
            <a:r>
              <a:rPr lang="ru-RU" b="1" dirty="0" err="1" smtClean="0"/>
              <a:t>світову</a:t>
            </a:r>
            <a:r>
              <a:rPr lang="ru-RU" b="1" dirty="0" smtClean="0"/>
              <a:t> </a:t>
            </a:r>
            <a:r>
              <a:rPr lang="ru-RU" b="1" dirty="0" err="1" smtClean="0"/>
              <a:t>війну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3074" name="Picture 2" descr="C:\Users\ВАНЯ\Desktop\bp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857628"/>
            <a:ext cx="4071966" cy="2795586"/>
          </a:xfrm>
          <a:prstGeom prst="rect">
            <a:avLst/>
          </a:prstGeom>
          <a:noFill/>
        </p:spPr>
      </p:pic>
      <p:pic>
        <p:nvPicPr>
          <p:cNvPr id="3075" name="Picture 3" descr="C:\Users\ВАНЯ\Desktop\1219035414_n75n-s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57628"/>
            <a:ext cx="4286250" cy="2828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0"/>
            <a:ext cx="88583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Міжнародна</a:t>
            </a:r>
            <a:r>
              <a:rPr lang="ru-RU" b="1" dirty="0" smtClean="0"/>
              <a:t> криза</a:t>
            </a:r>
            <a:r>
              <a:rPr lang="ru-RU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конфліктна</a:t>
            </a:r>
            <a:r>
              <a:rPr lang="ru-RU" dirty="0" smtClean="0"/>
              <a:t> </a:t>
            </a:r>
            <a:r>
              <a:rPr lang="ru-RU" dirty="0" err="1" smtClean="0"/>
              <a:t>ситуація</a:t>
            </a:r>
            <a:r>
              <a:rPr lang="ru-RU" dirty="0" smtClean="0"/>
              <a:t>, за </a:t>
            </a:r>
            <a:r>
              <a:rPr lang="ru-RU" dirty="0" err="1" smtClean="0"/>
              <a:t>якої</a:t>
            </a:r>
            <a:r>
              <a:rPr lang="ru-RU" dirty="0" smtClean="0"/>
              <a:t>: </a:t>
            </a:r>
            <a:r>
              <a:rPr lang="ru-RU" dirty="0" err="1" smtClean="0"/>
              <a:t>зачіпаються</a:t>
            </a:r>
            <a:r>
              <a:rPr lang="ru-RU" dirty="0" smtClean="0"/>
              <a:t> </a:t>
            </a:r>
            <a:r>
              <a:rPr lang="ru-RU" dirty="0" err="1" smtClean="0"/>
              <a:t>життєво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 err="1" smtClean="0"/>
              <a:t>діючих</a:t>
            </a:r>
            <a:r>
              <a:rPr lang="ru-RU" dirty="0" smtClean="0"/>
              <a:t> </a:t>
            </a:r>
            <a:r>
              <a:rPr lang="ru-RU" dirty="0" err="1" smtClean="0"/>
              <a:t>суб'єктів</a:t>
            </a:r>
            <a:r>
              <a:rPr lang="ru-RU" dirty="0" smtClean="0"/>
              <a:t> </a:t>
            </a:r>
            <a:r>
              <a:rPr lang="ru-RU" dirty="0" err="1" smtClean="0"/>
              <a:t>міжнародної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; для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суб'єкти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украй</a:t>
            </a:r>
            <a:r>
              <a:rPr lang="ru-RU" dirty="0" smtClean="0"/>
              <a:t> </a:t>
            </a:r>
            <a:r>
              <a:rPr lang="ru-RU" dirty="0" err="1" smtClean="0"/>
              <a:t>обмежений</a:t>
            </a:r>
            <a:r>
              <a:rPr lang="ru-RU" dirty="0" smtClean="0"/>
              <a:t> час; </a:t>
            </a:r>
            <a:r>
              <a:rPr lang="ru-RU" dirty="0" err="1" smtClean="0"/>
              <a:t>події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розвиваються</a:t>
            </a:r>
            <a:r>
              <a:rPr lang="ru-RU" dirty="0" smtClean="0"/>
              <a:t> </a:t>
            </a:r>
            <a:r>
              <a:rPr lang="ru-RU" dirty="0" err="1" smtClean="0"/>
              <a:t>непередбачувано</a:t>
            </a:r>
            <a:r>
              <a:rPr lang="ru-RU" dirty="0" smtClean="0"/>
              <a:t>; </a:t>
            </a:r>
            <a:r>
              <a:rPr lang="ru-RU" dirty="0" err="1" smtClean="0"/>
              <a:t>ситуація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, не </a:t>
            </a:r>
            <a:r>
              <a:rPr lang="ru-RU" dirty="0" err="1" smtClean="0"/>
              <a:t>переростає</a:t>
            </a:r>
            <a:r>
              <a:rPr lang="ru-RU" dirty="0" smtClean="0"/>
              <a:t> у </a:t>
            </a:r>
            <a:r>
              <a:rPr lang="ru-RU" dirty="0" err="1" smtClean="0"/>
              <a:t>збройний</a:t>
            </a:r>
            <a:r>
              <a:rPr lang="ru-RU" dirty="0" smtClean="0"/>
              <a:t> </a:t>
            </a:r>
            <a:r>
              <a:rPr lang="ru-RU" dirty="0" err="1" smtClean="0"/>
              <a:t>конфлікт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Отже</a:t>
            </a:r>
            <a:r>
              <a:rPr lang="ru-RU" dirty="0" smtClean="0"/>
              <a:t>, криза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не </a:t>
            </a:r>
            <a:r>
              <a:rPr lang="ru-RU" dirty="0" err="1" smtClean="0"/>
              <a:t>війна</a:t>
            </a:r>
            <a:r>
              <a:rPr lang="ru-RU" dirty="0" smtClean="0"/>
              <a:t>, а </a:t>
            </a:r>
            <a:r>
              <a:rPr lang="ru-RU" dirty="0" err="1" smtClean="0"/>
              <a:t>радше</a:t>
            </a:r>
            <a:r>
              <a:rPr lang="ru-RU" dirty="0" smtClean="0"/>
              <a:t>, приклад </a:t>
            </a:r>
            <a:r>
              <a:rPr lang="ru-RU" dirty="0" err="1" smtClean="0"/>
              <a:t>ситуації</a:t>
            </a:r>
            <a:r>
              <a:rPr lang="ru-RU" dirty="0" smtClean="0"/>
              <a:t> "</a:t>
            </a:r>
            <a:r>
              <a:rPr lang="ru-RU" dirty="0" err="1" smtClean="0"/>
              <a:t>ні</a:t>
            </a:r>
            <a:r>
              <a:rPr lang="ru-RU" dirty="0" smtClean="0"/>
              <a:t> миру,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".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вид </a:t>
            </a:r>
            <a:r>
              <a:rPr lang="ru-RU" dirty="0" err="1" smtClean="0"/>
              <a:t>стосунків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суб'єктами</a:t>
            </a:r>
            <a:r>
              <a:rPr lang="ru-RU" dirty="0" smtClean="0"/>
              <a:t>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, за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жодна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не </a:t>
            </a:r>
            <a:r>
              <a:rPr lang="ru-RU" dirty="0" err="1" smtClean="0"/>
              <a:t>бажає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насильства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обидві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вагомими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ризикувати</a:t>
            </a:r>
            <a:r>
              <a:rPr lang="ru-RU" dirty="0" smtClean="0"/>
              <a:t> </a:t>
            </a:r>
            <a:r>
              <a:rPr lang="ru-RU" dirty="0" err="1" smtClean="0"/>
              <a:t>задля</a:t>
            </a:r>
            <a:r>
              <a:rPr lang="ru-RU" dirty="0" smtClean="0"/>
              <a:t> них </a:t>
            </a:r>
            <a:r>
              <a:rPr lang="ru-RU" dirty="0" err="1" smtClean="0"/>
              <a:t>можливим</a:t>
            </a:r>
            <a:r>
              <a:rPr lang="ru-RU" dirty="0" smtClean="0"/>
              <a:t> </a:t>
            </a:r>
            <a:r>
              <a:rPr lang="ru-RU" dirty="0" err="1" smtClean="0"/>
              <a:t>розв'язанням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err="1" smtClean="0"/>
              <a:t>Тероризм</a:t>
            </a:r>
            <a:r>
              <a:rPr lang="ru-RU" dirty="0" smtClean="0"/>
              <a:t>.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мета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розв'язання</a:t>
            </a:r>
            <a:r>
              <a:rPr lang="ru-RU" dirty="0" smtClean="0"/>
              <a:t> спору. </a:t>
            </a:r>
            <a:r>
              <a:rPr lang="ru-RU" dirty="0" err="1" smtClean="0"/>
              <a:t>Багато</a:t>
            </a:r>
            <a:r>
              <a:rPr lang="ru-RU" dirty="0" smtClean="0"/>
              <a:t> держав </a:t>
            </a:r>
            <a:r>
              <a:rPr lang="ru-RU" dirty="0" err="1" smtClean="0"/>
              <a:t>підтримують</a:t>
            </a:r>
            <a:r>
              <a:rPr lang="ru-RU" dirty="0" smtClean="0"/>
              <a:t> </a:t>
            </a:r>
            <a:r>
              <a:rPr lang="ru-RU" dirty="0" err="1" smtClean="0"/>
              <a:t>терористичну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— </a:t>
            </a:r>
            <a:r>
              <a:rPr lang="ru-RU" dirty="0" err="1" smtClean="0"/>
              <a:t>Іран</a:t>
            </a:r>
            <a:r>
              <a:rPr lang="ru-RU" dirty="0" smtClean="0"/>
              <a:t>, </a:t>
            </a:r>
            <a:r>
              <a:rPr lang="ru-RU" dirty="0" err="1" smtClean="0"/>
              <a:t>Лівія</a:t>
            </a:r>
            <a:r>
              <a:rPr lang="ru-RU" dirty="0" smtClean="0"/>
              <a:t>, </a:t>
            </a:r>
            <a:r>
              <a:rPr lang="ru-RU" dirty="0" err="1" smtClean="0"/>
              <a:t>Сирія</a:t>
            </a:r>
            <a:r>
              <a:rPr lang="ru-RU" dirty="0" smtClean="0"/>
              <a:t>. </a:t>
            </a:r>
            <a:r>
              <a:rPr lang="ru-RU" dirty="0" err="1" smtClean="0"/>
              <a:t>Усі</a:t>
            </a:r>
            <a:r>
              <a:rPr lang="ru-RU" dirty="0" smtClean="0"/>
              <a:t> вони </a:t>
            </a:r>
            <a:r>
              <a:rPr lang="ru-RU" dirty="0" err="1" smtClean="0"/>
              <a:t>заперечують</a:t>
            </a:r>
            <a:r>
              <a:rPr lang="ru-RU" dirty="0" smtClean="0"/>
              <a:t> свою </a:t>
            </a:r>
            <a:r>
              <a:rPr lang="ru-RU" dirty="0" err="1" smtClean="0"/>
              <a:t>причетність</a:t>
            </a:r>
            <a:r>
              <a:rPr lang="ru-RU" dirty="0" smtClean="0"/>
              <a:t> до </a:t>
            </a:r>
            <a:r>
              <a:rPr lang="ru-RU" dirty="0" err="1" smtClean="0"/>
              <a:t>тероризму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відвойовують</a:t>
            </a:r>
            <a:r>
              <a:rPr lang="ru-RU" dirty="0" smtClean="0"/>
              <a:t> право </a:t>
            </a:r>
            <a:r>
              <a:rPr lang="ru-RU" dirty="0" err="1" smtClean="0"/>
              <a:t>боротися</a:t>
            </a:r>
            <a:r>
              <a:rPr lang="ru-RU" dirty="0" smtClean="0"/>
              <a:t> </a:t>
            </a:r>
            <a:r>
              <a:rPr lang="ru-RU" dirty="0" err="1" smtClean="0"/>
              <a:t>збройними</a:t>
            </a:r>
            <a:r>
              <a:rPr lang="ru-RU" dirty="0" smtClean="0"/>
              <a:t> методами </a:t>
            </a:r>
            <a:r>
              <a:rPr lang="ru-RU" dirty="0" err="1" smtClean="0"/>
              <a:t>проти</a:t>
            </a:r>
            <a:r>
              <a:rPr lang="ru-RU" dirty="0" smtClean="0"/>
              <a:t> "</a:t>
            </a:r>
            <a:r>
              <a:rPr lang="ru-RU" dirty="0" err="1" smtClean="0"/>
              <a:t>американського</a:t>
            </a:r>
            <a:r>
              <a:rPr lang="ru-RU" dirty="0" smtClean="0"/>
              <a:t> </a:t>
            </a:r>
            <a:r>
              <a:rPr lang="ru-RU" dirty="0" err="1" smtClean="0"/>
              <a:t>імперіалізму</a:t>
            </a:r>
            <a:r>
              <a:rPr lang="ru-RU" dirty="0" smtClean="0"/>
              <a:t>".</a:t>
            </a:r>
          </a:p>
          <a:p>
            <a:endParaRPr lang="ru-RU" dirty="0" smtClean="0"/>
          </a:p>
          <a:p>
            <a:r>
              <a:rPr lang="ru-RU" b="1" dirty="0" err="1" smtClean="0"/>
              <a:t>Громадянська</a:t>
            </a:r>
            <a:r>
              <a:rPr lang="ru-RU" b="1" dirty="0" smtClean="0"/>
              <a:t> </a:t>
            </a:r>
            <a:r>
              <a:rPr lang="ru-RU" b="1" dirty="0" err="1" smtClean="0"/>
              <a:t>війна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революція</a:t>
            </a:r>
            <a:r>
              <a:rPr lang="ru-RU" b="1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конфлікти</a:t>
            </a:r>
            <a:r>
              <a:rPr lang="ru-RU" dirty="0" smtClean="0"/>
              <a:t> у </a:t>
            </a:r>
            <a:r>
              <a:rPr lang="ru-RU" dirty="0" err="1" smtClean="0"/>
              <a:t>самій</a:t>
            </a:r>
            <a:r>
              <a:rPr lang="ru-RU" dirty="0" smtClean="0"/>
              <a:t> </a:t>
            </a:r>
            <a:r>
              <a:rPr lang="ru-RU" dirty="0" err="1" smtClean="0"/>
              <a:t>державі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сторонами через </a:t>
            </a:r>
            <a:r>
              <a:rPr lang="ru-RU" dirty="0" err="1" smtClean="0"/>
              <a:t>розбіжності</a:t>
            </a:r>
            <a:r>
              <a:rPr lang="ru-RU" dirty="0" smtClean="0"/>
              <a:t> </a:t>
            </a:r>
            <a:r>
              <a:rPr lang="ru-RU" dirty="0" err="1" smtClean="0"/>
              <a:t>поглядів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майбутнього</a:t>
            </a:r>
            <a:r>
              <a:rPr lang="ru-RU" dirty="0" smtClean="0"/>
              <a:t> ладу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кланових</a:t>
            </a:r>
            <a:r>
              <a:rPr lang="ru-RU" dirty="0" smtClean="0"/>
              <a:t> </a:t>
            </a:r>
            <a:r>
              <a:rPr lang="ru-RU" dirty="0" err="1" smtClean="0"/>
              <a:t>протиріч</a:t>
            </a:r>
            <a:r>
              <a:rPr lang="ru-RU" dirty="0" smtClean="0"/>
              <a:t>. </a:t>
            </a:r>
            <a:r>
              <a:rPr lang="ru-RU" dirty="0" err="1" smtClean="0"/>
              <a:t>Водночас</a:t>
            </a:r>
            <a:r>
              <a:rPr lang="ru-RU" dirty="0" smtClean="0"/>
              <a:t>, у </a:t>
            </a:r>
            <a:r>
              <a:rPr lang="ru-RU" dirty="0" err="1" smtClean="0"/>
              <a:t>громадянських</a:t>
            </a:r>
            <a:r>
              <a:rPr lang="ru-RU" dirty="0" smtClean="0"/>
              <a:t> </a:t>
            </a:r>
            <a:r>
              <a:rPr lang="ru-RU" dirty="0" err="1" smtClean="0"/>
              <a:t>війнах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бодай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воюючих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</a:t>
            </a:r>
            <a:r>
              <a:rPr lang="ru-RU" dirty="0" err="1" smtClean="0"/>
              <a:t>здобуває</a:t>
            </a:r>
            <a:r>
              <a:rPr lang="ru-RU" dirty="0" smtClean="0"/>
              <a:t> </a:t>
            </a:r>
            <a:r>
              <a:rPr lang="ru-RU" dirty="0" err="1" smtClean="0"/>
              <a:t>підтримку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закордонних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сил, </a:t>
            </a:r>
            <a:r>
              <a:rPr lang="ru-RU" dirty="0" err="1" smtClean="0"/>
              <a:t>причому</a:t>
            </a:r>
            <a:r>
              <a:rPr lang="ru-RU" dirty="0" smtClean="0"/>
              <a:t> </a:t>
            </a:r>
            <a:r>
              <a:rPr lang="ru-RU" dirty="0" err="1" smtClean="0"/>
              <a:t>зовнішні</a:t>
            </a:r>
            <a:r>
              <a:rPr lang="ru-RU" dirty="0" smtClean="0"/>
              <a:t> </a:t>
            </a:r>
            <a:r>
              <a:rPr lang="ru-RU" dirty="0" err="1" smtClean="0"/>
              <a:t>суб'єкти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часто </a:t>
            </a:r>
            <a:r>
              <a:rPr lang="ru-RU" dirty="0" err="1" smtClean="0"/>
              <a:t>життєво</a:t>
            </a:r>
            <a:r>
              <a:rPr lang="ru-RU" dirty="0" smtClean="0"/>
              <a:t> </a:t>
            </a:r>
            <a:r>
              <a:rPr lang="ru-RU" dirty="0" err="1" smtClean="0"/>
              <a:t>зацікавлені</a:t>
            </a:r>
            <a:r>
              <a:rPr lang="ru-RU" dirty="0" smtClean="0"/>
              <a:t> у конкретному </a:t>
            </a:r>
            <a:r>
              <a:rPr lang="ru-RU" dirty="0" err="1" smtClean="0"/>
              <a:t>результаті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5429264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Війна</a:t>
            </a:r>
            <a:r>
              <a:rPr lang="ru-RU" b="1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великомасштабний</a:t>
            </a:r>
            <a:r>
              <a:rPr lang="ru-RU" dirty="0" smtClean="0"/>
              <a:t> </a:t>
            </a:r>
            <a:r>
              <a:rPr lang="ru-RU" dirty="0" err="1" smtClean="0"/>
              <a:t>конфлікт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державами,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прагнуть</a:t>
            </a:r>
            <a:r>
              <a:rPr lang="ru-RU" dirty="0" smtClean="0"/>
              <a:t> </a:t>
            </a:r>
            <a:r>
              <a:rPr lang="ru-RU" dirty="0" err="1" smtClean="0"/>
              <a:t>досягти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організованої</a:t>
            </a:r>
            <a:r>
              <a:rPr lang="ru-RU" dirty="0" smtClean="0"/>
              <a:t> </a:t>
            </a:r>
            <a:r>
              <a:rPr lang="ru-RU" dirty="0" err="1" smtClean="0"/>
              <a:t>збройної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. </a:t>
            </a:r>
            <a:r>
              <a:rPr lang="ru-RU" dirty="0" err="1" smtClean="0"/>
              <a:t>Світова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, коли у </a:t>
            </a:r>
            <a:r>
              <a:rPr lang="ru-RU" dirty="0" err="1" smtClean="0"/>
              <a:t>військовий</a:t>
            </a:r>
            <a:r>
              <a:rPr lang="ru-RU" dirty="0" smtClean="0"/>
              <a:t> </a:t>
            </a:r>
            <a:r>
              <a:rPr lang="ru-RU" dirty="0" err="1" smtClean="0"/>
              <a:t>конфлікт</a:t>
            </a:r>
            <a:r>
              <a:rPr lang="ru-RU" dirty="0" smtClean="0"/>
              <a:t> </a:t>
            </a:r>
            <a:r>
              <a:rPr lang="ru-RU" dirty="0" err="1" smtClean="0"/>
              <a:t>утягуються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держав,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переслідують</a:t>
            </a:r>
            <a:r>
              <a:rPr lang="ru-RU" dirty="0" smtClean="0"/>
              <a:t> </a:t>
            </a:r>
            <a:r>
              <a:rPr lang="ru-RU" dirty="0" err="1" smtClean="0"/>
              <a:t>глобальні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, вона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чималих</a:t>
            </a:r>
            <a:r>
              <a:rPr lang="ru-RU" dirty="0" smtClean="0"/>
              <a:t> </a:t>
            </a:r>
            <a:r>
              <a:rPr lang="ru-RU" dirty="0" err="1" smtClean="0"/>
              <a:t>людських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матеріальних</a:t>
            </a:r>
            <a:r>
              <a:rPr lang="ru-RU" dirty="0" smtClean="0"/>
              <a:t> </a:t>
            </a:r>
            <a:r>
              <a:rPr lang="ru-RU" dirty="0" err="1" smtClean="0"/>
              <a:t>втрат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8583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виділити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фази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конфлікту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b="1" dirty="0" smtClean="0"/>
              <a:t>Перша </a:t>
            </a:r>
            <a:r>
              <a:rPr lang="ru-RU" b="1" dirty="0" smtClean="0"/>
              <a:t>фаза </a:t>
            </a:r>
            <a:r>
              <a:rPr lang="ru-RU" b="1" dirty="0" err="1" smtClean="0"/>
              <a:t>конфлікту</a:t>
            </a:r>
            <a:r>
              <a:rPr lang="ru-RU" b="1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</a:t>
            </a:r>
            <a:r>
              <a:rPr lang="ru-RU" dirty="0" err="1" smtClean="0"/>
              <a:t>протилежних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одна до </a:t>
            </a:r>
            <a:r>
              <a:rPr lang="ru-RU" dirty="0" err="1" smtClean="0"/>
              <a:t>одної</a:t>
            </a:r>
            <a:r>
              <a:rPr lang="ru-RU" dirty="0" smtClean="0"/>
              <a:t>, яке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виражається</a:t>
            </a:r>
            <a:r>
              <a:rPr lang="ru-RU" dirty="0" smtClean="0"/>
              <a:t> в </a:t>
            </a:r>
            <a:r>
              <a:rPr lang="ru-RU" dirty="0" err="1" smtClean="0"/>
              <a:t>більш-менш</a:t>
            </a:r>
            <a:r>
              <a:rPr lang="ru-RU" dirty="0" smtClean="0"/>
              <a:t> </a:t>
            </a:r>
            <a:r>
              <a:rPr lang="ru-RU" dirty="0" err="1" smtClean="0"/>
              <a:t>конфліктній</a:t>
            </a:r>
            <a:r>
              <a:rPr lang="ru-RU" dirty="0" smtClean="0"/>
              <a:t> </a:t>
            </a:r>
            <a:r>
              <a:rPr lang="ru-RU" dirty="0" err="1" smtClean="0"/>
              <a:t>формі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/>
              <a:t>Друга </a:t>
            </a:r>
            <a:r>
              <a:rPr lang="ru-RU" b="1" dirty="0" smtClean="0"/>
              <a:t>фаза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суб'єктивне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конфліктуючими</a:t>
            </a:r>
            <a:r>
              <a:rPr lang="ru-RU" dirty="0" smtClean="0"/>
              <a:t> сторонами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, </a:t>
            </a:r>
            <a:r>
              <a:rPr lang="ru-RU" dirty="0" err="1" smtClean="0"/>
              <a:t>цілей</a:t>
            </a:r>
            <a:r>
              <a:rPr lang="ru-RU" dirty="0" smtClean="0"/>
              <a:t>, </a:t>
            </a:r>
            <a:r>
              <a:rPr lang="ru-RU" dirty="0" err="1" smtClean="0"/>
              <a:t>стратегій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форм </a:t>
            </a:r>
            <a:r>
              <a:rPr lang="ru-RU" dirty="0" err="1" smtClean="0"/>
              <a:t>боротьби</a:t>
            </a:r>
            <a:r>
              <a:rPr lang="ru-RU" dirty="0" smtClean="0"/>
              <a:t> для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суперечностей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err="1" smtClean="0"/>
              <a:t>Третя</a:t>
            </a:r>
            <a:r>
              <a:rPr lang="ru-RU" b="1" dirty="0" smtClean="0"/>
              <a:t> </a:t>
            </a:r>
            <a:r>
              <a:rPr lang="ru-RU" b="1" dirty="0" smtClean="0"/>
              <a:t>фаза </a:t>
            </a:r>
            <a:r>
              <a:rPr lang="ru-RU" dirty="0" smtClean="0"/>
              <a:t>— </a:t>
            </a:r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залученням</a:t>
            </a:r>
            <a:r>
              <a:rPr lang="ru-RU" dirty="0" smtClean="0"/>
              <a:t> до </a:t>
            </a:r>
            <a:r>
              <a:rPr lang="ru-RU" dirty="0" err="1" smtClean="0"/>
              <a:t>конфлікту</a:t>
            </a:r>
            <a:r>
              <a:rPr lang="ru-RU" dirty="0" smtClean="0"/>
              <a:t> </a:t>
            </a:r>
            <a:r>
              <a:rPr lang="ru-RU" dirty="0" err="1" smtClean="0"/>
              <a:t>економічних</a:t>
            </a:r>
            <a:r>
              <a:rPr lang="ru-RU" dirty="0" smtClean="0"/>
              <a:t>, </a:t>
            </a:r>
            <a:r>
              <a:rPr lang="ru-RU" dirty="0" err="1" smtClean="0"/>
              <a:t>політичних</a:t>
            </a:r>
            <a:r>
              <a:rPr lang="ru-RU" dirty="0" smtClean="0"/>
              <a:t>, </a:t>
            </a:r>
            <a:r>
              <a:rPr lang="ru-RU" dirty="0" err="1" smtClean="0"/>
              <a:t>ідеологічних</a:t>
            </a:r>
            <a:r>
              <a:rPr lang="ru-RU" dirty="0" smtClean="0"/>
              <a:t>, </a:t>
            </a:r>
            <a:r>
              <a:rPr lang="ru-RU" dirty="0" err="1" smtClean="0"/>
              <a:t>психологічних</a:t>
            </a:r>
            <a:r>
              <a:rPr lang="ru-RU" dirty="0" smtClean="0"/>
              <a:t>, </a:t>
            </a:r>
            <a:r>
              <a:rPr lang="ru-RU" dirty="0" err="1" smtClean="0"/>
              <a:t>моральних</a:t>
            </a:r>
            <a:r>
              <a:rPr lang="ru-RU" dirty="0" smtClean="0"/>
              <a:t>, </a:t>
            </a:r>
            <a:r>
              <a:rPr lang="ru-RU" dirty="0" err="1" smtClean="0"/>
              <a:t>правових</a:t>
            </a:r>
            <a:r>
              <a:rPr lang="ru-RU" dirty="0" smtClean="0"/>
              <a:t>, </a:t>
            </a:r>
            <a:r>
              <a:rPr lang="ru-RU" dirty="0" err="1" smtClean="0"/>
              <a:t>дипломатичних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держав, через блоки </a:t>
            </a:r>
            <a:r>
              <a:rPr lang="ru-RU" dirty="0" err="1" smtClean="0"/>
              <a:t>або</a:t>
            </a:r>
            <a:r>
              <a:rPr lang="ru-RU" dirty="0" smtClean="0"/>
              <a:t> договори.</a:t>
            </a:r>
          </a:p>
          <a:p>
            <a:endParaRPr lang="ru-RU" dirty="0" smtClean="0"/>
          </a:p>
          <a:p>
            <a:r>
              <a:rPr lang="ru-RU" b="1" dirty="0" err="1" smtClean="0"/>
              <a:t>Четверта</a:t>
            </a:r>
            <a:r>
              <a:rPr lang="ru-RU" b="1" dirty="0" smtClean="0"/>
              <a:t> </a:t>
            </a:r>
            <a:r>
              <a:rPr lang="ru-RU" b="1" dirty="0" smtClean="0"/>
              <a:t>фаза </a:t>
            </a:r>
            <a:r>
              <a:rPr lang="ru-RU" dirty="0" smtClean="0"/>
              <a:t>—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наростання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до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гострого</a:t>
            </a:r>
            <a:r>
              <a:rPr lang="ru-RU" dirty="0" smtClean="0"/>
              <a:t> </a:t>
            </a:r>
            <a:r>
              <a:rPr lang="ru-RU" dirty="0" err="1" smtClean="0"/>
              <a:t>політичного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— </a:t>
            </a:r>
            <a:r>
              <a:rPr lang="ru-RU" dirty="0" err="1" smtClean="0"/>
              <a:t>міжнародної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кризи</a:t>
            </a:r>
            <a:r>
              <a:rPr lang="ru-RU" dirty="0" smtClean="0"/>
              <a:t>, яка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охопити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 </a:t>
            </a:r>
            <a:r>
              <a:rPr lang="ru-RU" dirty="0" err="1" smtClean="0"/>
              <a:t>безпосередніх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,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</a:t>
            </a:r>
            <a:r>
              <a:rPr lang="ru-RU" dirty="0" err="1" smtClean="0"/>
              <a:t>регіону</a:t>
            </a:r>
            <a:r>
              <a:rPr lang="ru-RU" dirty="0" smtClean="0"/>
              <a:t>,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регіонів</a:t>
            </a:r>
            <a:r>
              <a:rPr lang="ru-RU" dirty="0" smtClean="0"/>
              <a:t>. На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фазі</a:t>
            </a:r>
            <a:r>
              <a:rPr lang="ru-RU" dirty="0" smtClean="0"/>
              <a:t> </a:t>
            </a:r>
            <a:r>
              <a:rPr lang="ru-RU" dirty="0" err="1" smtClean="0"/>
              <a:t>можливий</a:t>
            </a:r>
            <a:r>
              <a:rPr lang="ru-RU" dirty="0" smtClean="0"/>
              <a:t> </a:t>
            </a:r>
            <a:r>
              <a:rPr lang="ru-RU" dirty="0" err="1" smtClean="0"/>
              <a:t>перехід</a:t>
            </a:r>
            <a:r>
              <a:rPr lang="ru-RU" dirty="0" smtClean="0"/>
              <a:t> до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військової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err="1" smtClean="0"/>
              <a:t>П'ята</a:t>
            </a:r>
            <a:r>
              <a:rPr lang="ru-RU" b="1" dirty="0" smtClean="0"/>
              <a:t> </a:t>
            </a:r>
            <a:r>
              <a:rPr lang="ru-RU" b="1" dirty="0" smtClean="0"/>
              <a:t>фаза </a:t>
            </a:r>
            <a:r>
              <a:rPr lang="ru-RU" dirty="0" smtClean="0"/>
              <a:t>— </a:t>
            </a:r>
            <a:r>
              <a:rPr lang="ru-RU" dirty="0" err="1" smtClean="0"/>
              <a:t>міжнародний</a:t>
            </a:r>
            <a:r>
              <a:rPr lang="ru-RU" dirty="0" smtClean="0"/>
              <a:t> </a:t>
            </a:r>
            <a:r>
              <a:rPr lang="ru-RU" dirty="0" err="1" smtClean="0"/>
              <a:t>збройний</a:t>
            </a:r>
            <a:r>
              <a:rPr lang="ru-RU" dirty="0" smtClean="0"/>
              <a:t> </a:t>
            </a:r>
            <a:r>
              <a:rPr lang="ru-RU" dirty="0" err="1" smtClean="0"/>
              <a:t>конфлікт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розвинутися</a:t>
            </a:r>
            <a:r>
              <a:rPr lang="ru-RU" dirty="0" smtClean="0"/>
              <a:t> до 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збройної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застосуванням</a:t>
            </a:r>
            <a:r>
              <a:rPr lang="ru-RU" dirty="0" smtClean="0"/>
              <a:t>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, </a:t>
            </a:r>
            <a:r>
              <a:rPr lang="ru-RU" dirty="0" err="1" smtClean="0"/>
              <a:t>можливим</a:t>
            </a:r>
            <a:r>
              <a:rPr lang="ru-RU" dirty="0" smtClean="0"/>
              <a:t> </a:t>
            </a:r>
            <a:r>
              <a:rPr lang="ru-RU" dirty="0" err="1" smtClean="0"/>
              <a:t>залученням</a:t>
            </a:r>
            <a:r>
              <a:rPr lang="ru-RU" dirty="0" smtClean="0"/>
              <a:t> </a:t>
            </a:r>
            <a:r>
              <a:rPr lang="ru-RU" dirty="0" err="1" smtClean="0"/>
              <a:t>спільників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548</Words>
  <PresentationFormat>Экран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Міжнародні відносини Причини виникнення міжнаціональних конфліктів шляхи їх розв'язання </vt:lpstr>
      <vt:lpstr>Міжнаро́дні відно́сини  — система міждержавних взаємодій, суб’єктами яких є держави і міждержавні та неурядові організації, приватні особи. Наука про міжнародні відносини є комплексною та міждисциплінарною. У сферу міжнародних відносин входять військово-політичні, економічні, екологічні, гуманітарні та інші проблеми світового співтовариства.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Міжнародні відносини Причини виникнення міжнаціональних конфліктів шляхи їх розв'язання </dc:title>
  <dc:creator>ВАНЯ</dc:creator>
  <cp:lastModifiedBy>ВАНЯ</cp:lastModifiedBy>
  <cp:revision>9</cp:revision>
  <dcterms:created xsi:type="dcterms:W3CDTF">2014-05-11T18:06:59Z</dcterms:created>
  <dcterms:modified xsi:type="dcterms:W3CDTF">2014-05-12T03:59:32Z</dcterms:modified>
</cp:coreProperties>
</file>