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8" r:id="rId10"/>
    <p:sldId id="265" r:id="rId11"/>
    <p:sldId id="269" r:id="rId12"/>
    <p:sldId id="270" r:id="rId13"/>
    <p:sldId id="272" r:id="rId14"/>
    <p:sldId id="271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97"/>
    <a:srgbClr val="FAB886"/>
    <a:srgbClr val="D60093"/>
    <a:srgbClr val="FF6699"/>
    <a:srgbClr val="833E2B"/>
    <a:srgbClr val="FFCC99"/>
    <a:srgbClr val="BD4503"/>
    <a:srgbClr val="48D1FC"/>
    <a:srgbClr val="45FBFF"/>
    <a:srgbClr val="32A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7A017-B0E0-44C4-8624-858DEAA4F11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272D-674E-406C-95F8-3FE397227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http://4.bp.blogspot.com/_R3alTV6BaSE/TCOvQGsOdFI/AAAAAAAAB5A/opuLR2VY3A8/s1600/800px-Helicoprion_ferreri1D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1.bp.blogspot.com/_R3alTV6BaSE/TCOxzE8zdbI/AAAAAAAAB5Y/GODKiLWd3gk/s1600/800px-Parahelicoprion1DB.jpg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01622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Пермский период палеозойской эры</a:t>
            </a:r>
            <a:endParaRPr lang="ru-RU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4" y="3087248"/>
            <a:ext cx="4861694" cy="3373847"/>
          </a:xfrm>
          <a:prstGeom prst="rect">
            <a:avLst/>
          </a:prstGeom>
          <a:effectLst>
            <a:glow>
              <a:schemeClr val="tx2">
                <a:lumMod val="60000"/>
                <a:lumOff val="40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078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734830" y="290139"/>
            <a:ext cx="2235729" cy="6378769"/>
            <a:chOff x="6734830" y="290139"/>
            <a:chExt cx="2235729" cy="637876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734830" y="3840653"/>
              <a:ext cx="2208584" cy="2828255"/>
              <a:chOff x="6539880" y="3650437"/>
              <a:chExt cx="2352600" cy="3002512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44" name="Picture 24" descr="http://s41.radikal.ru/i091/0903/13/cc484a6a6c2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09"/>
              <a:stretch/>
            </p:blipFill>
            <p:spPr bwMode="auto">
              <a:xfrm>
                <a:off x="6539880" y="3650437"/>
                <a:ext cx="2352600" cy="3002512"/>
              </a:xfrm>
              <a:prstGeom prst="rect">
                <a:avLst/>
              </a:prstGeom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6" name="Прямоугольник 25"/>
              <p:cNvSpPr/>
              <p:nvPr/>
            </p:nvSpPr>
            <p:spPr>
              <a:xfrm>
                <a:off x="6539880" y="6277956"/>
                <a:ext cx="1656184" cy="3385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 err="1" smtClean="0"/>
                  <a:t>Diploceraspis</a:t>
                </a:r>
                <a:endParaRPr lang="ru-RU" sz="1600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960071" y="290139"/>
              <a:ext cx="2010488" cy="3328715"/>
              <a:chOff x="6785010" y="103772"/>
              <a:chExt cx="2117998" cy="34391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46" name="Picture 26" descr="http://www.vokrugsveta.ru/img/cmn/2006/08/08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109572" y="779210"/>
                <a:ext cx="3439108" cy="2088232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8" name="Прямоугольник 27"/>
              <p:cNvSpPr/>
              <p:nvPr/>
            </p:nvSpPr>
            <p:spPr>
              <a:xfrm>
                <a:off x="6785010" y="3033682"/>
                <a:ext cx="2117998" cy="5091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1"/>
                    </a:solidFill>
                  </a:rPr>
                  <a:t>Фрагмент черепа </a:t>
                </a:r>
                <a:r>
                  <a:rPr lang="ru-RU" sz="1400" b="1" dirty="0" err="1">
                    <a:solidFill>
                      <a:schemeClr val="tx1"/>
                    </a:solidFill>
                  </a:rPr>
                  <a:t>диплокола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706572" y="3707275"/>
            <a:ext cx="3885122" cy="2996759"/>
            <a:chOff x="231972" y="3707275"/>
            <a:chExt cx="3885122" cy="299675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42707" y="4126672"/>
              <a:ext cx="2861415" cy="1480412"/>
              <a:chOff x="199653" y="4010307"/>
              <a:chExt cx="3048000" cy="1571625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pic>
            <p:nvPicPr>
              <p:cNvPr id="5130" name="Picture 10" descr="http://3.bp.blogspot.com/_R3alTV6BaSE/TBvwGBQBkYI/AAAAAAAAB1k/_2P48gTj-0g/s320/800px-Konzhukovia_vetusta_1DB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70" b="5546"/>
              <a:stretch/>
            </p:blipFill>
            <p:spPr bwMode="auto">
              <a:xfrm>
                <a:off x="199653" y="4010307"/>
                <a:ext cx="3048000" cy="1571625"/>
              </a:xfrm>
              <a:prstGeom prst="rect">
                <a:avLst/>
              </a:prstGeom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10" name="Прямоугольник 9"/>
              <p:cNvSpPr/>
              <p:nvPr/>
            </p:nvSpPr>
            <p:spPr>
              <a:xfrm>
                <a:off x="199653" y="4010307"/>
                <a:ext cx="2123979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600" dirty="0" err="1"/>
                  <a:t>Konzhukovia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vetusta</a:t>
                </a:r>
                <a:endParaRPr lang="ru-RU" sz="1600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31972" y="5636555"/>
              <a:ext cx="3885122" cy="1067479"/>
              <a:chOff x="189359" y="5525261"/>
              <a:chExt cx="4138461" cy="1133250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pic>
            <p:nvPicPr>
              <p:cNvPr id="5128" name="Picture 8" descr="http://2.bp.blogspot.com/_R3alTV6BaSE/TBvw29NhlLI/AAAAAAAAB10/HPxHTNge55U/s320/Prionosuchus_plummeri_Scale_by_darkbind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25"/>
              <a:stretch/>
            </p:blipFill>
            <p:spPr bwMode="auto">
              <a:xfrm>
                <a:off x="200794" y="5525261"/>
                <a:ext cx="4127026" cy="1133250"/>
              </a:xfrm>
              <a:prstGeom prst="rect">
                <a:avLst/>
              </a:prstGeom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12" name="Прямоугольник 11"/>
              <p:cNvSpPr/>
              <p:nvPr/>
            </p:nvSpPr>
            <p:spPr>
              <a:xfrm>
                <a:off x="189359" y="6304538"/>
                <a:ext cx="2383986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600" dirty="0" err="1"/>
                  <a:t>Prionosuchus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plummeri</a:t>
                </a:r>
                <a:endParaRPr lang="ru-RU" sz="1600" dirty="0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647145" y="3707275"/>
              <a:ext cx="205253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err="1"/>
                <a:t>архегозавровые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07904" y="40648"/>
            <a:ext cx="2864053" cy="6648385"/>
            <a:chOff x="3707904" y="40648"/>
            <a:chExt cx="2864053" cy="664838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07904" y="413198"/>
              <a:ext cx="2861415" cy="1213556"/>
              <a:chOff x="3491880" y="76081"/>
              <a:chExt cx="3048000" cy="1288326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36" name="Picture 16" descr="http://4.bp.blogspot.com/_R3alTV6BaSE/TCOZfKLSA5I/AAAAAAAAB3Y/ORJgwUcIpr0/s320/800px-Phlegethontia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116632"/>
                <a:ext cx="3048000" cy="1247775"/>
              </a:xfrm>
              <a:prstGeom prst="rect">
                <a:avLst/>
              </a:prstGeom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18" name="Прямоугольник 17"/>
              <p:cNvSpPr/>
              <p:nvPr/>
            </p:nvSpPr>
            <p:spPr>
              <a:xfrm>
                <a:off x="5093650" y="76081"/>
                <a:ext cx="1446230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600" dirty="0" err="1"/>
                  <a:t>Phlegethontia</a:t>
                </a:r>
                <a:endParaRPr lang="en-US" sz="1600" dirty="0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707904" y="1633509"/>
              <a:ext cx="2861415" cy="1363775"/>
              <a:chOff x="3491880" y="1364407"/>
              <a:chExt cx="3048000" cy="1447801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38" name="Picture 18" descr="http://4.bp.blogspot.com/_R3alTV6BaSE/TCObMafF0VI/AAAAAAAAB34/p0ebMW0ujVw/s320/800px-Rhynchonkos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491880" y="1364407"/>
                <a:ext cx="3048000" cy="1447801"/>
              </a:xfrm>
              <a:prstGeom prst="rect">
                <a:avLst/>
              </a:prstGeom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20" name="Прямоугольник 19"/>
              <p:cNvSpPr/>
              <p:nvPr/>
            </p:nvSpPr>
            <p:spPr>
              <a:xfrm>
                <a:off x="3491880" y="2472522"/>
                <a:ext cx="1433406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600" dirty="0" err="1"/>
                  <a:t>Rhynchonkos</a:t>
                </a:r>
                <a:endParaRPr lang="en-US" sz="1600" dirty="0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3709172" y="3385108"/>
              <a:ext cx="2862784" cy="1628229"/>
              <a:chOff x="3491880" y="3218239"/>
              <a:chExt cx="3292921" cy="1878144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40" name="Picture 20" descr="http://upload.wikimedia.org/wikipedia/commons/thumb/e/e9/Eryops1DB.jpg/800px-Eryops1DB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00"/>
              <a:stretch/>
            </p:blipFill>
            <p:spPr bwMode="auto">
              <a:xfrm>
                <a:off x="3491880" y="3224229"/>
                <a:ext cx="3292921" cy="1872154"/>
              </a:xfrm>
              <a:prstGeom prst="rect">
                <a:avLst/>
              </a:prstGeom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2" name="Прямоугольник 21"/>
              <p:cNvSpPr/>
              <p:nvPr/>
            </p:nvSpPr>
            <p:spPr>
              <a:xfrm>
                <a:off x="3491880" y="3218239"/>
                <a:ext cx="91403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600" dirty="0" err="1"/>
                  <a:t>Eryops</a:t>
                </a:r>
                <a:endParaRPr lang="ru-RU" sz="1600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796747" y="4525036"/>
              <a:ext cx="1775210" cy="2163997"/>
              <a:chOff x="4772024" y="4010306"/>
              <a:chExt cx="2171013" cy="2694836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5142" name="Picture 22" descr="http://4.bp.blogspot.com/_R3alTV6BaSE/TCOf6GESmfI/AAAAAAAAB4o/hU5Db-3n1AE/s320/2234725557_ca774824a6_o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6"/>
              <a:stretch/>
            </p:blipFill>
            <p:spPr bwMode="auto">
              <a:xfrm>
                <a:off x="4772025" y="4010306"/>
                <a:ext cx="2171012" cy="2643665"/>
              </a:xfrm>
              <a:prstGeom prst="rect">
                <a:avLst/>
              </a:prstGeom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4" name="Прямоугольник 23"/>
              <p:cNvSpPr/>
              <p:nvPr/>
            </p:nvSpPr>
            <p:spPr>
              <a:xfrm>
                <a:off x="4772024" y="6283539"/>
                <a:ext cx="1662529" cy="42160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Diplocaulus</a:t>
                </a:r>
                <a:endParaRPr lang="en-US" sz="1600" dirty="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099615" y="40648"/>
              <a:ext cx="1907895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b="1" dirty="0" err="1"/>
                <a:t>лепоспондилы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12462" y="46707"/>
            <a:ext cx="2871103" cy="3446053"/>
            <a:chOff x="699069" y="46707"/>
            <a:chExt cx="2871103" cy="344605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99069" y="46707"/>
              <a:ext cx="2871103" cy="3446053"/>
              <a:chOff x="199653" y="82216"/>
              <a:chExt cx="2871103" cy="3446053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99653" y="480515"/>
                <a:ext cx="2861415" cy="1374327"/>
                <a:chOff x="200794" y="800100"/>
                <a:chExt cx="3048000" cy="1459003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pic>
              <p:nvPicPr>
                <p:cNvPr id="5122" name="Picture 2" descr="http://4.bp.blogspot.com/_R3alTV6BaSE/TBvi3eStsCI/AAAAAAAABzk/ofAmJU13q2c/s320/800px-Cacops1DB.jp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897"/>
                <a:stretch/>
              </p:blipFill>
              <p:spPr bwMode="auto">
                <a:xfrm>
                  <a:off x="200794" y="800100"/>
                  <a:ext cx="3048000" cy="1459003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2310167" y="1920549"/>
                  <a:ext cx="924020" cy="338554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600" dirty="0" err="1"/>
                    <a:t>Cacops</a:t>
                  </a:r>
                  <a:endParaRPr lang="ru-RU" sz="1600" dirty="0"/>
                </a:p>
              </p:txBody>
            </p:sp>
          </p:grpSp>
          <p:pic>
            <p:nvPicPr>
              <p:cNvPr id="5124" name="Picture 4" descr="http://1.bp.blogspot.com/_R3alTV6BaSE/TBvkz9n0aKI/AAAAAAAABz0/heBsTLpDSkA/s320/Platyhystrix_by_NTamura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1" b="9018"/>
              <a:stretch/>
            </p:blipFill>
            <p:spPr bwMode="auto">
              <a:xfrm>
                <a:off x="199653" y="1875463"/>
                <a:ext cx="2871103" cy="1652806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3" name="Прямоугольник 2"/>
              <p:cNvSpPr/>
              <p:nvPr/>
            </p:nvSpPr>
            <p:spPr>
              <a:xfrm>
                <a:off x="711698" y="82216"/>
                <a:ext cx="2204118" cy="36933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err="1"/>
                  <a:t>темноспондилы</a:t>
                </a:r>
                <a:endParaRPr lang="ru-RU" dirty="0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99069" y="1838723"/>
              <a:ext cx="1315692" cy="3385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 err="1" smtClean="0"/>
                <a:t>Platyhystrix</a:t>
              </a:r>
              <a:endParaRPr lang="ru-RU" sz="1600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3039524" y="3172286"/>
            <a:ext cx="66633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ЗЕМНОВОДНЫЕ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79107" y="212928"/>
            <a:ext cx="3895311" cy="6356269"/>
            <a:chOff x="643119" y="183594"/>
            <a:chExt cx="3895311" cy="6356269"/>
          </a:xfrm>
        </p:grpSpPr>
        <p:pic>
          <p:nvPicPr>
            <p:cNvPr id="6148" name="Picture 4" descr="http://upload.wikimedia.org/wikipedia/commons/thumb/4/48/ChroniosuchusDB126.jpg/800px-ChroniosuchusDB12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9" t="19541" b="15876"/>
            <a:stretch/>
          </p:blipFill>
          <p:spPr bwMode="auto">
            <a:xfrm>
              <a:off x="643119" y="3569983"/>
              <a:ext cx="3895311" cy="974347"/>
            </a:xfrm>
            <a:prstGeom prst="rect">
              <a:avLst/>
            </a:prstGeom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grpSp>
          <p:nvGrpSpPr>
            <p:cNvPr id="4" name="Группа 3"/>
            <p:cNvGrpSpPr/>
            <p:nvPr/>
          </p:nvGrpSpPr>
          <p:grpSpPr>
            <a:xfrm>
              <a:off x="825407" y="183594"/>
              <a:ext cx="3530733" cy="2087633"/>
              <a:chOff x="172708" y="679404"/>
              <a:chExt cx="3746761" cy="2215418"/>
            </a:xfrm>
          </p:grpSpPr>
          <p:pic>
            <p:nvPicPr>
              <p:cNvPr id="6162" name="Picture 18" descr="http://evolution.biologique.free.fr/temps/album/Paleozoique/Permien/slides/mesosaurus_def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34" b="8727"/>
              <a:stretch/>
            </p:blipFill>
            <p:spPr bwMode="auto">
              <a:xfrm>
                <a:off x="172708" y="679404"/>
                <a:ext cx="3746761" cy="2215418"/>
              </a:xfrm>
              <a:prstGeom prst="rect">
                <a:avLst/>
              </a:prstGeom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3" name="Прямоугольник 2"/>
              <p:cNvSpPr/>
              <p:nvPr/>
            </p:nvSpPr>
            <p:spPr>
              <a:xfrm>
                <a:off x="2441497" y="679404"/>
                <a:ext cx="1454244" cy="36933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</a:rPr>
                  <a:t>Mesosaurus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25406" y="4522878"/>
              <a:ext cx="3508374" cy="2016985"/>
              <a:chOff x="4283967" y="679404"/>
              <a:chExt cx="4190653" cy="2103348"/>
            </a:xfrm>
          </p:grpSpPr>
          <p:pic>
            <p:nvPicPr>
              <p:cNvPr id="6175" name="Picture 31" descr="http://900igr.net/datai/biologija/Paleozojskij-period/0034-079-Predstaviteli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03" b="19442"/>
              <a:stretch/>
            </p:blipFill>
            <p:spPr bwMode="auto">
              <a:xfrm>
                <a:off x="4283968" y="679404"/>
                <a:ext cx="4190652" cy="2103348"/>
              </a:xfrm>
              <a:prstGeom prst="rect">
                <a:avLst/>
              </a:prstGeom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16" name="Прямоугольник 15"/>
              <p:cNvSpPr/>
              <p:nvPr/>
            </p:nvSpPr>
            <p:spPr>
              <a:xfrm>
                <a:off x="4283967" y="680449"/>
                <a:ext cx="2095327" cy="3520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1600" dirty="0" err="1">
                    <a:solidFill>
                      <a:schemeClr val="bg1"/>
                    </a:solidFill>
                  </a:rPr>
                  <a:t>Целурозавравус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643119" y="2276862"/>
              <a:ext cx="3895310" cy="1272671"/>
              <a:chOff x="295262" y="2336903"/>
              <a:chExt cx="3895310" cy="1272671"/>
            </a:xfrm>
          </p:grpSpPr>
          <p:pic>
            <p:nvPicPr>
              <p:cNvPr id="6146" name="Picture 2" descr="http://plus4chan.org/boards/op/src/127197923418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0" t="14461" r="3954" b="15454"/>
              <a:stretch/>
            </p:blipFill>
            <p:spPr bwMode="auto">
              <a:xfrm>
                <a:off x="295262" y="2336903"/>
                <a:ext cx="3895310" cy="1272671"/>
              </a:xfrm>
              <a:prstGeom prst="rect">
                <a:avLst/>
              </a:prstGeom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2" name="Прямоугольник 1"/>
              <p:cNvSpPr/>
              <p:nvPr/>
            </p:nvSpPr>
            <p:spPr>
              <a:xfrm>
                <a:off x="2615527" y="3241072"/>
                <a:ext cx="1572866" cy="33855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ru-RU" sz="1600" dirty="0" err="1" smtClean="0"/>
                  <a:t>Антракозавры</a:t>
                </a:r>
                <a:endParaRPr lang="ru-RU" sz="16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 rot="16200000">
            <a:off x="-3039524" y="3172286"/>
            <a:ext cx="6663388" cy="400110"/>
          </a:xfrm>
          <a:prstGeom prst="rect">
            <a:avLst/>
          </a:prstGeom>
          <a:solidFill>
            <a:srgbClr val="FBC29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РЕПТИЛИИ (РЕПТИЛОМОРФЫ)</a:t>
            </a:r>
            <a:endParaRPr lang="ru-RU" sz="2000" i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714576" y="243636"/>
            <a:ext cx="4205598" cy="6329461"/>
            <a:chOff x="4714576" y="243636"/>
            <a:chExt cx="4205598" cy="632946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714576" y="243636"/>
              <a:ext cx="4205598" cy="6329461"/>
              <a:chOff x="4504467" y="243636"/>
              <a:chExt cx="4205598" cy="6329461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507828" y="1738778"/>
                <a:ext cx="4202236" cy="1503676"/>
                <a:chOff x="4641180" y="5094408"/>
                <a:chExt cx="4145061" cy="1301773"/>
              </a:xfrm>
            </p:grpSpPr>
            <p:pic>
              <p:nvPicPr>
                <p:cNvPr id="6179" name="Picture 35" descr="http://www.bioscripts.net/zoowiki/temas/40B/Petrolacosaurus_BW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4" t="14771" b="8458"/>
                <a:stretch/>
              </p:blipFill>
              <p:spPr bwMode="auto">
                <a:xfrm>
                  <a:off x="4641180" y="5094408"/>
                  <a:ext cx="4145061" cy="1287452"/>
                </a:xfrm>
                <a:prstGeom prst="rect">
                  <a:avLst/>
                </a:prstGeom>
                <a:extLst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pic>
            <p:sp>
              <p:nvSpPr>
                <p:cNvPr id="19" name="Прямоугольник 18"/>
                <p:cNvSpPr/>
                <p:nvPr/>
              </p:nvSpPr>
              <p:spPr>
                <a:xfrm>
                  <a:off x="7120658" y="6026849"/>
                  <a:ext cx="1653017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dirty="0" err="1"/>
                    <a:t>Synaptosauria</a:t>
                  </a:r>
                  <a:endParaRPr lang="ru-RU" dirty="0"/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4505907" y="243636"/>
                <a:ext cx="4204158" cy="1574810"/>
                <a:chOff x="4499992" y="3062784"/>
                <a:chExt cx="4204158" cy="1538849"/>
              </a:xfrm>
            </p:grpSpPr>
            <p:pic>
              <p:nvPicPr>
                <p:cNvPr id="1026" name="Picture 2" descr="http://omop.su/images/73/Inostrancevia_BW.jp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235" b="8409"/>
                <a:stretch/>
              </p:blipFill>
              <p:spPr bwMode="auto">
                <a:xfrm>
                  <a:off x="4499992" y="3062784"/>
                  <a:ext cx="4204158" cy="1513497"/>
                </a:xfrm>
                <a:prstGeom prst="rect">
                  <a:avLst/>
                </a:prstGeom>
                <a:extLst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7260135" y="4232301"/>
                  <a:ext cx="1444015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ru-RU" dirty="0" err="1" smtClean="0"/>
                    <a:t>Горгонопёс</a:t>
                  </a:r>
                  <a:endParaRPr lang="ru-RU" dirty="0"/>
                </a:p>
              </p:txBody>
            </p:sp>
          </p:grpSp>
          <p:pic>
            <p:nvPicPr>
              <p:cNvPr id="1028" name="Picture 4" descr="http://www.geocities.co.jp/NatureLand/5218/kothirorinkusu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21" b="9711"/>
              <a:stretch/>
            </p:blipFill>
            <p:spPr bwMode="auto">
              <a:xfrm>
                <a:off x="4504467" y="3225912"/>
                <a:ext cx="4200718" cy="1920328"/>
              </a:xfrm>
              <a:prstGeom prst="rect">
                <a:avLst/>
              </a:prstGeom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grpSp>
            <p:nvGrpSpPr>
              <p:cNvPr id="9" name="Группа 8"/>
              <p:cNvGrpSpPr/>
              <p:nvPr/>
            </p:nvGrpSpPr>
            <p:grpSpPr>
              <a:xfrm>
                <a:off x="4507828" y="5112076"/>
                <a:ext cx="4202237" cy="1461021"/>
                <a:chOff x="4354601" y="5058187"/>
                <a:chExt cx="4204014" cy="1461021"/>
              </a:xfrm>
            </p:grpSpPr>
            <p:pic>
              <p:nvPicPr>
                <p:cNvPr id="1032" name="Picture 8" descr="http://img234.imageshack.us/img234/6919/ophiacodon2006qd9.jpg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0" b="7442"/>
                <a:stretch/>
              </p:blipFill>
              <p:spPr bwMode="auto">
                <a:xfrm>
                  <a:off x="4354601" y="5058187"/>
                  <a:ext cx="4204014" cy="1461021"/>
                </a:xfrm>
                <a:prstGeom prst="rect">
                  <a:avLst/>
                </a:prstGeom>
                <a:extLst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7113989" y="6145976"/>
                  <a:ext cx="1444626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ru-RU" dirty="0" err="1" smtClean="0"/>
                    <a:t>Офиакодон</a:t>
                  </a:r>
                  <a:endParaRPr lang="ru-RU" dirty="0"/>
                </a:p>
              </p:txBody>
            </p:sp>
          </p:grpSp>
        </p:grpSp>
        <p:sp>
          <p:nvSpPr>
            <p:cNvPr id="7" name="Прямоугольник 6"/>
            <p:cNvSpPr/>
            <p:nvPr/>
          </p:nvSpPr>
          <p:spPr>
            <a:xfrm>
              <a:off x="7643947" y="4706100"/>
              <a:ext cx="1263487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 err="1" smtClean="0"/>
                <a:t>Казеазавр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9514" y="548680"/>
            <a:ext cx="4811688" cy="1607688"/>
            <a:chOff x="4139952" y="679404"/>
            <a:chExt cx="4811688" cy="1607688"/>
          </a:xfrm>
        </p:grpSpPr>
        <p:pic>
          <p:nvPicPr>
            <p:cNvPr id="4" name="Picture 22" descr="http://images2.wikia.nocookie.net/__cb20090317121616/fossil/images/b/bf/Diadectes_BW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03"/>
            <a:stretch/>
          </p:blipFill>
          <p:spPr bwMode="auto">
            <a:xfrm>
              <a:off x="4139952" y="679404"/>
              <a:ext cx="4811688" cy="1607688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5" name="Прямоугольник 4"/>
            <p:cNvSpPr/>
            <p:nvPr/>
          </p:nvSpPr>
          <p:spPr>
            <a:xfrm>
              <a:off x="7575137" y="1942579"/>
              <a:ext cx="1372492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1600" dirty="0" smtClean="0"/>
                <a:t>Котилозавр </a:t>
              </a:r>
              <a:endParaRPr lang="ru-RU" sz="1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9514" y="2146844"/>
            <a:ext cx="4811690" cy="1949924"/>
            <a:chOff x="4139952" y="2277568"/>
            <a:chExt cx="4811690" cy="1949924"/>
          </a:xfrm>
        </p:grpSpPr>
        <p:pic>
          <p:nvPicPr>
            <p:cNvPr id="7" name="Picture 26" descr="http://static4.wikia.nocookie.net/__cb20090601095529/fossil/images/2/2d/Scutosaurus_BW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8" b="9465"/>
            <a:stretch/>
          </p:blipFill>
          <p:spPr bwMode="auto">
            <a:xfrm>
              <a:off x="4139952" y="2277568"/>
              <a:ext cx="4811688" cy="1941584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8" name="Прямоугольник 7"/>
            <p:cNvSpPr/>
            <p:nvPr/>
          </p:nvSpPr>
          <p:spPr>
            <a:xfrm>
              <a:off x="7630446" y="3888938"/>
              <a:ext cx="1321196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1600" dirty="0" smtClean="0"/>
                <a:t>Парейазавр</a:t>
              </a:r>
              <a:endParaRPr lang="ru-RU" sz="16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9514" y="4088428"/>
            <a:ext cx="4807677" cy="2281805"/>
            <a:chOff x="4139952" y="4219152"/>
            <a:chExt cx="4807677" cy="2281805"/>
          </a:xfrm>
        </p:grpSpPr>
        <p:pic>
          <p:nvPicPr>
            <p:cNvPr id="10" name="Picture 28" descr="http://4.bp.blogspot.com/_R3alTV6BaSE/TBjKSaw0fwI/AAAAAAAABts/qnGZa4L3Hc0/s320/20090218232320!Labidosauru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23083" r="1304" b="1770"/>
            <a:stretch/>
          </p:blipFill>
          <p:spPr bwMode="auto">
            <a:xfrm>
              <a:off x="4139952" y="4219152"/>
              <a:ext cx="4807677" cy="2281805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11" name="Прямоугольник 10"/>
            <p:cNvSpPr/>
            <p:nvPr/>
          </p:nvSpPr>
          <p:spPr>
            <a:xfrm>
              <a:off x="7544700" y="6130602"/>
              <a:ext cx="139493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ru-RU" sz="1600" dirty="0" err="1" smtClean="0"/>
                <a:t>Капторинид</a:t>
              </a:r>
              <a:endParaRPr lang="ru-RU" sz="1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51202" y="548680"/>
            <a:ext cx="3793796" cy="1598164"/>
            <a:chOff x="5063208" y="718956"/>
            <a:chExt cx="3793796" cy="1598164"/>
          </a:xfrm>
        </p:grpSpPr>
        <p:pic>
          <p:nvPicPr>
            <p:cNvPr id="7170" name="Picture 2" descr="http://static1.wikia.nocookie.net/__cb20090316230951/fossil/images/9/9b/Diplovertebron_BW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2"/>
            <a:stretch/>
          </p:blipFill>
          <p:spPr bwMode="auto">
            <a:xfrm>
              <a:off x="5063208" y="718956"/>
              <a:ext cx="3793796" cy="1598164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12" name="Прямоугольник 11"/>
            <p:cNvSpPr/>
            <p:nvPr/>
          </p:nvSpPr>
          <p:spPr>
            <a:xfrm>
              <a:off x="5063210" y="1931282"/>
              <a:ext cx="153184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600" dirty="0" err="1"/>
                <a:t>Антракозавр</a:t>
              </a:r>
              <a:endParaRPr lang="ru-RU" sz="16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51203" y="2132158"/>
            <a:ext cx="3793795" cy="1956270"/>
            <a:chOff x="5063209" y="2300614"/>
            <a:chExt cx="3793795" cy="1692396"/>
          </a:xfrm>
        </p:grpSpPr>
        <p:pic>
          <p:nvPicPr>
            <p:cNvPr id="7172" name="Picture 4" descr="http://pearlsaurus.fc2web.com/elog/dino/inostrancevia_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209" y="2300614"/>
              <a:ext cx="3793795" cy="1692396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14" name="Прямоугольник 13"/>
            <p:cNvSpPr/>
            <p:nvPr/>
          </p:nvSpPr>
          <p:spPr>
            <a:xfrm>
              <a:off x="5063211" y="3654456"/>
              <a:ext cx="1741038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600" dirty="0" err="1"/>
                <a:t>Иностранцевия</a:t>
              </a:r>
              <a:endParaRPr lang="ru-RU" sz="16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39196" y="4088427"/>
            <a:ext cx="3805802" cy="2281957"/>
            <a:chOff x="5051202" y="4258703"/>
            <a:chExt cx="3805802" cy="2281957"/>
          </a:xfrm>
        </p:grpSpPr>
        <p:pic>
          <p:nvPicPr>
            <p:cNvPr id="7176" name="Picture 8" descr="http://img-fotki.yandex.ru/get/4203/posmetnaia-el.43/0_2e37e_d75d0e72_XL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2" t="31438" r="10221"/>
            <a:stretch/>
          </p:blipFill>
          <p:spPr bwMode="auto">
            <a:xfrm>
              <a:off x="5063210" y="4258703"/>
              <a:ext cx="3793794" cy="2281805"/>
            </a:xfrm>
            <a:prstGeom prst="rect">
              <a:avLst/>
            </a:prstGeom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16" name="Прямоугольник 15"/>
            <p:cNvSpPr/>
            <p:nvPr/>
          </p:nvSpPr>
          <p:spPr>
            <a:xfrm>
              <a:off x="5051202" y="6202106"/>
              <a:ext cx="3087705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1600" dirty="0" smtClean="0"/>
                <a:t>Зверозубые </a:t>
              </a:r>
              <a:r>
                <a:rPr lang="ru-RU" sz="1600" dirty="0"/>
                <a:t>пресмыкающиеся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4/44/Ianthasaurus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 b="10941"/>
          <a:stretch/>
        </p:blipFill>
        <p:spPr bwMode="auto">
          <a:xfrm>
            <a:off x="166367" y="245299"/>
            <a:ext cx="3388105" cy="1236190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80211" y="245299"/>
            <a:ext cx="1191352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/>
              <a:t>Пеликозавр</a:t>
            </a: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554472" y="245300"/>
            <a:ext cx="3393792" cy="1236190"/>
            <a:chOff x="172119" y="2161111"/>
            <a:chExt cx="4534223" cy="2031898"/>
          </a:xfrm>
        </p:grpSpPr>
        <p:pic>
          <p:nvPicPr>
            <p:cNvPr id="3080" name="Picture 8" descr="http://en.academic.ru/pictures/enwiki/76/Lycaenops_BW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63" b="6076"/>
            <a:stretch/>
          </p:blipFill>
          <p:spPr bwMode="auto">
            <a:xfrm>
              <a:off x="172120" y="2161111"/>
              <a:ext cx="4534222" cy="2031898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5" name="Прямоугольник 4"/>
            <p:cNvSpPr/>
            <p:nvPr/>
          </p:nvSpPr>
          <p:spPr>
            <a:xfrm>
              <a:off x="172119" y="3704723"/>
              <a:ext cx="2016145" cy="4771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Иностранцевия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09952" y="1481489"/>
            <a:ext cx="3546895" cy="1236107"/>
            <a:chOff x="147411" y="4197068"/>
            <a:chExt cx="5472090" cy="2410939"/>
          </a:xfrm>
        </p:grpSpPr>
        <p:pic>
          <p:nvPicPr>
            <p:cNvPr id="2052" name="Picture 4" descr="http://static4.wikia.nocookie.net/__cb20090916023934/dungeons/images/7/78/Finback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" b="4597"/>
            <a:stretch/>
          </p:blipFill>
          <p:spPr bwMode="auto">
            <a:xfrm>
              <a:off x="147411" y="4197068"/>
              <a:ext cx="5472090" cy="2410939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Прямоугольник 2"/>
            <p:cNvSpPr/>
            <p:nvPr/>
          </p:nvSpPr>
          <p:spPr>
            <a:xfrm>
              <a:off x="3337350" y="4197068"/>
              <a:ext cx="2282151" cy="63881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Сфенакодонт</a:t>
              </a:r>
              <a:endParaRPr lang="ru-RU" sz="1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39881" y="2717597"/>
            <a:ext cx="2816968" cy="1986772"/>
            <a:chOff x="4788024" y="2300263"/>
            <a:chExt cx="3138822" cy="2567145"/>
          </a:xfrm>
        </p:grpSpPr>
        <p:pic>
          <p:nvPicPr>
            <p:cNvPr id="2058" name="Picture 10" descr="http://upload.wikimedia.org/wikipedia/commons/thumb/d/da/Ivantosaurus22.jpg/686px-Ivantosaurus2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5" b="2778"/>
            <a:stretch/>
          </p:blipFill>
          <p:spPr bwMode="auto">
            <a:xfrm>
              <a:off x="4788024" y="2300263"/>
              <a:ext cx="3136897" cy="2567145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0" name="Прямоугольник 9"/>
            <p:cNvSpPr/>
            <p:nvPr/>
          </p:nvSpPr>
          <p:spPr>
            <a:xfrm>
              <a:off x="6356472" y="4435418"/>
              <a:ext cx="1570374" cy="39768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/>
                <a:t> </a:t>
              </a:r>
              <a:r>
                <a:rPr lang="en-US" sz="1400" dirty="0" err="1"/>
                <a:t>Ivantosaurus</a:t>
              </a:r>
              <a:endParaRPr lang="ru-RU" sz="1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31594" y="4693198"/>
            <a:ext cx="3025253" cy="1544113"/>
            <a:chOff x="3347864" y="3008827"/>
            <a:chExt cx="4336231" cy="2263262"/>
          </a:xfrm>
        </p:grpSpPr>
        <p:pic>
          <p:nvPicPr>
            <p:cNvPr id="2060" name="Picture 12" descr="http://www.palaeocritti.com/_/rsrc/1252854903652/anoplosuchus/Anoplosuchus_D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0" b="8824"/>
            <a:stretch/>
          </p:blipFill>
          <p:spPr bwMode="auto">
            <a:xfrm>
              <a:off x="3347864" y="3008827"/>
              <a:ext cx="4336231" cy="2263262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2" name="Прямоугольник 11"/>
            <p:cNvSpPr/>
            <p:nvPr/>
          </p:nvSpPr>
          <p:spPr>
            <a:xfrm>
              <a:off x="3347864" y="3025201"/>
              <a:ext cx="2012257" cy="4511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Тапиноцефал</a:t>
              </a:r>
              <a:endParaRPr lang="ru-RU" sz="14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1398" y="5312726"/>
            <a:ext cx="4170196" cy="1220905"/>
            <a:chOff x="2910978" y="4053589"/>
            <a:chExt cx="5605363" cy="1618549"/>
          </a:xfrm>
        </p:grpSpPr>
        <p:pic>
          <p:nvPicPr>
            <p:cNvPr id="2062" name="Picture 14" descr="http://fc00.deviantart.net/fs13/f/2007/048/4/d/Anteosaurus_by_mojcaj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48" b="7664"/>
            <a:stretch/>
          </p:blipFill>
          <p:spPr bwMode="auto">
            <a:xfrm>
              <a:off x="2910978" y="4053589"/>
              <a:ext cx="5605363" cy="1618549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4" name="Прямоугольник 13"/>
            <p:cNvSpPr/>
            <p:nvPr/>
          </p:nvSpPr>
          <p:spPr>
            <a:xfrm>
              <a:off x="7076002" y="5281317"/>
              <a:ext cx="1440339" cy="35974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Антеозавр</a:t>
              </a:r>
              <a:endParaRPr lang="ru-RU"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8817" y="3427361"/>
            <a:ext cx="2494992" cy="2037893"/>
            <a:chOff x="3438015" y="2960657"/>
            <a:chExt cx="2449682" cy="2296402"/>
          </a:xfrm>
        </p:grpSpPr>
        <p:pic>
          <p:nvPicPr>
            <p:cNvPr id="2064" name="Picture 16" descr="http://dinoweb.ucoz.ru/_fr/11/2746287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2"/>
            <a:stretch/>
          </p:blipFill>
          <p:spPr bwMode="auto">
            <a:xfrm>
              <a:off x="3438015" y="2960657"/>
              <a:ext cx="2449682" cy="2124527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6" name="Прямоугольник 15"/>
            <p:cNvSpPr/>
            <p:nvPr/>
          </p:nvSpPr>
          <p:spPr>
            <a:xfrm>
              <a:off x="3438015" y="4910240"/>
              <a:ext cx="1393454" cy="34681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Эстеменнозух</a:t>
              </a:r>
              <a:endParaRPr lang="ru-RU" sz="1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8396" y="2099545"/>
            <a:ext cx="3085978" cy="1327818"/>
            <a:chOff x="3641278" y="5345970"/>
            <a:chExt cx="2830322" cy="1282261"/>
          </a:xfrm>
        </p:grpSpPr>
        <p:pic>
          <p:nvPicPr>
            <p:cNvPr id="2066" name="Picture 18" descr="http://www.xliby.ru/biologija/vymershie_zhivotnye/pic_59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2"/>
            <a:stretch/>
          </p:blipFill>
          <p:spPr bwMode="auto">
            <a:xfrm>
              <a:off x="3879312" y="5345970"/>
              <a:ext cx="2592288" cy="1267357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8" name="Прямоугольник 17"/>
            <p:cNvSpPr/>
            <p:nvPr/>
          </p:nvSpPr>
          <p:spPr>
            <a:xfrm>
              <a:off x="3641278" y="6331014"/>
              <a:ext cx="1170136" cy="29721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smtClean="0"/>
                <a:t>Дицинодонт</a:t>
              </a:r>
              <a:endParaRPr lang="ru-RU" sz="1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01593" y="3440455"/>
            <a:ext cx="2815778" cy="1091241"/>
            <a:chOff x="2897456" y="950670"/>
            <a:chExt cx="7314215" cy="1800894"/>
          </a:xfrm>
        </p:grpSpPr>
        <p:pic>
          <p:nvPicPr>
            <p:cNvPr id="2068" name="Picture 20" descr="http://static2.wikia.nocookie.net/__cb20090319232732/fossil/images/3/39/Oligokyphus_BW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" t="11281" b="11388"/>
            <a:stretch/>
          </p:blipFill>
          <p:spPr bwMode="auto">
            <a:xfrm>
              <a:off x="2897456" y="956166"/>
              <a:ext cx="7314215" cy="1795398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19" name="Прямоугольник 18"/>
            <p:cNvSpPr/>
            <p:nvPr/>
          </p:nvSpPr>
          <p:spPr>
            <a:xfrm>
              <a:off x="7429915" y="950670"/>
              <a:ext cx="2763365" cy="5079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err="1" smtClean="0"/>
                <a:t>Цинодонт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7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chnologijos.lt/upload/image/n/mokslas/gamta_ir_biologija/S-13921/2-1-dinoar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10813"/>
          <a:stretch/>
        </p:blipFill>
        <p:spPr bwMode="auto">
          <a:xfrm>
            <a:off x="1202973" y="257164"/>
            <a:ext cx="6735440" cy="3600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трелка вправо 2"/>
          <p:cNvSpPr/>
          <p:nvPr/>
        </p:nvSpPr>
        <p:spPr>
          <a:xfrm>
            <a:off x="251520" y="4451381"/>
            <a:ext cx="3816424" cy="1728192"/>
          </a:xfrm>
          <a:prstGeom prst="rightArrow">
            <a:avLst/>
          </a:prstGeom>
          <a:gradFill>
            <a:gsLst>
              <a:gs pos="0">
                <a:srgbClr val="00B0F0"/>
              </a:gs>
              <a:gs pos="67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ВЫВОД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35996" y="5157192"/>
            <a:ext cx="3996444" cy="1468698"/>
          </a:xfrm>
          <a:prstGeom prst="roundRect">
            <a:avLst/>
          </a:prstGeom>
          <a:gradFill>
            <a:gsLst>
              <a:gs pos="0">
                <a:srgbClr val="00B0F0"/>
              </a:gs>
              <a:gs pos="67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Крупнейшее вымирание в истории – до 95 % всех существовавших видов организмов.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5996" y="4005064"/>
            <a:ext cx="3996444" cy="892634"/>
          </a:xfrm>
          <a:prstGeom prst="roundRect">
            <a:avLst/>
          </a:prstGeom>
          <a:gradFill>
            <a:gsLst>
              <a:gs pos="0">
                <a:srgbClr val="00B0F0"/>
              </a:gs>
              <a:gs pos="67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Переломный период в истории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80270" y="1628800"/>
            <a:ext cx="64008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Презентацию подготовили</a:t>
            </a:r>
          </a:p>
          <a:p>
            <a:pPr marL="0" indent="0" algn="ctr">
              <a:buNone/>
            </a:pPr>
            <a:r>
              <a:rPr lang="ru-RU" sz="3600" dirty="0" smtClean="0"/>
              <a:t>ученицы 11- А </a:t>
            </a:r>
            <a:r>
              <a:rPr lang="ru-RU" sz="3600" dirty="0" smtClean="0"/>
              <a:t>класса</a:t>
            </a:r>
          </a:p>
          <a:p>
            <a:pPr marL="0" indent="0" algn="ctr">
              <a:buNone/>
            </a:pPr>
            <a:r>
              <a:rPr lang="ru-RU" sz="3600" dirty="0" smtClean="0"/>
              <a:t>(школа)</a:t>
            </a:r>
          </a:p>
          <a:p>
            <a:pPr marL="0" indent="0" algn="ctr">
              <a:buNone/>
            </a:pPr>
            <a:r>
              <a:rPr lang="ru-RU" sz="3600" dirty="0" smtClean="0"/>
              <a:t>(ФИ)</a:t>
            </a:r>
            <a:endParaRPr lang="ru-RU" sz="3600" dirty="0" smtClean="0"/>
          </a:p>
        </p:txBody>
      </p:sp>
      <p:pic>
        <p:nvPicPr>
          <p:cNvPr id="3074" name="Picture 2" descr="http://assets.quebracabeca.net/assets/images/play_529.jpg?1345367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руглая лента лицом вниз 5"/>
          <p:cNvSpPr/>
          <p:nvPr/>
        </p:nvSpPr>
        <p:spPr>
          <a:xfrm>
            <a:off x="323528" y="5229200"/>
            <a:ext cx="8568952" cy="1404156"/>
          </a:xfrm>
          <a:prstGeom prst="ellipseRibbon">
            <a:avLst/>
          </a:prstGeom>
          <a:gradFill flip="none" rotWithShape="1">
            <a:gsLst>
              <a:gs pos="0">
                <a:srgbClr val="FC9FCB"/>
              </a:gs>
              <a:gs pos="30000">
                <a:srgbClr val="F8B049"/>
              </a:gs>
              <a:gs pos="40000">
                <a:srgbClr val="F8B049"/>
              </a:gs>
              <a:gs pos="63000">
                <a:srgbClr val="F952A0"/>
              </a:gs>
              <a:gs pos="70000">
                <a:srgbClr val="E73881"/>
              </a:gs>
              <a:gs pos="82000">
                <a:srgbClr val="C50849"/>
              </a:gs>
              <a:gs pos="100000">
                <a:srgbClr val="B43E85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D60093"/>
                </a:solidFill>
              </a:rPr>
              <a:t>КОНЕЦ!</a:t>
            </a:r>
            <a:br>
              <a:rPr lang="ru-RU" sz="2800" dirty="0" smtClean="0">
                <a:solidFill>
                  <a:srgbClr val="D60093"/>
                </a:solidFill>
              </a:rPr>
            </a:br>
            <a:r>
              <a:rPr lang="ru-RU" sz="2800" dirty="0" smtClean="0">
                <a:solidFill>
                  <a:srgbClr val="D60093"/>
                </a:solidFill>
              </a:rPr>
              <a:t>Спасибо за внимание! =)</a:t>
            </a:r>
            <a:endParaRPr lang="ru-RU" sz="2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8822" y="260646"/>
            <a:ext cx="5832648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Хронология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382272"/>
            <a:ext cx="460851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Пермский </a:t>
            </a:r>
            <a:r>
              <a:rPr lang="ru-RU" sz="2400" dirty="0" smtClean="0"/>
              <a:t>период — </a:t>
            </a:r>
            <a:r>
              <a:rPr lang="ru-RU" sz="2400" dirty="0"/>
              <a:t>последний геологический период палеозойской эры. Начался </a:t>
            </a:r>
            <a:r>
              <a:rPr lang="ru-RU" sz="2400" dirty="0" smtClean="0"/>
              <a:t>290 млн </a:t>
            </a:r>
            <a:r>
              <a:rPr lang="ru-RU" sz="2400" dirty="0"/>
              <a:t>лет назад, закончился </a:t>
            </a:r>
            <a:r>
              <a:rPr lang="ru-RU" sz="2400" dirty="0" smtClean="0"/>
              <a:t>248 млн </a:t>
            </a:r>
            <a:r>
              <a:rPr lang="ru-RU" sz="2400" dirty="0"/>
              <a:t>лет назад.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4" y="1135094"/>
            <a:ext cx="3281842" cy="53616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86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4516" y="260648"/>
            <a:ext cx="2694970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История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41051"/>
            <a:ext cx="388843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Пермский период выделен в 1841 году британским геологом </a:t>
            </a:r>
            <a:r>
              <a:rPr lang="ru-RU" sz="2000" dirty="0" err="1"/>
              <a:t>Родериком</a:t>
            </a:r>
            <a:r>
              <a:rPr lang="ru-RU" sz="2000" dirty="0"/>
              <a:t> </a:t>
            </a:r>
            <a:r>
              <a:rPr lang="ru-RU" sz="2000" dirty="0" err="1"/>
              <a:t>Мурчисоном</a:t>
            </a:r>
            <a:r>
              <a:rPr lang="ru-RU" sz="2000" dirty="0"/>
              <a:t> в районе города Пермь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10910" y="1441051"/>
            <a:ext cx="3270953" cy="5134543"/>
            <a:chOff x="5410910" y="1441051"/>
            <a:chExt cx="3270953" cy="5134543"/>
          </a:xfrm>
        </p:grpSpPr>
        <p:pic>
          <p:nvPicPr>
            <p:cNvPr id="1026" name="Picture 2" descr="http://img-fotki.yandex.ru/get/6406/41079626.2a/0_8b9be_d319c87d_X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910" y="1441051"/>
              <a:ext cx="3270953" cy="4672791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6" name="Прямоугольник 5"/>
            <p:cNvSpPr/>
            <p:nvPr/>
          </p:nvSpPr>
          <p:spPr>
            <a:xfrm>
              <a:off x="5967045" y="6206262"/>
              <a:ext cx="2327881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Родерик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Мурчисон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1297" y="3821003"/>
            <a:ext cx="4481005" cy="2754591"/>
            <a:chOff x="531297" y="3821003"/>
            <a:chExt cx="4481005" cy="2754591"/>
          </a:xfrm>
        </p:grpSpPr>
        <p:pic>
          <p:nvPicPr>
            <p:cNvPr id="4" name="Picture 2" descr="http://travelel.ru/wp-content/uploads/2011/05/37608122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97" y="3821003"/>
              <a:ext cx="4481005" cy="229283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8" name="Прямоугольник 7"/>
            <p:cNvSpPr/>
            <p:nvPr/>
          </p:nvSpPr>
          <p:spPr>
            <a:xfrm>
              <a:off x="1428322" y="6206262"/>
              <a:ext cx="2686954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Пермь на карте России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8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46066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Гондвана соединилась с Лавразией, образовав огромный материк </a:t>
            </a:r>
            <a:r>
              <a:rPr lang="ru-RU" dirty="0" err="1"/>
              <a:t>Пангею</a:t>
            </a:r>
            <a:r>
              <a:rPr lang="ru-RU" dirty="0"/>
              <a:t>. Возникли новые горные хребты. Сократились площади морских бассейнов. Климат стал континентальнее и суше. Во внутренних областях </a:t>
            </a:r>
            <a:r>
              <a:rPr lang="ru-RU" dirty="0" err="1"/>
              <a:t>Пангеи</a:t>
            </a:r>
            <a:r>
              <a:rPr lang="ru-RU" dirty="0"/>
              <a:t> появились обширные пустыни.</a:t>
            </a:r>
          </a:p>
        </p:txBody>
      </p:sp>
      <p:pic>
        <p:nvPicPr>
          <p:cNvPr id="2050" name="Picture 2" descr="http://www.mineralienatlas.de/VIEWmaxFULL.php?param=1295807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894505"/>
            <a:ext cx="7236804" cy="3618402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493" y="130025"/>
            <a:ext cx="6077305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География и климат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6094" y="130025"/>
            <a:ext cx="2020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Флора</a:t>
            </a:r>
            <a:endParaRPr lang="ru-RU" sz="4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3058" y="1142811"/>
            <a:ext cx="2383901" cy="3833366"/>
            <a:chOff x="453058" y="1142811"/>
            <a:chExt cx="2383901" cy="383336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00065" y="4606845"/>
              <a:ext cx="168988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Папоротники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056" name="Picture 8" descr="http://dinoera.com/sites/default/files/fern_glossopteris01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" r="60172"/>
            <a:stretch/>
          </p:blipFill>
          <p:spPr bwMode="auto">
            <a:xfrm>
              <a:off x="453058" y="1142811"/>
              <a:ext cx="2383901" cy="3438317"/>
            </a:xfrm>
            <a:prstGeom prst="roundRect">
              <a:avLst>
                <a:gd name="adj" fmla="val 41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6" name="Группа 5"/>
          <p:cNvGrpSpPr/>
          <p:nvPr/>
        </p:nvGrpSpPr>
        <p:grpSpPr>
          <a:xfrm>
            <a:off x="3059832" y="2132856"/>
            <a:ext cx="2527716" cy="3740691"/>
            <a:chOff x="3059832" y="2132856"/>
            <a:chExt cx="2527716" cy="3740691"/>
          </a:xfrm>
        </p:grpSpPr>
        <p:pic>
          <p:nvPicPr>
            <p:cNvPr id="2058" name="Picture 10" descr="http://img0.liveinternet.ru/images/attach/c/6/91/78/91078294_large_sagovaya_palm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32856"/>
              <a:ext cx="2527716" cy="3370288"/>
            </a:xfrm>
            <a:prstGeom prst="roundRect">
              <a:avLst>
                <a:gd name="adj" fmla="val 41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" name="Прямоугольник 3"/>
            <p:cNvSpPr/>
            <p:nvPr/>
          </p:nvSpPr>
          <p:spPr>
            <a:xfrm>
              <a:off x="3308027" y="5504215"/>
              <a:ext cx="2031325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Саговые пальмы 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87164" y="3140237"/>
            <a:ext cx="2990850" cy="3424154"/>
            <a:chOff x="5787164" y="3140237"/>
            <a:chExt cx="2990850" cy="34241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628404" y="6195059"/>
              <a:ext cx="13083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Каламиты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 descr="http://2.bp.blogspot.com/_R3alTV6BaSE/TCPERL4guzI/AAAAAAAAB6Q/pk-2PjS_vaU/s320/12361572773ba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164" y="3140237"/>
              <a:ext cx="2990850" cy="3048001"/>
            </a:xfrm>
            <a:prstGeom prst="roundRect">
              <a:avLst>
                <a:gd name="adj" fmla="val 41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-nature.org/wp-content/uploads/2013/06/gink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0" y="404665"/>
            <a:ext cx="3385418" cy="31597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2" name="Группа 1"/>
          <p:cNvGrpSpPr/>
          <p:nvPr/>
        </p:nvGrpSpPr>
        <p:grpSpPr>
          <a:xfrm>
            <a:off x="4215031" y="377205"/>
            <a:ext cx="4499203" cy="6386474"/>
            <a:chOff x="4215031" y="377205"/>
            <a:chExt cx="4499203" cy="6386474"/>
          </a:xfrm>
        </p:grpSpPr>
        <p:pic>
          <p:nvPicPr>
            <p:cNvPr id="3076" name="Picture 4" descr="http://content.foto.mail.ru/mail/aquar_77/_answers/i-8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031" y="377205"/>
              <a:ext cx="4499203" cy="5998937"/>
            </a:xfrm>
            <a:prstGeom prst="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3" name="Прямоугольник 2"/>
            <p:cNvSpPr/>
            <p:nvPr/>
          </p:nvSpPr>
          <p:spPr>
            <a:xfrm>
              <a:off x="5771974" y="6394347"/>
              <a:ext cx="1385316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Араукария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8880" y="3847210"/>
            <a:ext cx="3385418" cy="2916469"/>
            <a:chOff x="378880" y="3847210"/>
            <a:chExt cx="3385418" cy="2916469"/>
          </a:xfrm>
        </p:grpSpPr>
        <p:pic>
          <p:nvPicPr>
            <p:cNvPr id="3078" name="Picture 6" descr="http://www.ammonit.ru/upload/foto/1017/129883345646861-me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92"/>
            <a:stretch/>
          </p:blipFill>
          <p:spPr bwMode="auto">
            <a:xfrm>
              <a:off x="378880" y="3847210"/>
              <a:ext cx="3385418" cy="2547137"/>
            </a:xfrm>
            <a:prstGeom prst="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7" name="Прямоугольник 6"/>
            <p:cNvSpPr/>
            <p:nvPr/>
          </p:nvSpPr>
          <p:spPr>
            <a:xfrm>
              <a:off x="1428624" y="6394347"/>
              <a:ext cx="1285929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Кордаиты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566" y="130025"/>
            <a:ext cx="1943161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Фауна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8043" y="961022"/>
            <a:ext cx="2780884" cy="3600541"/>
            <a:chOff x="321488" y="961023"/>
            <a:chExt cx="2780884" cy="3600541"/>
          </a:xfrm>
        </p:grpSpPr>
        <p:pic>
          <p:nvPicPr>
            <p:cNvPr id="1028" name="Picture 4" descr="http://www.darwin.museum.ru/dino/be_dino/img/16_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9" b="3389"/>
            <a:stretch/>
          </p:blipFill>
          <p:spPr bwMode="auto">
            <a:xfrm>
              <a:off x="321488" y="961023"/>
              <a:ext cx="2780884" cy="3122266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Прямоугольник 2"/>
            <p:cNvSpPr/>
            <p:nvPr/>
          </p:nvSpPr>
          <p:spPr>
            <a:xfrm>
              <a:off x="430519" y="4192232"/>
              <a:ext cx="2562821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Морская фауна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2" descr="http://www.ammonit.ru/upload/foto/1062/126606406374868-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464" r="11772" b="5904"/>
          <a:stretch/>
        </p:blipFill>
        <p:spPr bwMode="auto">
          <a:xfrm>
            <a:off x="6217634" y="960151"/>
            <a:ext cx="2478097" cy="31231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646371" y="4182138"/>
            <a:ext cx="162062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Криноидеи</a:t>
            </a:r>
            <a:endParaRPr lang="ru-RU" dirty="0"/>
          </a:p>
        </p:txBody>
      </p:sp>
      <p:pic>
        <p:nvPicPr>
          <p:cNvPr id="1030" name="Picture 6" descr="http://cdn.trinixy.ru/pics5/20120828/mind_blowing_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20689" r="2021" b="16799"/>
          <a:stretch/>
        </p:blipFill>
        <p:spPr bwMode="auto">
          <a:xfrm>
            <a:off x="2532405" y="4797152"/>
            <a:ext cx="4059701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3791853" y="4192231"/>
            <a:ext cx="1540806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Брахиоподы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img0.liveinternet.ru/images/attach/c/4/79/89/79089824_white_sea_1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r="15488"/>
          <a:stretch/>
        </p:blipFill>
        <p:spPr bwMode="auto">
          <a:xfrm>
            <a:off x="3370726" y="1491000"/>
            <a:ext cx="2383061" cy="25922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274512"/>
            <a:ext cx="4104456" cy="3169478"/>
            <a:chOff x="251520" y="274512"/>
            <a:chExt cx="4551164" cy="3543408"/>
          </a:xfrm>
        </p:grpSpPr>
        <p:pic>
          <p:nvPicPr>
            <p:cNvPr id="8" name="Picture 4" descr="http://www.geo.ru/sites/default/files/imagecache/photogallery_big_image/h12805861_2819788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4512"/>
              <a:ext cx="4551164" cy="303411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sp>
          <p:nvSpPr>
            <p:cNvPr id="9" name="Прямоугольник 8"/>
            <p:cNvSpPr/>
            <p:nvPr/>
          </p:nvSpPr>
          <p:spPr>
            <a:xfrm>
              <a:off x="1472886" y="3405015"/>
              <a:ext cx="2132123" cy="41290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Фораминиферы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44009" y="274512"/>
            <a:ext cx="4238326" cy="3169478"/>
            <a:chOff x="674196" y="4087106"/>
            <a:chExt cx="3665737" cy="25734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1" name="Picture 10" descr="http://www.microscopy-uk.org.uk/micropolitan/fresh/other/Bryozoa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0" b="3920"/>
            <a:stretch/>
          </p:blipFill>
          <p:spPr bwMode="auto">
            <a:xfrm>
              <a:off x="674196" y="4087106"/>
              <a:ext cx="3665737" cy="2203524"/>
            </a:xfrm>
            <a:prstGeom prst="rect">
              <a:avLst/>
            </a:pr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sp>
          <p:nvSpPr>
            <p:cNvPr id="12" name="Прямоугольник 11"/>
            <p:cNvSpPr/>
            <p:nvPr/>
          </p:nvSpPr>
          <p:spPr>
            <a:xfrm>
              <a:off x="1919792" y="6360635"/>
              <a:ext cx="1047578" cy="299873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Мшанка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1520" y="3717032"/>
            <a:ext cx="8630815" cy="2771636"/>
            <a:chOff x="251520" y="3717032"/>
            <a:chExt cx="8630815" cy="2771636"/>
          </a:xfrm>
        </p:grpSpPr>
        <p:pic>
          <p:nvPicPr>
            <p:cNvPr id="2052" name="Picture 4" descr="http://s53.radikal.ru/i142/1111/f9/f2b59dcd67f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7" t="23568" r="2716" b="26034"/>
            <a:stretch/>
          </p:blipFill>
          <p:spPr bwMode="auto">
            <a:xfrm>
              <a:off x="251520" y="3717032"/>
              <a:ext cx="3096020" cy="22788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2054" name="Picture 6" descr="http://de.academic.ru/pictures/dewiki/79/Ostracod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4"/>
            <a:stretch/>
          </p:blipFill>
          <p:spPr bwMode="auto">
            <a:xfrm>
              <a:off x="3607962" y="3717032"/>
              <a:ext cx="5274373" cy="277163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sp>
          <p:nvSpPr>
            <p:cNvPr id="17" name="Прямоугольник 16"/>
            <p:cNvSpPr/>
            <p:nvPr/>
          </p:nvSpPr>
          <p:spPr>
            <a:xfrm>
              <a:off x="1111681" y="6119336"/>
              <a:ext cx="1375698" cy="369332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dirty="0" err="1" smtClean="0">
                  <a:solidFill>
                    <a:schemeClr val="bg1"/>
                  </a:solidFill>
                </a:rPr>
                <a:t>Остракоды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38" y="116632"/>
            <a:ext cx="1183337" cy="5232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Рыбы</a:t>
            </a:r>
            <a:endParaRPr lang="ru-RU" sz="28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0679698"/>
            <a:ext cx="184731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3303" y="640446"/>
            <a:ext cx="3226569" cy="1604409"/>
            <a:chOff x="169837" y="828675"/>
            <a:chExt cx="3048001" cy="1444714"/>
          </a:xfrm>
        </p:grpSpPr>
        <p:pic>
          <p:nvPicPr>
            <p:cNvPr id="7175" name="Рисунок 48" descr="http://4.bp.blogspot.com/_R3alTV6BaSE/TCOvQGsOdFI/AAAAAAAAB5A/opuLR2VY3A8/s320/800px-Helicoprion_ferreri1DB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5"/>
            <a:stretch/>
          </p:blipFill>
          <p:spPr bwMode="auto">
            <a:xfrm>
              <a:off x="169838" y="828675"/>
              <a:ext cx="3048000" cy="1444714"/>
            </a:xfrm>
            <a:prstGeom prst="rect">
              <a:avLst/>
            </a:prstGeom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9" name="Прямоугольник 8"/>
            <p:cNvSpPr/>
            <p:nvPr/>
          </p:nvSpPr>
          <p:spPr>
            <a:xfrm>
              <a:off x="169837" y="828675"/>
              <a:ext cx="1893467" cy="33855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600" dirty="0" err="1"/>
                <a:t>Helicoprion</a:t>
              </a:r>
              <a:r>
                <a:rPr lang="en-US" sz="1600" dirty="0"/>
                <a:t> </a:t>
              </a:r>
              <a:r>
                <a:rPr lang="en-US" sz="1600" dirty="0" err="1"/>
                <a:t>ferreri</a:t>
              </a:r>
              <a:endParaRPr lang="ru-RU" sz="16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07904" y="260648"/>
            <a:ext cx="5194955" cy="2012741"/>
            <a:chOff x="169837" y="2780928"/>
            <a:chExt cx="3653197" cy="1444601"/>
          </a:xfrm>
        </p:grpSpPr>
        <p:pic>
          <p:nvPicPr>
            <p:cNvPr id="7172" name="Рисунок 45" descr="http://1.bp.blogspot.com/_R3alTV6BaSE/TCOxzE8zdbI/AAAAAAAAB5Y/GODKiLWd3gk/s320/800px-Parahelicoprion1DB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05"/>
            <a:stretch/>
          </p:blipFill>
          <p:spPr bwMode="auto">
            <a:xfrm>
              <a:off x="169837" y="2780928"/>
              <a:ext cx="3653197" cy="1444601"/>
            </a:xfrm>
            <a:prstGeom prst="rect">
              <a:avLst/>
            </a:prstGeom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2" name="Прямоугольник 11"/>
            <p:cNvSpPr/>
            <p:nvPr/>
          </p:nvSpPr>
          <p:spPr>
            <a:xfrm>
              <a:off x="2672453" y="3962060"/>
              <a:ext cx="1143181" cy="24299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en-US" sz="1600" dirty="0" err="1"/>
                <a:t>Parahelicoprion</a:t>
              </a:r>
              <a:endParaRPr lang="ru-RU" sz="1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3304" y="2463698"/>
            <a:ext cx="2621728" cy="2956049"/>
            <a:chOff x="5545591" y="2151453"/>
            <a:chExt cx="3354846" cy="4332657"/>
          </a:xfrm>
        </p:grpSpPr>
        <p:pic>
          <p:nvPicPr>
            <p:cNvPr id="7183" name="Picture 15" descr="http://4.bp.blogspot.com/_R3alTV6BaSE/TCO727g_hrI/AAAAAAAAB5w/mXaSqKfnvRo/s320/Belantsea_montana_by_avancn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591" y="2151453"/>
              <a:ext cx="3354846" cy="4081943"/>
            </a:xfrm>
            <a:prstGeom prst="rect">
              <a:avLst/>
            </a:prstGeom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4" name="Прямоугольник 13"/>
            <p:cNvSpPr/>
            <p:nvPr/>
          </p:nvSpPr>
          <p:spPr>
            <a:xfrm>
              <a:off x="6449379" y="5987894"/>
              <a:ext cx="2451056" cy="49621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Belantsea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montana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15031" y="3749198"/>
            <a:ext cx="2803858" cy="2983812"/>
            <a:chOff x="193304" y="3938479"/>
            <a:chExt cx="2481317" cy="2632946"/>
          </a:xfrm>
        </p:grpSpPr>
        <p:pic>
          <p:nvPicPr>
            <p:cNvPr id="2050" name="Picture 2" descr="http://upload.wikimedia.org/wikipedia/commons/thumb/1/1f/Mesacanthus_Parexus_Ischnacanthus.JPG/572px-Mesacanthus_Parexus_Ischnacanthu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04" y="3968645"/>
              <a:ext cx="2481317" cy="2602780"/>
            </a:xfrm>
            <a:prstGeom prst="rect">
              <a:avLst/>
            </a:prstGeom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3" name="Прямоугольник 2"/>
            <p:cNvSpPr/>
            <p:nvPr/>
          </p:nvSpPr>
          <p:spPr>
            <a:xfrm>
              <a:off x="1581343" y="3938479"/>
              <a:ext cx="1093278" cy="2715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Акантоды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4" descr="http://dreamworlds.ru/uploads/posts/2011-04/1303009163_020_ammonoi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5923" b="8987"/>
          <a:stretch/>
        </p:blipFill>
        <p:spPr bwMode="auto">
          <a:xfrm>
            <a:off x="5969056" y="2464099"/>
            <a:ext cx="2898105" cy="190210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5" name="Группа 4"/>
          <p:cNvGrpSpPr/>
          <p:nvPr/>
        </p:nvGrpSpPr>
        <p:grpSpPr>
          <a:xfrm>
            <a:off x="6240801" y="4366206"/>
            <a:ext cx="2626360" cy="2367919"/>
            <a:chOff x="5218564" y="3569344"/>
            <a:chExt cx="2887583" cy="2858846"/>
          </a:xfrm>
        </p:grpSpPr>
        <p:pic>
          <p:nvPicPr>
            <p:cNvPr id="25" name="Picture 2" descr="http://i.kremenchug.ua/out.php/i19614_ammonit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569344"/>
              <a:ext cx="2886075" cy="2857500"/>
            </a:xfrm>
            <a:prstGeom prst="rect">
              <a:avLst/>
            </a:prstGeom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27" name="Прямоугольник 26"/>
            <p:cNvSpPr/>
            <p:nvPr/>
          </p:nvSpPr>
          <p:spPr>
            <a:xfrm>
              <a:off x="5218564" y="6019446"/>
              <a:ext cx="1382106" cy="40874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Аммониты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98291" y="2470396"/>
            <a:ext cx="1705916" cy="4616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Моллюски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9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644</TotalTime>
  <Words>185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Пермский период палеозойской эры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Пермский период палеозойской эры</dc:title>
  <dc:creator>Настя</dc:creator>
  <cp:lastModifiedBy>Настя</cp:lastModifiedBy>
  <cp:revision>82</cp:revision>
  <dcterms:created xsi:type="dcterms:W3CDTF">2014-04-17T14:32:52Z</dcterms:created>
  <dcterms:modified xsi:type="dcterms:W3CDTF">2014-06-03T17:47:05Z</dcterms:modified>
</cp:coreProperties>
</file>