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D2F3119-9218-4583-A2FE-AAD4747F0D70}" type="datetimeFigureOut">
              <a:rPr lang="ru-RU" smtClean="0"/>
              <a:t>17.02.2014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BF333E0-12AB-47F9-82E7-DC2E35CBFBF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2F3119-9218-4583-A2FE-AAD4747F0D70}"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333E0-12AB-47F9-82E7-DC2E35CBFBF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2F3119-9218-4583-A2FE-AAD4747F0D70}"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333E0-12AB-47F9-82E7-DC2E35CBFBF5}"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2C9ACD71-2086-49D6-8F65-BE1F1771EC8F}" type="slidenum">
              <a:rPr lang="ru-RU"/>
              <a:pPr/>
              <a:t>‹#›</a:t>
            </a:fld>
            <a:endParaRPr lang="ru-RU"/>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3880B24C-3B0D-4FD6-A585-9F269C941BDB}" type="slidenum">
              <a:rPr lang="ru-RU"/>
              <a:pPr/>
              <a:t>‹#›</a:t>
            </a:fld>
            <a:endParaRPr lang="ru-RU"/>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D2F3119-9218-4583-A2FE-AAD4747F0D70}"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333E0-12AB-47F9-82E7-DC2E35CBFBF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D2F3119-9218-4583-A2FE-AAD4747F0D70}" type="datetimeFigureOut">
              <a:rPr lang="ru-RU" smtClean="0"/>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F333E0-12AB-47F9-82E7-DC2E35CBFBF5}"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D2F3119-9218-4583-A2FE-AAD4747F0D70}"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333E0-12AB-47F9-82E7-DC2E35CBFBF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D2F3119-9218-4583-A2FE-AAD4747F0D70}" type="datetimeFigureOut">
              <a:rPr lang="ru-RU" smtClean="0"/>
              <a:t>17.02.2014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F333E0-12AB-47F9-82E7-DC2E35CBFBF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D2F3119-9218-4583-A2FE-AAD4747F0D70}" type="datetimeFigureOut">
              <a:rPr lang="ru-RU" smtClean="0"/>
              <a:t>17.02.2014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F333E0-12AB-47F9-82E7-DC2E35CBFBF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2F3119-9218-4583-A2FE-AAD4747F0D70}" type="datetimeFigureOut">
              <a:rPr lang="ru-RU" smtClean="0"/>
              <a:t>17.02.2014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F333E0-12AB-47F9-82E7-DC2E35CBFBF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D2F3119-9218-4583-A2FE-AAD4747F0D70}"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F333E0-12AB-47F9-82E7-DC2E35CBFBF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D2F3119-9218-4583-A2FE-AAD4747F0D70}" type="datetimeFigureOut">
              <a:rPr lang="ru-RU" smtClean="0"/>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BF333E0-12AB-47F9-82E7-DC2E35CBFBF5}"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D2F3119-9218-4583-A2FE-AAD4747F0D70}" type="datetimeFigureOut">
              <a:rPr lang="ru-RU" smtClean="0"/>
              <a:t>17.02.2014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BF333E0-12AB-47F9-82E7-DC2E35CBFBF5}"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0"/>
            <a:ext cx="7128792" cy="1080120"/>
          </a:xfrm>
        </p:spPr>
        <p:txBody>
          <a:bodyPr>
            <a:normAutofit/>
          </a:bodyPr>
          <a:lstStyle/>
          <a:p>
            <a:r>
              <a:rPr lang="ru-RU" sz="5400" dirty="0" err="1" smtClean="0">
                <a:effectLst/>
              </a:rPr>
              <a:t>Подорож</a:t>
            </a:r>
            <a:r>
              <a:rPr lang="ru-RU" sz="5400" dirty="0" smtClean="0">
                <a:effectLst/>
              </a:rPr>
              <a:t> по </a:t>
            </a:r>
            <a:r>
              <a:rPr lang="ru-RU" sz="5400" dirty="0" err="1" smtClean="0">
                <a:effectLst/>
              </a:rPr>
              <a:t>Венеції</a:t>
            </a:r>
            <a:endParaRPr lang="ru-RU" sz="5400" dirty="0">
              <a:effectLst/>
            </a:endParaRPr>
          </a:p>
        </p:txBody>
      </p:sp>
      <p:sp>
        <p:nvSpPr>
          <p:cNvPr id="3" name="Подзаголовок 2"/>
          <p:cNvSpPr>
            <a:spLocks noGrp="1"/>
          </p:cNvSpPr>
          <p:nvPr>
            <p:ph type="subTitle" idx="1"/>
          </p:nvPr>
        </p:nvSpPr>
        <p:spPr/>
        <p:txBody>
          <a:bodyPr/>
          <a:lstStyle/>
          <a:p>
            <a:endParaRPr lang="ru-RU"/>
          </a:p>
        </p:txBody>
      </p:sp>
      <p:pic>
        <p:nvPicPr>
          <p:cNvPr id="5" name="Рисунок 4" descr="1240910104_1-14.jpg"/>
          <p:cNvPicPr>
            <a:picLocks noChangeAspect="1"/>
          </p:cNvPicPr>
          <p:nvPr/>
        </p:nvPicPr>
        <p:blipFill>
          <a:blip r:embed="rId2" cstate="print"/>
          <a:stretch>
            <a:fillRect/>
          </a:stretch>
        </p:blipFill>
        <p:spPr>
          <a:xfrm>
            <a:off x="539552" y="1412776"/>
            <a:ext cx="7920880" cy="53575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normAutofit fontScale="90000"/>
          </a:bodyPr>
          <a:lstStyle/>
          <a:p>
            <a:r>
              <a:rPr lang="ru-RU" sz="4000" b="1">
                <a:solidFill>
                  <a:schemeClr val="tx1"/>
                </a:solidFill>
              </a:rPr>
              <a:t>Ка д,Оро. Венеция. 1421-1440гг</a:t>
            </a:r>
            <a:br>
              <a:rPr lang="ru-RU" sz="4000" b="1">
                <a:solidFill>
                  <a:schemeClr val="tx1"/>
                </a:solidFill>
              </a:rPr>
            </a:br>
            <a:endParaRPr lang="ru-RU" sz="4000" b="1">
              <a:solidFill>
                <a:schemeClr val="tx1"/>
              </a:solidFill>
            </a:endParaRPr>
          </a:p>
        </p:txBody>
      </p:sp>
      <p:sp>
        <p:nvSpPr>
          <p:cNvPr id="32774" name="Rectangle 6"/>
          <p:cNvSpPr>
            <a:spLocks noGrp="1" noChangeArrowheads="1"/>
          </p:cNvSpPr>
          <p:nvPr>
            <p:ph type="body" sz="half" idx="2"/>
          </p:nvPr>
        </p:nvSpPr>
        <p:spPr>
          <a:xfrm>
            <a:off x="5364163" y="1600200"/>
            <a:ext cx="3779837" cy="4525963"/>
          </a:xfrm>
        </p:spPr>
        <p:txBody>
          <a:bodyPr/>
          <a:lstStyle/>
          <a:p>
            <a:pPr>
              <a:lnSpc>
                <a:spcPct val="80000"/>
              </a:lnSpc>
              <a:buFontTx/>
              <a:buNone/>
            </a:pPr>
            <a:r>
              <a:rPr lang="ru-RU" sz="1400" b="1"/>
              <a:t>       «</a:t>
            </a:r>
            <a:r>
              <a:rPr lang="ru-RU" sz="1800" b="1"/>
              <a:t>Золотой дом»- так переводится Ка д,Оро – одна из самых старых построек Венеции. Он был сооружён по приказу Мариино Контарини, прокурора собора Сан Марко. Название его возникло потому, что первоначально орнамент и скульптурные украшения были позалочены. Впечатление ещё более усиливалось тем, что сияющий синими и красными цветами дом отражался в водах канала.</a:t>
            </a:r>
          </a:p>
        </p:txBody>
      </p:sp>
      <p:pic>
        <p:nvPicPr>
          <p:cNvPr id="32775" name="Picture 7" descr="italy_venezia_ka_d_oro"/>
          <p:cNvPicPr>
            <a:picLocks noGrp="1" noChangeAspect="1" noChangeArrowheads="1"/>
          </p:cNvPicPr>
          <p:nvPr>
            <p:ph sz="half" idx="1"/>
          </p:nvPr>
        </p:nvPicPr>
        <p:blipFill>
          <a:blip r:embed="rId2" cstate="print"/>
          <a:srcRect/>
          <a:stretch>
            <a:fillRect/>
          </a:stretch>
        </p:blipFill>
        <p:spPr>
          <a:xfrm>
            <a:off x="250825" y="1125538"/>
            <a:ext cx="5329238" cy="5111750"/>
          </a:xfrm>
          <a:noFill/>
          <a:ln/>
        </p:spPr>
      </p:pic>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ru-RU" sz="4000" b="1"/>
              <a:t>Джованни Беллини (ок. </a:t>
            </a:r>
            <a:r>
              <a:rPr lang="en-US" sz="4000" b="1"/>
              <a:t>1430</a:t>
            </a:r>
            <a:r>
              <a:rPr lang="en-US" sz="4000"/>
              <a:t>—</a:t>
            </a:r>
            <a:r>
              <a:rPr lang="en-US" sz="4000" b="1"/>
              <a:t>1516) </a:t>
            </a:r>
            <a:endParaRPr lang="ru-RU" sz="4000" b="1"/>
          </a:p>
        </p:txBody>
      </p:sp>
      <p:sp>
        <p:nvSpPr>
          <p:cNvPr id="37891" name="Rectangle 3"/>
          <p:cNvSpPr>
            <a:spLocks noGrp="1" noChangeArrowheads="1"/>
          </p:cNvSpPr>
          <p:nvPr>
            <p:ph type="body" idx="1"/>
          </p:nvPr>
        </p:nvSpPr>
        <p:spPr/>
        <p:txBody>
          <a:bodyPr/>
          <a:lstStyle/>
          <a:p>
            <a:pPr>
              <a:lnSpc>
                <a:spcPct val="80000"/>
              </a:lnSpc>
            </a:pPr>
            <a:r>
              <a:rPr lang="ru-RU" sz="2800"/>
              <a:t>Основоположником венецианской школы живописи по праву считается </a:t>
            </a:r>
            <a:r>
              <a:rPr lang="ru-RU" sz="2800" b="1"/>
              <a:t>Джованни Беллини (ок. </a:t>
            </a:r>
            <a:r>
              <a:rPr lang="en-US" sz="2800" b="1"/>
              <a:t>1430</a:t>
            </a:r>
            <a:r>
              <a:rPr lang="en-US" sz="2800"/>
              <a:t>—</a:t>
            </a:r>
            <a:r>
              <a:rPr lang="en-US" sz="2800" b="1"/>
              <a:t>1516), </a:t>
            </a:r>
            <a:r>
              <a:rPr lang="ru-RU" sz="2800"/>
              <a:t>стиль которого отличают утонченное благородство и сияющий колорит. Он создал множество картин с изображением мадонн, простых и серьезных, немного задумчивых и всегда печальных. Ему принадлежит ряд портретов современников </a:t>
            </a:r>
            <a:r>
              <a:rPr lang="en-US" sz="2800"/>
              <a:t>— </a:t>
            </a:r>
            <a:r>
              <a:rPr lang="ru-RU" sz="2800"/>
              <a:t>именитых граждан Венеции, мечтавших видеть себя запечатленными на полотнах великого мастера.</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Bellini_Loredan"/>
          <p:cNvPicPr>
            <a:picLocks noChangeAspect="1" noChangeArrowheads="1"/>
          </p:cNvPicPr>
          <p:nvPr/>
        </p:nvPicPr>
        <p:blipFill>
          <a:blip r:embed="rId2" cstate="print"/>
          <a:srcRect/>
          <a:stretch>
            <a:fillRect/>
          </a:stretch>
        </p:blipFill>
        <p:spPr bwMode="auto">
          <a:xfrm>
            <a:off x="611188" y="188913"/>
            <a:ext cx="4392612" cy="6408737"/>
          </a:xfrm>
          <a:prstGeom prst="rect">
            <a:avLst/>
          </a:prstGeom>
          <a:noFill/>
        </p:spPr>
      </p:pic>
      <p:sp>
        <p:nvSpPr>
          <p:cNvPr id="11269" name="Rectangle 5"/>
          <p:cNvSpPr>
            <a:spLocks noChangeArrowheads="1"/>
          </p:cNvSpPr>
          <p:nvPr/>
        </p:nvSpPr>
        <p:spPr bwMode="auto">
          <a:xfrm>
            <a:off x="5148263" y="60325"/>
            <a:ext cx="3995737" cy="6797675"/>
          </a:xfrm>
          <a:prstGeom prst="rect">
            <a:avLst/>
          </a:prstGeom>
          <a:noFill/>
          <a:ln w="9525">
            <a:noFill/>
            <a:miter lim="800000"/>
            <a:headEnd/>
            <a:tailEnd/>
          </a:ln>
          <a:effectLst/>
        </p:spPr>
        <p:txBody>
          <a:bodyPr>
            <a:spAutoFit/>
          </a:bodyPr>
          <a:lstStyle/>
          <a:p>
            <a:r>
              <a:rPr lang="ru-RU" sz="2000" b="1"/>
              <a:t>Вглядитесь в предельно выразительные черты дожа Леонардо Лоредано </a:t>
            </a:r>
            <a:r>
              <a:rPr lang="en-US" sz="2000" b="1"/>
              <a:t>— </a:t>
            </a:r>
            <a:r>
              <a:rPr lang="ru-RU" sz="2000" b="1"/>
              <a:t>главы правительства Венецианской Республики. Сосредоточенный и спокойный, дож изображен с мельчайшими подробностями </a:t>
            </a:r>
            <a:r>
              <a:rPr lang="en-US" sz="2000" b="1"/>
              <a:t>— </a:t>
            </a:r>
            <a:r>
              <a:rPr lang="ru-RU" sz="2000" b="1"/>
              <a:t>от глубоких морщин на старческом лице до богатой парчи одежды. Тонкие черты лица, плотно сжатые губы выдают замкнутость его натуры. Холодные тона парадного облачения четко выступают на лазоревом фоне. Художник мастерски сумел воплотить черты человека, вошедшего в историю как гонитель науки и просвещения.</a:t>
            </a:r>
          </a:p>
        </p:txBody>
      </p:sp>
      <p:sp>
        <p:nvSpPr>
          <p:cNvPr id="11270" name="Rectangle 6"/>
          <p:cNvSpPr>
            <a:spLocks noChangeArrowheads="1"/>
          </p:cNvSpPr>
          <p:nvPr/>
        </p:nvSpPr>
        <p:spPr bwMode="auto">
          <a:xfrm>
            <a:off x="0" y="5942013"/>
            <a:ext cx="5076825" cy="915987"/>
          </a:xfrm>
          <a:prstGeom prst="rect">
            <a:avLst/>
          </a:prstGeom>
          <a:solidFill>
            <a:schemeClr val="accent1"/>
          </a:solidFill>
          <a:ln w="9525">
            <a:noFill/>
            <a:miter lim="800000"/>
            <a:headEnd/>
            <a:tailEnd/>
          </a:ln>
          <a:effectLst/>
        </p:spPr>
        <p:txBody>
          <a:bodyPr>
            <a:spAutoFit/>
          </a:bodyPr>
          <a:lstStyle/>
          <a:p>
            <a:r>
              <a:rPr lang="ru-RU" b="1" i="1">
                <a:solidFill>
                  <a:srgbClr val="0000FF"/>
                </a:solidFill>
              </a:rPr>
              <a:t>Джованни Беллини.</a:t>
            </a:r>
            <a:endParaRPr lang="ru-RU" b="1">
              <a:solidFill>
                <a:srgbClr val="0000FF"/>
              </a:solidFill>
            </a:endParaRPr>
          </a:p>
          <a:p>
            <a:r>
              <a:rPr lang="ru-RU" b="1" i="1">
                <a:solidFill>
                  <a:srgbClr val="0000FF"/>
                </a:solidFill>
              </a:rPr>
              <a:t>Портрет дожа Леонардо Лоредано. </a:t>
            </a:r>
            <a:r>
              <a:rPr lang="en-US" b="1" i="1">
                <a:solidFill>
                  <a:srgbClr val="0000FF"/>
                </a:solidFill>
              </a:rPr>
              <a:t>1501</a:t>
            </a:r>
            <a:r>
              <a:rPr lang="ru-RU" b="1" i="1">
                <a:solidFill>
                  <a:srgbClr val="0000FF"/>
                </a:solidFill>
              </a:rPr>
              <a:t>г</a:t>
            </a:r>
            <a:endParaRPr lang="ru-RU" b="1">
              <a:solidFill>
                <a:srgbClr val="0000FF"/>
              </a:solidFill>
            </a:endParaRPr>
          </a:p>
          <a:p>
            <a:r>
              <a:rPr lang="ru-RU" b="1" i="1">
                <a:solidFill>
                  <a:srgbClr val="0000FF"/>
                </a:solidFill>
              </a:rPr>
              <a:t>Национальная галерея, Лондон</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323528" y="476672"/>
            <a:ext cx="8424863" cy="1015663"/>
          </a:xfrm>
          <a:prstGeom prst="rect">
            <a:avLst/>
          </a:prstGeom>
          <a:noFill/>
          <a:ln w="9525">
            <a:noFill/>
            <a:miter lim="800000"/>
            <a:headEnd/>
            <a:tailEnd/>
          </a:ln>
          <a:effectLst/>
        </p:spPr>
        <p:txBody>
          <a:bodyPr>
            <a:spAutoFit/>
          </a:bodyPr>
          <a:lstStyle/>
          <a:p>
            <a:r>
              <a:rPr lang="ru-RU" sz="2000" b="1" dirty="0"/>
              <a:t>Беллини было множество учеников, которым он щедро передавал свой богатый творческий опыт. Среди них особо выделялись два художника </a:t>
            </a:r>
            <a:r>
              <a:rPr lang="en-US" sz="2000" b="1" dirty="0"/>
              <a:t>— </a:t>
            </a:r>
            <a:r>
              <a:rPr lang="ru-RU" sz="2000" b="1" dirty="0"/>
              <a:t>Джорджоне и Тициан.</a:t>
            </a:r>
          </a:p>
        </p:txBody>
      </p:sp>
      <p:sp>
        <p:nvSpPr>
          <p:cNvPr id="38917" name="Rectangle 5"/>
          <p:cNvSpPr>
            <a:spLocks noChangeArrowheads="1"/>
          </p:cNvSpPr>
          <p:nvPr/>
        </p:nvSpPr>
        <p:spPr bwMode="auto">
          <a:xfrm>
            <a:off x="323528" y="1844824"/>
            <a:ext cx="8640763" cy="1917700"/>
          </a:xfrm>
          <a:prstGeom prst="rect">
            <a:avLst/>
          </a:prstGeom>
          <a:noFill/>
          <a:ln w="9525">
            <a:noFill/>
            <a:miter lim="800000"/>
            <a:headEnd/>
            <a:tailEnd/>
          </a:ln>
          <a:effectLst/>
        </p:spPr>
        <p:txBody>
          <a:bodyPr>
            <a:spAutoFit/>
          </a:bodyPr>
          <a:lstStyle/>
          <a:p>
            <a:r>
              <a:rPr lang="ru-RU" sz="2400" b="1" dirty="0"/>
              <a:t>Жизнь   </a:t>
            </a:r>
            <a:r>
              <a:rPr lang="ru-RU" sz="2400" b="1" dirty="0">
                <a:solidFill>
                  <a:srgbClr val="0000FF"/>
                </a:solidFill>
              </a:rPr>
              <a:t>Джорджоне   </a:t>
            </a:r>
            <a:r>
              <a:rPr lang="en-US" sz="2400" b="1" dirty="0">
                <a:solidFill>
                  <a:srgbClr val="0000FF"/>
                </a:solidFill>
              </a:rPr>
              <a:t>(1476/1477—1510),</a:t>
            </a:r>
            <a:r>
              <a:rPr lang="en-US" sz="2400" b="1" dirty="0"/>
              <a:t>   </a:t>
            </a:r>
            <a:r>
              <a:rPr lang="ru-RU" sz="2400" b="1" dirty="0"/>
              <a:t>окутана тайной, была короткой и яркой. В мастерстве он соперничал с самим Леонардо. По свидетельству Вазари,</a:t>
            </a:r>
          </a:p>
          <a:p>
            <a:endParaRPr lang="ru-RU" sz="2400" b="1" dirty="0"/>
          </a:p>
        </p:txBody>
      </p:sp>
      <p:sp>
        <p:nvSpPr>
          <p:cNvPr id="38918" name="Rectangle 6"/>
          <p:cNvSpPr>
            <a:spLocks noChangeArrowheads="1"/>
          </p:cNvSpPr>
          <p:nvPr/>
        </p:nvSpPr>
        <p:spPr bwMode="auto">
          <a:xfrm>
            <a:off x="395288" y="3068638"/>
            <a:ext cx="8496300" cy="3508375"/>
          </a:xfrm>
          <a:prstGeom prst="rect">
            <a:avLst/>
          </a:prstGeom>
          <a:noFill/>
          <a:ln w="9525">
            <a:noFill/>
            <a:miter lim="800000"/>
            <a:headEnd/>
            <a:tailEnd/>
          </a:ln>
          <a:effectLst/>
        </p:spPr>
        <p:txBody>
          <a:bodyPr>
            <a:spAutoFit/>
          </a:bodyPr>
          <a:lstStyle/>
          <a:p>
            <a:r>
              <a:rPr lang="ru-RU" sz="2800" b="1">
                <a:solidFill>
                  <a:srgbClr val="0000FF"/>
                </a:solidFill>
              </a:rPr>
              <a:t>«природа наделила его талантом столь легким и счастливым, его колорит в масле и фреске был то живым и ярким, то иногда мягким и ровным и настолько растушеванным в переходах от свет; к тени, что многие из тогдашних мастеров признавали в нем художника, рожденного для того, чтобы вдохнуть жизнь в фигуры...»</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jorjone_judith"/>
          <p:cNvPicPr>
            <a:picLocks noChangeAspect="1" noChangeArrowheads="1"/>
          </p:cNvPicPr>
          <p:nvPr/>
        </p:nvPicPr>
        <p:blipFill>
          <a:blip r:embed="rId2" cstate="print"/>
          <a:srcRect/>
          <a:stretch>
            <a:fillRect/>
          </a:stretch>
        </p:blipFill>
        <p:spPr bwMode="auto">
          <a:xfrm>
            <a:off x="0" y="0"/>
            <a:ext cx="3348038" cy="6858000"/>
          </a:xfrm>
          <a:prstGeom prst="rect">
            <a:avLst/>
          </a:prstGeom>
          <a:noFill/>
        </p:spPr>
      </p:pic>
      <p:sp>
        <p:nvSpPr>
          <p:cNvPr id="8197" name="Rectangle 5"/>
          <p:cNvSpPr>
            <a:spLocks noChangeArrowheads="1"/>
          </p:cNvSpPr>
          <p:nvPr/>
        </p:nvSpPr>
        <p:spPr bwMode="auto">
          <a:xfrm>
            <a:off x="3348038" y="-100013"/>
            <a:ext cx="5795962" cy="6958013"/>
          </a:xfrm>
          <a:prstGeom prst="rect">
            <a:avLst/>
          </a:prstGeom>
          <a:solidFill>
            <a:schemeClr val="accent1"/>
          </a:solidFill>
          <a:ln w="9525">
            <a:noFill/>
            <a:miter lim="800000"/>
            <a:headEnd/>
            <a:tailEnd/>
          </a:ln>
          <a:effectLst/>
        </p:spPr>
        <p:txBody>
          <a:bodyPr>
            <a:spAutoFit/>
          </a:bodyPr>
          <a:lstStyle/>
          <a:p>
            <a:r>
              <a:rPr lang="ru-RU" b="1" dirty="0"/>
              <a:t>Прекрасная и кроткая Юдифь вовсе не воинственна. Ее взор обращен к земле, а в </a:t>
            </a:r>
            <a:r>
              <a:rPr lang="en-US" b="1" dirty="0"/>
              <a:t>c</a:t>
            </a:r>
            <a:r>
              <a:rPr lang="ru-RU" b="1" dirty="0"/>
              <a:t>ми-</a:t>
            </a:r>
            <a:r>
              <a:rPr lang="en-US" b="1" dirty="0"/>
              <a:t> </a:t>
            </a:r>
            <a:r>
              <a:rPr lang="ru-RU" b="1" dirty="0" err="1"/>
              <a:t>ренной</a:t>
            </a:r>
            <a:r>
              <a:rPr lang="ru-RU" b="1" dirty="0"/>
              <a:t> позе нет и намека на жестокость и насилия. Напротив, она воспринимается как олицетворена высшей справедливости и милосердия.</a:t>
            </a:r>
          </a:p>
          <a:p>
            <a:r>
              <a:rPr lang="ru-RU" b="1" dirty="0"/>
              <a:t>Неужели художник забыл о библейском сюжете? Единственное, что напоминает о нем, </a:t>
            </a:r>
            <a:r>
              <a:rPr lang="en-US" b="1" dirty="0"/>
              <a:t>— </a:t>
            </a:r>
            <a:r>
              <a:rPr lang="ru-RU" b="1" dirty="0"/>
              <a:t>это жуткий трофей, который Юдифь осторожно попирает ногой! Нам трудно поверить, что эта женщина могла совершить столь жестокое убийство. Юдифь не наслаждается одержанной победой, а прикрыла глаза и слушает, слегка улыбаясь уголками губ. В этом одухотворенном образе есть все: нежность и достоинство,</a:t>
            </a:r>
            <a:r>
              <a:rPr lang="en-US" b="1" dirty="0"/>
              <a:t> </a:t>
            </a:r>
            <a:r>
              <a:rPr lang="ru-RU" b="1" dirty="0"/>
              <a:t>кротость и сожаление, внутренняя сила и обаяние. </a:t>
            </a:r>
          </a:p>
          <a:p>
            <a:r>
              <a:rPr lang="ru-RU" b="1" dirty="0"/>
              <a:t>   Настроение картины усиливает лирический </a:t>
            </a:r>
            <a:r>
              <a:rPr lang="ru-RU" b="1" dirty="0" err="1"/>
              <a:t>п</a:t>
            </a:r>
            <a:r>
              <a:rPr lang="en-US" b="1" dirty="0"/>
              <a:t>e</a:t>
            </a:r>
            <a:r>
              <a:rPr lang="ru-RU" b="1" dirty="0" err="1"/>
              <a:t>йзаж</a:t>
            </a:r>
            <a:r>
              <a:rPr lang="ru-RU" b="1" dirty="0"/>
              <a:t>. Нежный воздушный фон, едва розовеющее утреннее небо, мощный ствол дерева, срезанного краем рамы, тщательно прорисованная растительность призваны создать элегичное настроение и привлечь внимание к психологическому аспекту библейской легенды.</a:t>
            </a:r>
          </a:p>
        </p:txBody>
      </p:sp>
      <p:sp>
        <p:nvSpPr>
          <p:cNvPr id="8198" name="Rectangle 6"/>
          <p:cNvSpPr>
            <a:spLocks noChangeArrowheads="1"/>
          </p:cNvSpPr>
          <p:nvPr/>
        </p:nvSpPr>
        <p:spPr bwMode="auto">
          <a:xfrm>
            <a:off x="0" y="0"/>
            <a:ext cx="1476375" cy="457200"/>
          </a:xfrm>
          <a:prstGeom prst="rect">
            <a:avLst/>
          </a:prstGeom>
          <a:noFill/>
          <a:ln w="9525">
            <a:noFill/>
            <a:miter lim="800000"/>
            <a:headEnd/>
            <a:tailEnd/>
          </a:ln>
          <a:effectLst/>
        </p:spPr>
        <p:txBody>
          <a:bodyPr>
            <a:spAutoFit/>
          </a:bodyPr>
          <a:lstStyle/>
          <a:p>
            <a:r>
              <a:rPr lang="ru-RU" sz="1200" b="1" i="1"/>
              <a:t>Джорджоне. Юдифь. </a:t>
            </a:r>
            <a:r>
              <a:rPr lang="en-US" sz="1200" b="1" i="1"/>
              <a:t>1502 </a:t>
            </a:r>
            <a:r>
              <a:rPr lang="ru-RU" sz="1200" b="1" i="1"/>
              <a:t>г.</a:t>
            </a:r>
            <a:endParaRPr lang="ru-RU" sz="1200" b="1"/>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552" y="0"/>
            <a:ext cx="7704856" cy="1124744"/>
          </a:xfrm>
        </p:spPr>
        <p:txBody>
          <a:bodyPr/>
          <a:lstStyle/>
          <a:p>
            <a:r>
              <a:rPr lang="ru-RU" sz="2800" b="1" i="1" dirty="0">
                <a:solidFill>
                  <a:srgbClr val="FF00FF"/>
                </a:solidFill>
              </a:rPr>
              <a:t>Джорджоне. Спящая Венера. </a:t>
            </a:r>
            <a:r>
              <a:rPr lang="en-US" sz="2800" b="1" i="1" dirty="0">
                <a:solidFill>
                  <a:srgbClr val="FF00FF"/>
                </a:solidFill>
              </a:rPr>
              <a:t>1507'—1508 </a:t>
            </a:r>
            <a:r>
              <a:rPr lang="ru-RU" sz="2800" b="1" i="1" dirty="0">
                <a:solidFill>
                  <a:srgbClr val="FF00FF"/>
                </a:solidFill>
              </a:rPr>
              <a:t>гг.</a:t>
            </a:r>
            <a:r>
              <a:rPr lang="ru-RU" sz="2800" b="1" dirty="0">
                <a:solidFill>
                  <a:srgbClr val="FF00FF"/>
                </a:solidFill>
              </a:rPr>
              <a:t/>
            </a:r>
            <a:br>
              <a:rPr lang="ru-RU" sz="2800" b="1" dirty="0">
                <a:solidFill>
                  <a:srgbClr val="FF00FF"/>
                </a:solidFill>
              </a:rPr>
            </a:br>
            <a:r>
              <a:rPr lang="ru-RU" sz="2800" b="1" i="1" dirty="0">
                <a:solidFill>
                  <a:srgbClr val="FF00FF"/>
                </a:solidFill>
              </a:rPr>
              <a:t>Картинная галерея, Дрезден</a:t>
            </a:r>
          </a:p>
        </p:txBody>
      </p:sp>
      <p:sp>
        <p:nvSpPr>
          <p:cNvPr id="39939" name="Rectangle 3"/>
          <p:cNvSpPr>
            <a:spLocks noGrp="1" noChangeArrowheads="1"/>
          </p:cNvSpPr>
          <p:nvPr>
            <p:ph type="body" sz="half" idx="1"/>
          </p:nvPr>
        </p:nvSpPr>
        <p:spPr>
          <a:xfrm>
            <a:off x="395536" y="1124744"/>
            <a:ext cx="3888432" cy="5256584"/>
          </a:xfrm>
        </p:spPr>
        <p:txBody>
          <a:bodyPr>
            <a:normAutofit/>
          </a:bodyPr>
          <a:lstStyle/>
          <a:p>
            <a:pPr>
              <a:lnSpc>
                <a:spcPct val="80000"/>
              </a:lnSpc>
            </a:pPr>
            <a:r>
              <a:rPr lang="ru-RU" sz="2000" b="1" dirty="0"/>
              <a:t>Она безмятежно спит. Особую возвышенность и целомудрие этому образу придает картина природы. За спиной Венеры, на горизонте, </a:t>
            </a:r>
            <a:r>
              <a:rPr lang="en-US" sz="2000" b="1" dirty="0"/>
              <a:t>— </a:t>
            </a:r>
            <a:r>
              <a:rPr lang="ru-RU" sz="2000" b="1" dirty="0"/>
              <a:t>просторное небо с белыми облаками, невысокая гряда голубых гор, пологая тропа, ведущая на поросший растительностью холм. Отвесная скала, причудливый профиль холма, вторящий очертаниям фигуры богини, группа кажущихся необитаемыми строений, травы и цветы на лугу тщательно выполнены художником. </a:t>
            </a:r>
          </a:p>
        </p:txBody>
      </p:sp>
      <p:pic>
        <p:nvPicPr>
          <p:cNvPr id="39940" name="Picture 4" descr="djorjone_sleeping_venus"/>
          <p:cNvPicPr>
            <a:picLocks noGrp="1" noChangeAspect="1" noChangeArrowheads="1"/>
          </p:cNvPicPr>
          <p:nvPr>
            <p:ph sz="half" idx="2"/>
          </p:nvPr>
        </p:nvPicPr>
        <p:blipFill>
          <a:blip r:embed="rId2" cstate="print"/>
          <a:srcRect/>
          <a:stretch>
            <a:fillRect/>
          </a:stretch>
        </p:blipFill>
        <p:spPr>
          <a:xfrm>
            <a:off x="4644008" y="1124744"/>
            <a:ext cx="4211637" cy="2449512"/>
          </a:xfrm>
          <a:noFill/>
          <a:ln/>
        </p:spPr>
      </p:pic>
      <p:sp>
        <p:nvSpPr>
          <p:cNvPr id="6" name="Прямоугольник 5"/>
          <p:cNvSpPr/>
          <p:nvPr/>
        </p:nvSpPr>
        <p:spPr>
          <a:xfrm>
            <a:off x="4572000" y="3933056"/>
            <a:ext cx="4572000" cy="2308324"/>
          </a:xfrm>
          <a:prstGeom prst="rect">
            <a:avLst/>
          </a:prstGeom>
        </p:spPr>
        <p:txBody>
          <a:bodyPr wrap="square">
            <a:spAutoFit/>
          </a:bodyPr>
          <a:lstStyle/>
          <a:p>
            <a:r>
              <a:rPr lang="ru-RU" b="1" dirty="0" smtClean="0"/>
              <a:t>Подлинным шедевром творчества Джорджоне является «Спящая Венера» </a:t>
            </a:r>
            <a:r>
              <a:rPr lang="en-US" b="1" dirty="0" smtClean="0"/>
              <a:t>— </a:t>
            </a:r>
            <a:r>
              <a:rPr lang="ru-RU" b="1" dirty="0" smtClean="0"/>
              <a:t>один из самых совершенных женских образов эпохи Возрождения. Посреди холмистого луга на темно-красном покрывале лежит античная богиня любви и красоты Венера. </a:t>
            </a:r>
            <a:endParaRPr lang="ru-RU" b="1" dirty="0"/>
          </a:p>
        </p:txBody>
      </p:sp>
    </p:spTree>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528" y="0"/>
            <a:ext cx="8229600" cy="1143000"/>
          </a:xfrm>
        </p:spPr>
        <p:txBody>
          <a:bodyPr/>
          <a:lstStyle/>
          <a:p>
            <a:r>
              <a:rPr lang="ru-RU" dirty="0"/>
              <a:t>Художественный мир Тициана</a:t>
            </a:r>
          </a:p>
        </p:txBody>
      </p:sp>
      <p:sp>
        <p:nvSpPr>
          <p:cNvPr id="41987" name="Rectangle 3"/>
          <p:cNvSpPr>
            <a:spLocks noGrp="1" noChangeArrowheads="1"/>
          </p:cNvSpPr>
          <p:nvPr>
            <p:ph type="body" idx="1"/>
          </p:nvPr>
        </p:nvSpPr>
        <p:spPr>
          <a:xfrm>
            <a:off x="323528" y="1772816"/>
            <a:ext cx="8229600" cy="4525962"/>
          </a:xfrm>
        </p:spPr>
        <p:txBody>
          <a:bodyPr>
            <a:normAutofit lnSpcReduction="10000"/>
          </a:bodyPr>
          <a:lstStyle/>
          <a:p>
            <a:pPr>
              <a:lnSpc>
                <a:spcPct val="80000"/>
              </a:lnSpc>
            </a:pPr>
            <a:r>
              <a:rPr lang="ru-RU" sz="2400" b="1" dirty="0"/>
              <a:t>Испанский художник </a:t>
            </a:r>
            <a:r>
              <a:rPr lang="en-US" sz="2400" b="1" dirty="0"/>
              <a:t>XVII </a:t>
            </a:r>
            <a:r>
              <a:rPr lang="ru-RU" sz="2400" b="1" dirty="0"/>
              <a:t>в. </a:t>
            </a:r>
            <a:r>
              <a:rPr lang="ru-RU" sz="2400" b="1" dirty="0">
                <a:solidFill>
                  <a:srgbClr val="0000FF"/>
                </a:solidFill>
              </a:rPr>
              <a:t>Диего Веласкес</a:t>
            </a:r>
            <a:r>
              <a:rPr lang="ru-RU" sz="2400" b="1" dirty="0"/>
              <a:t> писал:</a:t>
            </a:r>
          </a:p>
          <a:p>
            <a:pPr>
              <a:lnSpc>
                <a:spcPct val="80000"/>
              </a:lnSpc>
            </a:pPr>
            <a:r>
              <a:rPr lang="ru-RU" sz="2400" b="1" dirty="0"/>
              <a:t>«В Венеции </a:t>
            </a:r>
            <a:r>
              <a:rPr lang="en-US" sz="2400" b="1" dirty="0"/>
              <a:t>— </a:t>
            </a:r>
            <a:r>
              <a:rPr lang="ru-RU" sz="2400" b="1" dirty="0"/>
              <a:t>все совершенство красоты! Я отдаю первое место живописи, знаменосцем которой является Тициан».</a:t>
            </a:r>
          </a:p>
          <a:p>
            <a:pPr>
              <a:lnSpc>
                <a:spcPct val="80000"/>
              </a:lnSpc>
            </a:pPr>
            <a:r>
              <a:rPr lang="ru-RU" sz="2400" b="1" dirty="0">
                <a:solidFill>
                  <a:srgbClr val="0000FF"/>
                </a:solidFill>
              </a:rPr>
              <a:t>Тициан</a:t>
            </a:r>
            <a:r>
              <a:rPr lang="ru-RU" sz="2400" b="1" dirty="0"/>
              <a:t> прожил долгую (почти век!) жизнь </a:t>
            </a:r>
            <a:r>
              <a:rPr lang="en-US" sz="2400" b="1" dirty="0">
                <a:solidFill>
                  <a:srgbClr val="0000FF"/>
                </a:solidFill>
              </a:rPr>
              <a:t>(1477—1576)</a:t>
            </a:r>
            <a:r>
              <a:rPr lang="en-US" sz="2400" b="1" dirty="0"/>
              <a:t> </a:t>
            </a:r>
            <a:r>
              <a:rPr lang="ru-RU" sz="2400" b="1" dirty="0"/>
              <a:t>и завоевал всемирную славу наравне с другими титанами Высокого Возрождения. Его современниками были Колумб и Коперник, Шекспир и Джордано Бруно. В девять лет он был отдан в мастерскую мозаичиста, учился в Венеции у Беллини, позднее стал помощником Джорджоне. Обширно творческое наследие художника, обладавшего кипучим темпераментом и удивительным трудолюбием. Работая в самых различных жанрах, он сумел выразить дух и настроение своей эпохи.</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3203575" y="174625"/>
            <a:ext cx="5940425" cy="6683375"/>
          </a:xfrm>
          <a:prstGeom prst="rect">
            <a:avLst/>
          </a:prstGeom>
          <a:noFill/>
          <a:ln w="9525">
            <a:noFill/>
            <a:miter lim="800000"/>
            <a:headEnd/>
            <a:tailEnd/>
          </a:ln>
          <a:effectLst/>
        </p:spPr>
        <p:txBody>
          <a:bodyPr>
            <a:spAutoFit/>
          </a:bodyPr>
          <a:lstStyle/>
          <a:p>
            <a:r>
              <a:rPr lang="ru-RU"/>
              <a:t>Каким был Тициан? Посмотрите на его автопортрет </a:t>
            </a:r>
            <a:r>
              <a:rPr lang="en-US"/>
              <a:t>(1567—1568), </a:t>
            </a:r>
            <a:r>
              <a:rPr lang="ru-RU"/>
              <a:t>выполненный в 90-летнем возрасте. Мы видим высокого старика с крупными мужественными чертами лица. Он чуть ссутулился под тяжестью темной складчатой одежды. Узкая полоска воротника врезается, как луч, в пышную серебристую бороду. Черная шапочка подчеркивает напряженность его крепкого профиля. Пальцы правой руки нежно сжимают хрупкую кисть. Несомненно, перед нами деятельная, творческая натура, полная жажды жизни. Художник подался вперед, как будто вглядываясь в лицо собеседника. Величав и спокоен проницательный взгляд человека, умудренного жизненным опытом. Черное одеяние богато и изысканно, оно гармонично сочетается с серебристой гаммой общего колорита.</a:t>
            </a:r>
          </a:p>
          <a:p>
            <a:r>
              <a:rPr lang="ru-RU"/>
              <a:t>О мастерстве колорита Тициана написано великое множество исследований.</a:t>
            </a:r>
          </a:p>
          <a:p>
            <a:r>
              <a:rPr lang="ru-RU" i="1"/>
              <a:t>циан.</a:t>
            </a:r>
            <a:endParaRPr lang="ru-RU"/>
          </a:p>
          <a:p>
            <a:r>
              <a:rPr lang="ru-RU" i="1"/>
              <a:t>Автопортрет. </a:t>
            </a:r>
            <a:r>
              <a:rPr lang="en-US" i="1"/>
              <a:t>67—1568 </a:t>
            </a:r>
            <a:r>
              <a:rPr lang="ru-RU" i="1"/>
              <a:t>гг. Прадо, Мадрид</a:t>
            </a:r>
            <a:endParaRPr lang="ru-RU"/>
          </a:p>
          <a:p>
            <a:r>
              <a:rPr lang="ru-RU"/>
              <a:t>«В колорите он не имеет себе равных... он идет в ногу с самой природой. В его картинах цвет соперничает и играет с тенями, как это происходит в самой природе» </a:t>
            </a:r>
            <a:r>
              <a:rPr lang="ru-RU" i="1"/>
              <a:t>(Л. Дольче).</a:t>
            </a:r>
          </a:p>
        </p:txBody>
      </p:sp>
      <p:pic>
        <p:nvPicPr>
          <p:cNvPr id="43015" name="Picture 7" descr="titsian"/>
          <p:cNvPicPr>
            <a:picLocks noChangeAspect="1" noChangeArrowheads="1"/>
          </p:cNvPicPr>
          <p:nvPr/>
        </p:nvPicPr>
        <p:blipFill>
          <a:blip r:embed="rId2" cstate="print"/>
          <a:srcRect/>
          <a:stretch>
            <a:fillRect/>
          </a:stretch>
        </p:blipFill>
        <p:spPr bwMode="auto">
          <a:xfrm>
            <a:off x="395288" y="188913"/>
            <a:ext cx="2519362" cy="3024187"/>
          </a:xfrm>
          <a:prstGeom prst="rect">
            <a:avLst/>
          </a:prstGeom>
          <a:noFill/>
        </p:spPr>
      </p:pic>
      <p:sp>
        <p:nvSpPr>
          <p:cNvPr id="4" name="Прямоугольник 3"/>
          <p:cNvSpPr/>
          <p:nvPr/>
        </p:nvSpPr>
        <p:spPr>
          <a:xfrm>
            <a:off x="395536" y="3789040"/>
            <a:ext cx="2160240" cy="1200329"/>
          </a:xfrm>
          <a:prstGeom prst="rect">
            <a:avLst/>
          </a:prstGeom>
        </p:spPr>
        <p:txBody>
          <a:bodyPr wrap="square">
            <a:spAutoFit/>
          </a:bodyPr>
          <a:lstStyle/>
          <a:p>
            <a:r>
              <a:rPr lang="ru-RU" b="1" i="1" dirty="0" smtClean="0"/>
              <a:t>Тициан.</a:t>
            </a:r>
            <a:endParaRPr lang="ru-RU" b="1" dirty="0" smtClean="0"/>
          </a:p>
          <a:p>
            <a:r>
              <a:rPr lang="ru-RU" b="1" i="1" dirty="0" smtClean="0"/>
              <a:t>Автопортрет. </a:t>
            </a:r>
            <a:r>
              <a:rPr lang="en-US" b="1" i="1" dirty="0" smtClean="0"/>
              <a:t>1567—1568 </a:t>
            </a:r>
            <a:r>
              <a:rPr lang="ru-RU" b="1" i="1" dirty="0" smtClean="0"/>
              <a:t>гг. Прадо, Мадрид</a:t>
            </a:r>
            <a:endParaRPr lang="ru-RU" b="1" i="1"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0" y="0"/>
            <a:ext cx="9144000" cy="2838450"/>
          </a:xfrm>
          <a:prstGeom prst="rect">
            <a:avLst/>
          </a:prstGeom>
          <a:noFill/>
          <a:ln w="9525">
            <a:noFill/>
            <a:miter lim="800000"/>
            <a:headEnd/>
            <a:tailEnd/>
          </a:ln>
          <a:effectLst/>
        </p:spPr>
        <p:txBody>
          <a:bodyPr>
            <a:spAutoFit/>
          </a:bodyPr>
          <a:lstStyle/>
          <a:p>
            <a:r>
              <a:rPr lang="ru-RU" b="1">
                <a:solidFill>
                  <a:srgbClr val="0000FF"/>
                </a:solidFill>
              </a:rPr>
              <a:t>«Венера Урбинская»</a:t>
            </a:r>
            <a:r>
              <a:rPr lang="en-US">
                <a:solidFill>
                  <a:schemeClr val="tx2"/>
                </a:solidFill>
              </a:rPr>
              <a:t>— </a:t>
            </a:r>
            <a:r>
              <a:rPr lang="ru-RU" b="1">
                <a:solidFill>
                  <a:schemeClr val="tx2"/>
                </a:solidFill>
              </a:rPr>
              <a:t>подлинный шедевр художника. Об этой картине современники говорили, что Тициан, в отличие от Джорджоне, под влиянием которого он, безусловно, находился, «раскрыл глаза Венере и мы увидели влажный взор влюбленной женщины, обещающей большое счастье». Действительно, он воспел сияющую красоту женщины, написав ее в интерьере богатого венецианского дома. На заднем плане две служанки заняты домашними делами: они вынимают из большого сундука туалеты для своей госпожи. В ногах Венеры, свернувшись комочком, дремлет маленькая собачка. Все обыденно, просто и естественно и вместе с тем возвышенно-символично </a:t>
            </a:r>
            <a:r>
              <a:rPr lang="en-US" b="1">
                <a:solidFill>
                  <a:schemeClr val="tx2"/>
                </a:solidFill>
              </a:rPr>
              <a:t>.</a:t>
            </a:r>
            <a:endParaRPr lang="ru-RU" b="1">
              <a:solidFill>
                <a:schemeClr val="tx2"/>
              </a:solidFill>
            </a:endParaRPr>
          </a:p>
        </p:txBody>
      </p:sp>
      <p:pic>
        <p:nvPicPr>
          <p:cNvPr id="44037" name="Picture 5" descr="titsian_venera_urbino"/>
          <p:cNvPicPr>
            <a:picLocks noChangeAspect="1" noChangeArrowheads="1"/>
          </p:cNvPicPr>
          <p:nvPr/>
        </p:nvPicPr>
        <p:blipFill>
          <a:blip r:embed="rId2" cstate="print"/>
          <a:srcRect/>
          <a:stretch>
            <a:fillRect/>
          </a:stretch>
        </p:blipFill>
        <p:spPr bwMode="auto">
          <a:xfrm>
            <a:off x="179388" y="2781300"/>
            <a:ext cx="8713787" cy="4076700"/>
          </a:xfrm>
          <a:prstGeom prst="rect">
            <a:avLst/>
          </a:prstGeom>
          <a:noFill/>
          <a:ln w="9525">
            <a:noFill/>
            <a:miter lim="800000"/>
            <a:headEnd/>
            <a:tailEnd/>
          </a:ln>
        </p:spPr>
      </p:pic>
      <p:sp>
        <p:nvSpPr>
          <p:cNvPr id="4" name="Прямоугольник 3"/>
          <p:cNvSpPr/>
          <p:nvPr/>
        </p:nvSpPr>
        <p:spPr>
          <a:xfrm>
            <a:off x="4283968" y="5934670"/>
            <a:ext cx="4572000" cy="923330"/>
          </a:xfrm>
          <a:prstGeom prst="rect">
            <a:avLst/>
          </a:prstGeom>
        </p:spPr>
        <p:txBody>
          <a:bodyPr>
            <a:spAutoFit/>
          </a:bodyPr>
          <a:lstStyle/>
          <a:p>
            <a:r>
              <a:rPr lang="ru-RU" b="1" i="1" dirty="0" smtClean="0"/>
              <a:t>Тициан.</a:t>
            </a:r>
            <a:endParaRPr lang="ru-RU" b="1" dirty="0" smtClean="0"/>
          </a:p>
          <a:p>
            <a:r>
              <a:rPr lang="ru-RU" b="1" i="1" dirty="0" smtClean="0"/>
              <a:t>Венера </a:t>
            </a:r>
            <a:r>
              <a:rPr lang="ru-RU" b="1" i="1" dirty="0" err="1" smtClean="0"/>
              <a:t>Урбинская</a:t>
            </a:r>
            <a:r>
              <a:rPr lang="ru-RU" b="1" i="1" dirty="0" smtClean="0"/>
              <a:t>, </a:t>
            </a:r>
            <a:r>
              <a:rPr lang="en-US" b="1" i="1" dirty="0" smtClean="0"/>
              <a:t>1538 </a:t>
            </a:r>
            <a:r>
              <a:rPr lang="ru-RU" b="1" i="1" dirty="0" smtClean="0"/>
              <a:t>г.</a:t>
            </a:r>
            <a:endParaRPr lang="ru-RU" b="1" dirty="0" smtClean="0"/>
          </a:p>
          <a:p>
            <a:r>
              <a:rPr lang="ru-RU" b="1" i="1" dirty="0" smtClean="0"/>
              <a:t>Галерея</a:t>
            </a:r>
            <a:r>
              <a:rPr lang="ru-RU" b="1" dirty="0" smtClean="0"/>
              <a:t>. </a:t>
            </a:r>
            <a:r>
              <a:rPr lang="ru-RU" b="1" i="1" dirty="0" smtClean="0"/>
              <a:t>Уффици,</a:t>
            </a:r>
            <a:r>
              <a:rPr lang="ru-RU" b="1" dirty="0" smtClean="0"/>
              <a:t> </a:t>
            </a:r>
            <a:r>
              <a:rPr lang="ru-RU" b="1" i="1" dirty="0" smtClean="0"/>
              <a:t>Флоренция</a:t>
            </a:r>
            <a:endParaRPr lang="ru-RU" b="1" i="1"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titsian_venera_urbino"/>
          <p:cNvPicPr>
            <a:picLocks noChangeAspect="1" noChangeArrowheads="1"/>
          </p:cNvPicPr>
          <p:nvPr/>
        </p:nvPicPr>
        <p:blipFill>
          <a:blip r:embed="rId2" cstate="print"/>
          <a:srcRect/>
          <a:stretch>
            <a:fillRect/>
          </a:stretch>
        </p:blipFill>
        <p:spPr bwMode="auto">
          <a:xfrm>
            <a:off x="179388" y="2781300"/>
            <a:ext cx="8713787" cy="4076700"/>
          </a:xfrm>
          <a:prstGeom prst="rect">
            <a:avLst/>
          </a:prstGeom>
          <a:noFill/>
          <a:ln w="9525">
            <a:noFill/>
            <a:miter lim="800000"/>
            <a:headEnd/>
            <a:tailEnd/>
          </a:ln>
        </p:spPr>
      </p:pic>
      <p:sp>
        <p:nvSpPr>
          <p:cNvPr id="45061" name="Rectangle 5"/>
          <p:cNvSpPr>
            <a:spLocks noChangeArrowheads="1"/>
          </p:cNvSpPr>
          <p:nvPr/>
        </p:nvSpPr>
        <p:spPr bwMode="auto">
          <a:xfrm>
            <a:off x="179388" y="0"/>
            <a:ext cx="8785225" cy="2838450"/>
          </a:xfrm>
          <a:prstGeom prst="rect">
            <a:avLst/>
          </a:prstGeom>
          <a:noFill/>
          <a:ln w="9525">
            <a:noFill/>
            <a:miter lim="800000"/>
            <a:headEnd/>
            <a:tailEnd/>
          </a:ln>
          <a:effectLst/>
        </p:spPr>
        <p:txBody>
          <a:bodyPr>
            <a:spAutoFit/>
          </a:bodyPr>
          <a:lstStyle/>
          <a:p>
            <a:r>
              <a:rPr lang="ru-RU"/>
              <a:t>Прекрасно лицо лежащей на спальном ложе женщины. Горделиво и спокойно смотрит она прямо на зрителя, ничуть не смущаясь своей ослепительной красоты. На ее теле почти нет теней, а смятая простыня лишь подчеркивает грациозную стройность и теплоту ее упругого тела. Красная ткань под простыней, красная занавеска, красная одежда одной из служанок, ковры такого же цвета создают горячий и трепетный колорит.</a:t>
            </a:r>
          </a:p>
          <a:p>
            <a:r>
              <a:rPr lang="ru-RU"/>
              <a:t>Картина полна символики. Венера </a:t>
            </a:r>
            <a:r>
              <a:rPr lang="en-US"/>
              <a:t>— </a:t>
            </a:r>
            <a:r>
              <a:rPr lang="ru-RU"/>
              <a:t>богиня супружеской любви, об этом говорят многие детали. Ваза с миртом на окне символизирует постоянство, роза в руке у Венеры </a:t>
            </a:r>
            <a:r>
              <a:rPr lang="en-US"/>
              <a:t>— </a:t>
            </a:r>
            <a:r>
              <a:rPr lang="ru-RU"/>
              <a:t>знак долгой любви, а свернувшаяся у ее ног собачка </a:t>
            </a:r>
            <a:r>
              <a:rPr lang="en-US"/>
              <a:t>— </a:t>
            </a:r>
            <a:r>
              <a:rPr lang="ru-RU"/>
              <a:t>традиционный символ верности.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5" name="Rectangle 7"/>
          <p:cNvSpPr>
            <a:spLocks noGrp="1" noChangeArrowheads="1"/>
          </p:cNvSpPr>
          <p:nvPr>
            <p:ph type="title"/>
          </p:nvPr>
        </p:nvSpPr>
        <p:spPr>
          <a:xfrm>
            <a:off x="0" y="0"/>
            <a:ext cx="9296400" cy="3465240"/>
          </a:xfrm>
        </p:spPr>
        <p:txBody>
          <a:bodyPr>
            <a:normAutofit/>
          </a:bodyPr>
          <a:lstStyle/>
          <a:p>
            <a:r>
              <a:rPr lang="ru-RU" sz="3200" i="1" dirty="0" err="1" smtClean="0"/>
              <a:t>Красиве</a:t>
            </a:r>
            <a:r>
              <a:rPr lang="ru-RU" sz="3200" i="1" dirty="0" smtClean="0"/>
              <a:t> </a:t>
            </a:r>
            <a:r>
              <a:rPr lang="ru-RU" sz="3200" i="1" dirty="0" err="1" smtClean="0"/>
              <a:t>місто</a:t>
            </a:r>
            <a:r>
              <a:rPr lang="ru-RU" sz="3200" i="1" dirty="0" smtClean="0"/>
              <a:t> </a:t>
            </a:r>
            <a:r>
              <a:rPr lang="ru-RU" sz="3200" i="1" dirty="0" err="1" smtClean="0"/>
              <a:t>східної</a:t>
            </a:r>
            <a:r>
              <a:rPr lang="ru-RU" sz="3200" i="1" dirty="0" smtClean="0"/>
              <a:t> </a:t>
            </a:r>
            <a:r>
              <a:rPr lang="ru-RU" sz="3200" i="1" dirty="0" err="1" smtClean="0"/>
              <a:t>частини</a:t>
            </a:r>
            <a:r>
              <a:rPr lang="ru-RU" sz="3200" i="1" dirty="0" smtClean="0"/>
              <a:t> </a:t>
            </a:r>
            <a:r>
              <a:rPr lang="ru-RU" sz="3200" i="1" dirty="0" err="1" smtClean="0"/>
              <a:t>півночі</a:t>
            </a:r>
            <a:r>
              <a:rPr lang="ru-RU" sz="3200" i="1" dirty="0" smtClean="0"/>
              <a:t> </a:t>
            </a:r>
            <a:r>
              <a:rPr lang="ru-RU" sz="3200" i="1" dirty="0" err="1" smtClean="0"/>
              <a:t>Італії</a:t>
            </a:r>
            <a:r>
              <a:rPr lang="ru-RU" sz="3200" i="1" dirty="0" smtClean="0"/>
              <a:t> - </a:t>
            </a:r>
            <a:r>
              <a:rPr lang="ru-RU" sz="3200" i="1" dirty="0" err="1" smtClean="0"/>
              <a:t>Венеція</a:t>
            </a:r>
            <a:r>
              <a:rPr lang="ru-RU" sz="3200" i="1" dirty="0" smtClean="0"/>
              <a:t>. </a:t>
            </a:r>
            <a:r>
              <a:rPr lang="ru-RU" sz="3200" i="1" dirty="0" err="1" smtClean="0"/>
              <a:t>Виникла</a:t>
            </a:r>
            <a:r>
              <a:rPr lang="ru-RU" sz="3200" i="1" dirty="0" smtClean="0"/>
              <a:t> в </a:t>
            </a:r>
            <a:r>
              <a:rPr lang="ru-RU" sz="3200" i="1" dirty="0" err="1" smtClean="0"/>
              <a:t>ранньому</a:t>
            </a:r>
            <a:r>
              <a:rPr lang="ru-RU" sz="3200" i="1" dirty="0" smtClean="0"/>
              <a:t> </a:t>
            </a:r>
            <a:r>
              <a:rPr lang="ru-RU" sz="3200" i="1" dirty="0" err="1" smtClean="0"/>
              <a:t>середньовіччі</a:t>
            </a:r>
            <a:r>
              <a:rPr lang="ru-RU" sz="3200" i="1" dirty="0" smtClean="0"/>
              <a:t>, вона </a:t>
            </a:r>
            <a:r>
              <a:rPr lang="ru-RU" sz="3200" i="1" dirty="0" err="1" smtClean="0"/>
              <a:t>заснована</a:t>
            </a:r>
            <a:r>
              <a:rPr lang="ru-RU" sz="3200" i="1" dirty="0" smtClean="0"/>
              <a:t> </a:t>
            </a:r>
            <a:r>
              <a:rPr lang="ru-RU" sz="3200" i="1" dirty="0" err="1" smtClean="0"/>
              <a:t>вихідцями</a:t>
            </a:r>
            <a:r>
              <a:rPr lang="ru-RU" sz="3200" i="1" dirty="0" smtClean="0"/>
              <a:t> </a:t>
            </a:r>
            <a:r>
              <a:rPr lang="ru-RU" sz="3200" i="1" dirty="0" err="1" smtClean="0"/>
              <a:t>з</a:t>
            </a:r>
            <a:r>
              <a:rPr lang="ru-RU" sz="3200" i="1" dirty="0" smtClean="0"/>
              <a:t> </a:t>
            </a:r>
            <a:r>
              <a:rPr lang="ru-RU" sz="3200" i="1" dirty="0" err="1" smtClean="0"/>
              <a:t>Венеціанської</a:t>
            </a:r>
            <a:r>
              <a:rPr lang="ru-RU" sz="3200" i="1" dirty="0" smtClean="0"/>
              <a:t> затоки, </a:t>
            </a:r>
            <a:r>
              <a:rPr lang="ru-RU" sz="3200" i="1" dirty="0" err="1" smtClean="0"/>
              <a:t>які</a:t>
            </a:r>
            <a:r>
              <a:rPr lang="ru-RU" sz="3200" i="1" dirty="0" smtClean="0"/>
              <a:t>, </a:t>
            </a:r>
            <a:r>
              <a:rPr lang="ru-RU" sz="3200" i="1" dirty="0" err="1" smtClean="0"/>
              <a:t>рятуючись</a:t>
            </a:r>
            <a:r>
              <a:rPr lang="ru-RU" sz="3200" i="1" dirty="0" smtClean="0"/>
              <a:t> </a:t>
            </a:r>
            <a:r>
              <a:rPr lang="ru-RU" sz="3200" i="1" dirty="0" err="1" smtClean="0"/>
              <a:t>від</a:t>
            </a:r>
            <a:r>
              <a:rPr lang="ru-RU" sz="3200" i="1" dirty="0" smtClean="0"/>
              <a:t> </a:t>
            </a:r>
            <a:r>
              <a:rPr lang="ru-RU" sz="3200" i="1" dirty="0" err="1" smtClean="0"/>
              <a:t>нашестя</a:t>
            </a:r>
            <a:r>
              <a:rPr lang="ru-RU" sz="3200" i="1" dirty="0" smtClean="0"/>
              <a:t> </a:t>
            </a:r>
            <a:r>
              <a:rPr lang="ru-RU" sz="3200" i="1" dirty="0" err="1" smtClean="0"/>
              <a:t>гуна</a:t>
            </a:r>
            <a:r>
              <a:rPr lang="ru-RU" sz="3200" i="1" dirty="0" smtClean="0"/>
              <a:t>, </a:t>
            </a:r>
            <a:r>
              <a:rPr lang="ru-RU" sz="3200" i="1" dirty="0" err="1" smtClean="0"/>
              <a:t>оселилися</a:t>
            </a:r>
            <a:r>
              <a:rPr lang="ru-RU" sz="3200" i="1" dirty="0" smtClean="0"/>
              <a:t> на островах </a:t>
            </a:r>
            <a:r>
              <a:rPr lang="ru-RU" sz="3200" i="1" dirty="0" err="1" smtClean="0"/>
              <a:t>Венеціанської</a:t>
            </a:r>
            <a:r>
              <a:rPr lang="ru-RU" sz="3200" i="1" dirty="0" smtClean="0"/>
              <a:t> </a:t>
            </a:r>
            <a:r>
              <a:rPr lang="ru-RU" sz="3200" i="1" dirty="0" err="1" smtClean="0"/>
              <a:t>лагуни</a:t>
            </a:r>
            <a:r>
              <a:rPr lang="ru-RU" sz="3200" i="1" dirty="0" smtClean="0"/>
              <a:t>. </a:t>
            </a:r>
            <a:r>
              <a:rPr lang="ru-RU" sz="3200" i="1" dirty="0"/>
              <a:t/>
            </a:r>
            <a:br>
              <a:rPr lang="ru-RU" sz="3200" i="1" dirty="0"/>
            </a:br>
            <a:endParaRPr lang="ru-RU" sz="3200" i="1" dirty="0"/>
          </a:p>
        </p:txBody>
      </p:sp>
      <p:sp>
        <p:nvSpPr>
          <p:cNvPr id="48131" name="Rectangle 3"/>
          <p:cNvSpPr>
            <a:spLocks noGrp="1" noChangeArrowheads="1"/>
          </p:cNvSpPr>
          <p:nvPr>
            <p:ph type="body" sz="half" idx="1"/>
          </p:nvPr>
        </p:nvSpPr>
        <p:spPr/>
        <p:txBody>
          <a:bodyPr/>
          <a:lstStyle/>
          <a:p>
            <a:pPr>
              <a:buFont typeface="Wingdings" pitchFamily="2" charset="2"/>
              <a:buNone/>
            </a:pPr>
            <a:r>
              <a:rPr lang="ru-RU" sz="2800" i="1" dirty="0">
                <a:solidFill>
                  <a:schemeClr val="tx2"/>
                </a:solidFill>
              </a:rPr>
              <a:t> </a:t>
            </a:r>
          </a:p>
        </p:txBody>
      </p:sp>
      <p:sp>
        <p:nvSpPr>
          <p:cNvPr id="48136" name="Rectangle 8"/>
          <p:cNvSpPr>
            <a:spLocks noGrp="1" noChangeArrowheads="1"/>
          </p:cNvSpPr>
          <p:nvPr>
            <p:ph sz="half" idx="2"/>
          </p:nvPr>
        </p:nvSpPr>
        <p:spPr>
          <a:xfrm>
            <a:off x="4648200" y="3276600"/>
            <a:ext cx="4038600" cy="2819400"/>
          </a:xfrm>
        </p:spPr>
        <p:txBody>
          <a:bodyPr/>
          <a:lstStyle/>
          <a:p>
            <a:endParaRPr lang="ru-RU" sz="2800"/>
          </a:p>
        </p:txBody>
      </p:sp>
      <p:pic>
        <p:nvPicPr>
          <p:cNvPr id="48132" name="Picture 4" descr="274087178_4aa6143e31"/>
          <p:cNvPicPr>
            <a:picLocks noChangeAspect="1" noChangeArrowheads="1"/>
          </p:cNvPicPr>
          <p:nvPr/>
        </p:nvPicPr>
        <p:blipFill>
          <a:blip r:embed="rId2" cstate="print"/>
          <a:srcRect/>
          <a:stretch>
            <a:fillRect/>
          </a:stretch>
        </p:blipFill>
        <p:spPr bwMode="auto">
          <a:xfrm>
            <a:off x="4267200" y="3181350"/>
            <a:ext cx="4648200" cy="3486150"/>
          </a:xfrm>
          <a:prstGeom prst="rect">
            <a:avLst/>
          </a:prstGeom>
          <a:noFill/>
        </p:spPr>
      </p:pic>
      <p:sp>
        <p:nvSpPr>
          <p:cNvPr id="48133" name="Text Box 5"/>
          <p:cNvSpPr txBox="1">
            <a:spLocks noChangeArrowheads="1"/>
          </p:cNvSpPr>
          <p:nvPr/>
        </p:nvSpPr>
        <p:spPr bwMode="auto">
          <a:xfrm>
            <a:off x="0" y="3276600"/>
            <a:ext cx="4343400" cy="3293209"/>
          </a:xfrm>
          <a:prstGeom prst="rect">
            <a:avLst/>
          </a:prstGeom>
          <a:noFill/>
          <a:ln w="9525">
            <a:noFill/>
            <a:miter lim="800000"/>
            <a:headEnd/>
            <a:tailEnd/>
          </a:ln>
          <a:effectLst/>
        </p:spPr>
        <p:txBody>
          <a:bodyPr>
            <a:spAutoFit/>
          </a:bodyPr>
          <a:lstStyle/>
          <a:p>
            <a:pPr>
              <a:spcBef>
                <a:spcPct val="20000"/>
              </a:spcBef>
              <a:buClr>
                <a:schemeClr val="hlink"/>
              </a:buClr>
              <a:buSzPct val="65000"/>
              <a:buFont typeface="Wingdings" pitchFamily="2" charset="2"/>
              <a:buNone/>
            </a:pPr>
            <a:r>
              <a:rPr lang="ru-RU" sz="3200" i="1" dirty="0" smtClean="0">
                <a:solidFill>
                  <a:schemeClr val="tx2"/>
                </a:solidFill>
                <a:effectLst>
                  <a:outerShdw blurRad="38100" dist="38100" dir="2700000" algn="tl">
                    <a:srgbClr val="000000"/>
                  </a:outerShdw>
                </a:effectLst>
              </a:rPr>
              <a:t>У </a:t>
            </a:r>
            <a:r>
              <a:rPr lang="ru-RU" sz="3200" i="1" dirty="0" err="1" smtClean="0">
                <a:solidFill>
                  <a:schemeClr val="tx2"/>
                </a:solidFill>
                <a:effectLst>
                  <a:outerShdw blurRad="38100" dist="38100" dir="2700000" algn="tl">
                    <a:srgbClr val="000000"/>
                  </a:outerShdw>
                </a:effectLst>
              </a:rPr>
              <a:t>сучасній</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Венеції</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вулицями</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служать</a:t>
            </a:r>
            <a:r>
              <a:rPr lang="ru-RU" sz="3200" i="1" dirty="0" smtClean="0">
                <a:solidFill>
                  <a:schemeClr val="tx2"/>
                </a:solidFill>
                <a:effectLst>
                  <a:outerShdw blurRad="38100" dist="38100" dir="2700000" algn="tl">
                    <a:srgbClr val="000000"/>
                  </a:outerShdw>
                </a:effectLst>
              </a:rPr>
              <a:t> 160 великих </a:t>
            </a:r>
            <a:r>
              <a:rPr lang="ru-RU" sz="3200" i="1" dirty="0" err="1" smtClean="0">
                <a:solidFill>
                  <a:schemeClr val="tx2"/>
                </a:solidFill>
                <a:effectLst>
                  <a:outerShdw blurRad="38100" dist="38100" dir="2700000" algn="tl">
                    <a:srgbClr val="000000"/>
                  </a:outerShdw>
                </a:effectLst>
              </a:rPr>
              <a:t>і</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дуже</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багато</a:t>
            </a:r>
            <a:r>
              <a:rPr lang="ru-RU" sz="3200" i="1" dirty="0" smtClean="0">
                <a:solidFill>
                  <a:schemeClr val="tx2"/>
                </a:solidFill>
                <a:effectLst>
                  <a:outerShdw blurRad="38100" dist="38100" dir="2700000" algn="tl">
                    <a:srgbClr val="000000"/>
                  </a:outerShdw>
                </a:effectLst>
              </a:rPr>
              <a:t> маленьких </a:t>
            </a:r>
            <a:r>
              <a:rPr lang="ru-RU" sz="3200" i="1" dirty="0" err="1" smtClean="0">
                <a:solidFill>
                  <a:schemeClr val="tx2"/>
                </a:solidFill>
                <a:effectLst>
                  <a:outerShdw blurRad="38100" dist="38100" dir="2700000" algn="tl">
                    <a:srgbClr val="000000"/>
                  </a:outerShdw>
                </a:effectLst>
              </a:rPr>
              <a:t>каналів</a:t>
            </a:r>
            <a:r>
              <a:rPr lang="ru-RU" sz="3200" i="1" dirty="0" smtClean="0">
                <a:solidFill>
                  <a:schemeClr val="tx2"/>
                </a:solidFill>
                <a:effectLst>
                  <a:outerShdw blurRad="38100" dist="38100" dir="2700000" algn="tl">
                    <a:srgbClr val="000000"/>
                  </a:outerShdw>
                </a:effectLst>
              </a:rPr>
              <a:t>.</a:t>
            </a:r>
          </a:p>
          <a:p>
            <a:pPr>
              <a:spcBef>
                <a:spcPct val="50000"/>
              </a:spcBef>
            </a:pPr>
            <a:endParaRPr lang="ru-RU" sz="3200" i="1"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circle(in)">
                                      <p:cBhvr>
                                        <p:cTn id="7" dur="2000"/>
                                        <p:tgtEl>
                                          <p:spTgt spid="481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8133"/>
                                        </p:tgtEl>
                                        <p:attrNameLst>
                                          <p:attrName>style.visibility</p:attrName>
                                        </p:attrNameLst>
                                      </p:cBhvr>
                                      <p:to>
                                        <p:strVal val="visible"/>
                                      </p:to>
                                    </p:set>
                                    <p:animEffect transition="in" filter="circle(in)">
                                      <p:cBhvr>
                                        <p:cTn id="10" dur="2000"/>
                                        <p:tgtEl>
                                          <p:spTgt spid="48133"/>
                                        </p:tgtEl>
                                      </p:cBhvr>
                                    </p:animEffect>
                                  </p:childTnLst>
                                </p:cTn>
                              </p:par>
                              <p:par>
                                <p:cTn id="11" presetID="6" presetClass="entr" presetSubtype="16" fill="hold" nodeType="withEffect">
                                  <p:stCondLst>
                                    <p:cond delay="0"/>
                                  </p:stCondLst>
                                  <p:childTnLst>
                                    <p:set>
                                      <p:cBhvr>
                                        <p:cTn id="12" dur="1" fill="hold">
                                          <p:stCondLst>
                                            <p:cond delay="0"/>
                                          </p:stCondLst>
                                        </p:cTn>
                                        <p:tgtEl>
                                          <p:spTgt spid="48132"/>
                                        </p:tgtEl>
                                        <p:attrNameLst>
                                          <p:attrName>style.visibility</p:attrName>
                                        </p:attrNameLst>
                                      </p:cBhvr>
                                      <p:to>
                                        <p:strVal val="visible"/>
                                      </p:to>
                                    </p:set>
                                    <p:animEffect transition="in" filter="circle(in)">
                                      <p:cBhvr>
                                        <p:cTn id="13" dur="2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827584" y="188640"/>
            <a:ext cx="7787208" cy="599728"/>
          </a:xfrm>
        </p:spPr>
        <p:txBody>
          <a:bodyPr>
            <a:normAutofit fontScale="90000"/>
          </a:bodyPr>
          <a:lstStyle/>
          <a:p>
            <a:r>
              <a:rPr lang="ru-RU" sz="4000" b="1" dirty="0"/>
              <a:t>«Кающаяся Мария Магдалина»</a:t>
            </a:r>
          </a:p>
        </p:txBody>
      </p:sp>
      <p:sp>
        <p:nvSpPr>
          <p:cNvPr id="46087" name="Rectangle 7"/>
          <p:cNvSpPr>
            <a:spLocks noGrp="1" noChangeArrowheads="1"/>
          </p:cNvSpPr>
          <p:nvPr>
            <p:ph type="body" sz="half" idx="1"/>
          </p:nvPr>
        </p:nvSpPr>
        <p:spPr>
          <a:xfrm>
            <a:off x="0" y="1412776"/>
            <a:ext cx="5003800" cy="5000625"/>
          </a:xfrm>
        </p:spPr>
        <p:txBody>
          <a:bodyPr>
            <a:normAutofit lnSpcReduction="10000"/>
          </a:bodyPr>
          <a:lstStyle/>
          <a:p>
            <a:pPr>
              <a:lnSpc>
                <a:spcPct val="80000"/>
              </a:lnSpc>
            </a:pPr>
            <a:r>
              <a:rPr lang="ru-RU" sz="1800" b="1" dirty="0"/>
              <a:t>В картине Тициана </a:t>
            </a:r>
            <a:r>
              <a:rPr lang="ru-RU" sz="1800" b="1" dirty="0">
                <a:solidFill>
                  <a:srgbClr val="FF00FF"/>
                </a:solidFill>
              </a:rPr>
              <a:t>«Кающаяся Мария</a:t>
            </a:r>
            <a:r>
              <a:rPr lang="ru-RU" sz="1800" b="1" dirty="0"/>
              <a:t> </a:t>
            </a:r>
            <a:r>
              <a:rPr lang="ru-RU" sz="1800" b="1" dirty="0">
                <a:solidFill>
                  <a:srgbClr val="FF00FF"/>
                </a:solidFill>
              </a:rPr>
              <a:t>Магдалина»</a:t>
            </a:r>
            <a:r>
              <a:rPr lang="ru-RU" sz="1800" b="1" dirty="0"/>
              <a:t> запечатлена великая грешница, которая некогда омыла слезами ноги Христа и была им великодушно прощена. С тех пор до самой смерти Иисуса Мария Магдалина не покидала его. Она же поведала людям о его чудесном Воскресении. Отложив в сторону книгу Священного Писания, она истово молится, устремляя взоры к небу. Ее заплаканное лицо, волны густых распущенных волос, выразительный жест прижатой к груди красивой руки, простые одежды написаны художником с особой тщательностью и мастерством. Рядом изображены стеклянный кувшин и череп </a:t>
            </a:r>
            <a:r>
              <a:rPr lang="en-US" sz="1800" b="1" dirty="0"/>
              <a:t>— </a:t>
            </a:r>
            <a:r>
              <a:rPr lang="ru-RU" sz="1800" b="1" dirty="0"/>
              <a:t>символическое напоминание о быстротечности земной жизни и смерти. Мрачное грозовое небо, скалистые горы и раскачивающиеся от ветра деревья подчеркивают драматизм происходящего.</a:t>
            </a:r>
          </a:p>
        </p:txBody>
      </p:sp>
      <p:pic>
        <p:nvPicPr>
          <p:cNvPr id="46088" name="Picture 8"/>
          <p:cNvPicPr>
            <a:picLocks noGrp="1" noChangeAspect="1" noChangeArrowheads="1"/>
          </p:cNvPicPr>
          <p:nvPr>
            <p:ph sz="half" idx="2"/>
          </p:nvPr>
        </p:nvPicPr>
        <p:blipFill>
          <a:blip r:embed="rId2" cstate="print"/>
          <a:srcRect/>
          <a:stretch>
            <a:fillRect/>
          </a:stretch>
        </p:blipFill>
        <p:spPr>
          <a:xfrm>
            <a:off x="5003800" y="1196975"/>
            <a:ext cx="3717925" cy="4413250"/>
          </a:xfrm>
          <a:noFill/>
          <a:ln/>
        </p:spPr>
      </p:pic>
      <p:sp>
        <p:nvSpPr>
          <p:cNvPr id="46090" name="Rectangle 10"/>
          <p:cNvSpPr>
            <a:spLocks noChangeArrowheads="1"/>
          </p:cNvSpPr>
          <p:nvPr/>
        </p:nvSpPr>
        <p:spPr bwMode="auto">
          <a:xfrm>
            <a:off x="4787900" y="5540375"/>
            <a:ext cx="4356100" cy="1190625"/>
          </a:xfrm>
          <a:prstGeom prst="rect">
            <a:avLst/>
          </a:prstGeom>
          <a:noFill/>
          <a:ln w="9525">
            <a:noFill/>
            <a:miter lim="800000"/>
            <a:headEnd/>
            <a:tailEnd/>
          </a:ln>
          <a:effectLst/>
        </p:spPr>
        <p:txBody>
          <a:bodyPr anchor="ctr">
            <a:spAutoFit/>
          </a:bodyPr>
          <a:lstStyle/>
          <a:p>
            <a:pPr algn="ctr"/>
            <a:r>
              <a:rPr lang="ru-RU" b="1" i="1"/>
              <a:t>Тициан.</a:t>
            </a:r>
            <a:endParaRPr lang="ru-RU"/>
          </a:p>
          <a:p>
            <a:pPr algn="ctr"/>
            <a:r>
              <a:rPr lang="ru-RU" i="1"/>
              <a:t>Кающаяся Мария Магдалина. Около </a:t>
            </a:r>
            <a:r>
              <a:rPr lang="en-US" i="1"/>
              <a:t>1565 </a:t>
            </a:r>
            <a:r>
              <a:rPr lang="ru-RU"/>
              <a:t>г. </a:t>
            </a:r>
            <a:r>
              <a:rPr lang="ru-RU" i="1"/>
              <a:t>Государственный Эрмитаж, Санкт-Петербург</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ChangeArrowheads="1"/>
          </p:cNvSpPr>
          <p:nvPr/>
        </p:nvSpPr>
        <p:spPr bwMode="auto">
          <a:xfrm>
            <a:off x="0" y="0"/>
            <a:ext cx="8766175" cy="946150"/>
          </a:xfrm>
          <a:prstGeom prst="rect">
            <a:avLst/>
          </a:prstGeom>
          <a:noFill/>
          <a:ln w="9525">
            <a:noFill/>
            <a:miter lim="800000"/>
            <a:headEnd/>
            <a:tailEnd/>
          </a:ln>
          <a:effectLst/>
        </p:spPr>
        <p:txBody>
          <a:bodyPr>
            <a:spAutoFit/>
          </a:bodyPr>
          <a:lstStyle/>
          <a:p>
            <a:r>
              <a:rPr lang="ru-RU" sz="2800" b="1" dirty="0">
                <a:solidFill>
                  <a:srgbClr val="FF0000"/>
                </a:solidFill>
              </a:rPr>
              <a:t>Тициан работал в особой манере. Вот как рассказывал об этом один из его учеников:</a:t>
            </a:r>
          </a:p>
        </p:txBody>
      </p:sp>
      <p:sp>
        <p:nvSpPr>
          <p:cNvPr id="52229" name="Rectangle 5"/>
          <p:cNvSpPr>
            <a:spLocks noChangeArrowheads="1"/>
          </p:cNvSpPr>
          <p:nvPr/>
        </p:nvSpPr>
        <p:spPr bwMode="auto">
          <a:xfrm>
            <a:off x="0" y="923925"/>
            <a:ext cx="9144000" cy="6001643"/>
          </a:xfrm>
          <a:prstGeom prst="rect">
            <a:avLst/>
          </a:prstGeom>
          <a:solidFill>
            <a:schemeClr val="bg1"/>
          </a:solidFill>
          <a:ln w="9525">
            <a:noFill/>
            <a:miter lim="800000"/>
            <a:headEnd/>
            <a:tailEnd/>
          </a:ln>
          <a:effectLst/>
        </p:spPr>
        <p:txBody>
          <a:bodyPr>
            <a:spAutoFit/>
          </a:bodyPr>
          <a:lstStyle/>
          <a:p>
            <a:r>
              <a:rPr lang="ru-RU" sz="2400" b="1" dirty="0"/>
              <a:t>«Тициан покрывал свои холсты красочной массой, как бы служившей... фундаментом для того, что он хотел в дальнейшем выразить. Я сам видел такие энергично сделанные подмалевки, исполненные густо насыщенной кистью либо в чистом красном тоне', который призван был наметить полутон, либо белилами. Той же кистью, окуная ее то в красную, то в черную, то в желтую краску, он вырабатывал рельеф освещенных частей. С этим же великим умением, при помощи всего лишь четырех цветов вызывал он из небытия обещание прекрасной фигуры... Последние ретуши он наводил легкими ударами пальцев, сглаживая переходы от ярчайших бликов к полутонам и втирая один тон в другой. Иногда тем же пальцем он наносил густую тень в какой-либо угол, чтобы усилить это место... К концу он поистине писал больше пальцами, нежели кистью».</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484784"/>
            <a:ext cx="5184576" cy="5016758"/>
          </a:xfrm>
          <a:prstGeom prst="rect">
            <a:avLst/>
          </a:prstGeom>
        </p:spPr>
        <p:txBody>
          <a:bodyPr wrap="square">
            <a:spAutoFit/>
          </a:bodyPr>
          <a:lstStyle/>
          <a:p>
            <a:r>
              <a:rPr lang="ru-RU" sz="2000" b="1" dirty="0" err="1" smtClean="0"/>
              <a:t>Венеція</a:t>
            </a:r>
            <a:endParaRPr lang="ru-RU" sz="2000" b="1" dirty="0" smtClean="0"/>
          </a:p>
          <a:p>
            <a:r>
              <a:rPr lang="ru-RU" sz="2000" b="1" dirty="0" smtClean="0"/>
              <a:t> </a:t>
            </a:r>
            <a:r>
              <a:rPr lang="en-US" sz="2000" b="1" dirty="0" err="1" smtClean="0"/>
              <a:t>Venezia</a:t>
            </a:r>
            <a:endParaRPr lang="en-US" sz="2000" b="1" dirty="0" smtClean="0"/>
          </a:p>
          <a:p>
            <a:r>
              <a:rPr lang="en-US" sz="2000" dirty="0" smtClean="0"/>
              <a:t> </a:t>
            </a:r>
          </a:p>
          <a:p>
            <a:r>
              <a:rPr lang="ru-RU" sz="2000" b="1" dirty="0" err="1" smtClean="0"/>
              <a:t>Країна</a:t>
            </a:r>
            <a:r>
              <a:rPr lang="ru-RU" sz="2000" dirty="0" smtClean="0"/>
              <a:t>	 </a:t>
            </a:r>
            <a:r>
              <a:rPr lang="ru-RU" sz="2000" dirty="0" err="1" smtClean="0"/>
              <a:t>Італія</a:t>
            </a:r>
            <a:endParaRPr lang="ru-RU" sz="2000" dirty="0" smtClean="0"/>
          </a:p>
          <a:p>
            <a:r>
              <a:rPr lang="ru-RU" sz="2000" b="1" dirty="0" err="1" smtClean="0"/>
              <a:t>Регіон</a:t>
            </a:r>
            <a:r>
              <a:rPr lang="ru-RU" sz="2000" dirty="0" smtClean="0"/>
              <a:t>	 </a:t>
            </a:r>
            <a:r>
              <a:rPr lang="ru-RU" sz="2000" dirty="0" err="1" smtClean="0"/>
              <a:t>Венето</a:t>
            </a:r>
            <a:r>
              <a:rPr lang="ru-RU" sz="2000" dirty="0" smtClean="0"/>
              <a:t> </a:t>
            </a:r>
          </a:p>
          <a:p>
            <a:endParaRPr lang="ru-RU" sz="2000" dirty="0" smtClean="0"/>
          </a:p>
          <a:p>
            <a:r>
              <a:rPr lang="ru-RU" sz="2000" b="1" dirty="0" err="1" smtClean="0"/>
              <a:t>Провінція</a:t>
            </a:r>
            <a:r>
              <a:rPr lang="ru-RU" sz="2000" dirty="0" smtClean="0"/>
              <a:t>	</a:t>
            </a:r>
            <a:r>
              <a:rPr lang="ru-RU" sz="2000" dirty="0" err="1" smtClean="0"/>
              <a:t>Венеція</a:t>
            </a:r>
            <a:r>
              <a:rPr lang="ru-RU" sz="2000" dirty="0" smtClean="0"/>
              <a:t> </a:t>
            </a:r>
          </a:p>
          <a:p>
            <a:r>
              <a:rPr lang="ru-RU" sz="2000" b="1" dirty="0" err="1" smtClean="0"/>
              <a:t>Поштові</a:t>
            </a:r>
            <a:r>
              <a:rPr lang="ru-RU" sz="2000" b="1" dirty="0" smtClean="0"/>
              <a:t> </a:t>
            </a:r>
            <a:r>
              <a:rPr lang="ru-RU" sz="2000" b="1" dirty="0" err="1" smtClean="0"/>
              <a:t>індекси</a:t>
            </a:r>
            <a:r>
              <a:rPr lang="ru-RU" sz="2000" b="1" dirty="0" smtClean="0"/>
              <a:t>	</a:t>
            </a:r>
            <a:r>
              <a:rPr lang="ru-RU" sz="2000" dirty="0" smtClean="0"/>
              <a:t>30100</a:t>
            </a:r>
          </a:p>
          <a:p>
            <a:r>
              <a:rPr lang="ru-RU" sz="2000" b="1" dirty="0" err="1" smtClean="0"/>
              <a:t>Телефонний</a:t>
            </a:r>
            <a:r>
              <a:rPr lang="ru-RU" sz="2000" b="1" dirty="0" smtClean="0"/>
              <a:t> код	</a:t>
            </a:r>
            <a:r>
              <a:rPr lang="ru-RU" sz="2000" dirty="0" smtClean="0"/>
              <a:t>041</a:t>
            </a:r>
          </a:p>
          <a:p>
            <a:r>
              <a:rPr lang="ru-RU" sz="2000" b="1" dirty="0" err="1" smtClean="0"/>
              <a:t>Координати</a:t>
            </a:r>
            <a:r>
              <a:rPr lang="ru-RU" sz="2000" b="1" dirty="0" smtClean="0"/>
              <a:t>	</a:t>
            </a:r>
            <a:r>
              <a:rPr lang="ru-RU" sz="2000" dirty="0" smtClean="0"/>
              <a:t>45°26′15″ пн. </a:t>
            </a:r>
            <a:r>
              <a:rPr lang="ru-RU" sz="2000" dirty="0" err="1" smtClean="0"/>
              <a:t>ш</a:t>
            </a:r>
            <a:r>
              <a:rPr lang="ru-RU" sz="2000" dirty="0" smtClean="0"/>
              <a:t>. 12°20′09″ </a:t>
            </a:r>
            <a:r>
              <a:rPr lang="ru-RU" sz="2000" dirty="0" err="1" smtClean="0"/>
              <a:t>сх.д</a:t>
            </a:r>
            <a:r>
              <a:rPr lang="ru-RU" sz="2000" dirty="0" smtClean="0"/>
              <a:t>. </a:t>
            </a:r>
          </a:p>
          <a:p>
            <a:r>
              <a:rPr lang="ru-RU" sz="2000" b="1" dirty="0" err="1" smtClean="0"/>
              <a:t>Висота</a:t>
            </a:r>
            <a:r>
              <a:rPr lang="ru-RU" sz="2000" b="1" dirty="0" smtClean="0"/>
              <a:t>	</a:t>
            </a:r>
            <a:r>
              <a:rPr lang="ru-RU" sz="2000" dirty="0" smtClean="0"/>
              <a:t>2 м.над </a:t>
            </a:r>
            <a:r>
              <a:rPr lang="ru-RU" sz="2000" dirty="0" err="1" smtClean="0"/>
              <a:t>р</a:t>
            </a:r>
            <a:r>
              <a:rPr lang="uk-UA" sz="2000" dirty="0" err="1" smtClean="0"/>
              <a:t>івнем</a:t>
            </a:r>
            <a:r>
              <a:rPr lang="ru-RU" sz="2000" dirty="0"/>
              <a:t> </a:t>
            </a:r>
            <a:r>
              <a:rPr lang="ru-RU" sz="2000" dirty="0" smtClean="0"/>
              <a:t>моря</a:t>
            </a:r>
          </a:p>
          <a:p>
            <a:r>
              <a:rPr lang="ru-RU" sz="2000" b="1" dirty="0" err="1" smtClean="0"/>
              <a:t>Площа</a:t>
            </a:r>
            <a:r>
              <a:rPr lang="ru-RU" sz="2000" b="1" dirty="0" smtClean="0"/>
              <a:t>	</a:t>
            </a:r>
            <a:r>
              <a:rPr lang="ru-RU" sz="2000" dirty="0" smtClean="0"/>
              <a:t>414,573211 км²</a:t>
            </a:r>
          </a:p>
          <a:p>
            <a:r>
              <a:rPr lang="ru-RU" sz="2000" b="1" dirty="0" err="1" smtClean="0"/>
              <a:t>Населення</a:t>
            </a:r>
            <a:r>
              <a:rPr lang="ru-RU" sz="2000" dirty="0" smtClean="0"/>
              <a:t>	270 884</a:t>
            </a:r>
          </a:p>
          <a:p>
            <a:r>
              <a:rPr lang="ru-RU" sz="2000" b="1" dirty="0" smtClean="0"/>
              <a:t>Густота	</a:t>
            </a:r>
            <a:r>
              <a:rPr lang="ru-RU" sz="2000" dirty="0" smtClean="0"/>
              <a:t>653,4 ос./км²</a:t>
            </a:r>
          </a:p>
          <a:p>
            <a:r>
              <a:rPr lang="ru-RU" sz="2000" b="1" dirty="0" smtClean="0"/>
              <a:t>Мер</a:t>
            </a:r>
            <a:r>
              <a:rPr lang="ru-RU" sz="2000" dirty="0" smtClean="0"/>
              <a:t>	</a:t>
            </a:r>
            <a:r>
              <a:rPr lang="en-US" sz="2000" dirty="0" smtClean="0"/>
              <a:t>Giorgio </a:t>
            </a:r>
            <a:r>
              <a:rPr lang="en-US" sz="2000" dirty="0" err="1" smtClean="0"/>
              <a:t>Orsoni</a:t>
            </a:r>
            <a:endParaRPr lang="ru-RU" sz="2000" dirty="0"/>
          </a:p>
        </p:txBody>
      </p:sp>
      <p:pic>
        <p:nvPicPr>
          <p:cNvPr id="1026" name="Picture 2"/>
          <p:cNvPicPr>
            <a:picLocks noChangeAspect="1" noChangeArrowheads="1"/>
          </p:cNvPicPr>
          <p:nvPr/>
        </p:nvPicPr>
        <p:blipFill>
          <a:blip r:embed="rId2" cstate="print"/>
          <a:srcRect/>
          <a:stretch>
            <a:fillRect/>
          </a:stretch>
        </p:blipFill>
        <p:spPr bwMode="auto">
          <a:xfrm>
            <a:off x="5076056" y="476672"/>
            <a:ext cx="3458279" cy="52565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67544" y="0"/>
            <a:ext cx="8676456" cy="2924944"/>
          </a:xfrm>
        </p:spPr>
        <p:txBody>
          <a:bodyPr>
            <a:normAutofit lnSpcReduction="10000"/>
          </a:bodyPr>
          <a:lstStyle/>
          <a:p>
            <a:pPr>
              <a:buFont typeface="Wingdings" pitchFamily="2" charset="2"/>
              <a:buNone/>
            </a:pPr>
            <a:r>
              <a:rPr lang="ru-RU" sz="3200" i="1" dirty="0" smtClean="0">
                <a:solidFill>
                  <a:schemeClr val="tx2"/>
                </a:solidFill>
              </a:rPr>
              <a:t>З материком </a:t>
            </a:r>
            <a:r>
              <a:rPr lang="ru-RU" sz="3200" i="1" dirty="0" err="1" smtClean="0">
                <a:solidFill>
                  <a:schemeClr val="tx2"/>
                </a:solidFill>
              </a:rPr>
              <a:t>місто</a:t>
            </a:r>
            <a:r>
              <a:rPr lang="ru-RU" sz="3200" i="1" dirty="0" smtClean="0">
                <a:solidFill>
                  <a:schemeClr val="tx2"/>
                </a:solidFill>
              </a:rPr>
              <a:t> </a:t>
            </a:r>
            <a:r>
              <a:rPr lang="ru-RU" sz="3200" i="1" dirty="0" err="1" smtClean="0">
                <a:solidFill>
                  <a:schemeClr val="tx2"/>
                </a:solidFill>
              </a:rPr>
              <a:t>з'єднаний</a:t>
            </a:r>
            <a:r>
              <a:rPr lang="ru-RU" sz="3200" i="1" dirty="0" smtClean="0">
                <a:solidFill>
                  <a:schemeClr val="tx2"/>
                </a:solidFill>
              </a:rPr>
              <a:t> </a:t>
            </a:r>
            <a:r>
              <a:rPr lang="ru-RU" sz="3200" i="1" dirty="0" err="1" smtClean="0">
                <a:solidFill>
                  <a:schemeClr val="tx2"/>
                </a:solidFill>
              </a:rPr>
              <a:t>чотирикілометровим</a:t>
            </a:r>
            <a:r>
              <a:rPr lang="ru-RU" sz="3200" i="1" dirty="0" smtClean="0">
                <a:solidFill>
                  <a:schemeClr val="tx2"/>
                </a:solidFill>
              </a:rPr>
              <a:t> мостом, </a:t>
            </a:r>
            <a:r>
              <a:rPr lang="ru-RU" sz="3200" i="1" dirty="0" err="1" smtClean="0">
                <a:solidFill>
                  <a:schemeClr val="tx2"/>
                </a:solidFill>
              </a:rPr>
              <a:t>що</a:t>
            </a:r>
            <a:r>
              <a:rPr lang="ru-RU" sz="3200" i="1" dirty="0" smtClean="0">
                <a:solidFill>
                  <a:schemeClr val="tx2"/>
                </a:solidFill>
              </a:rPr>
              <a:t> </a:t>
            </a:r>
            <a:r>
              <a:rPr lang="ru-RU" sz="3200" i="1" dirty="0" err="1" smtClean="0">
                <a:solidFill>
                  <a:schemeClr val="tx2"/>
                </a:solidFill>
              </a:rPr>
              <a:t>виходять</a:t>
            </a:r>
            <a:r>
              <a:rPr lang="ru-RU" sz="3200" i="1" dirty="0" smtClean="0">
                <a:solidFill>
                  <a:schemeClr val="tx2"/>
                </a:solidFill>
              </a:rPr>
              <a:t> прямо на </a:t>
            </a:r>
            <a:r>
              <a:rPr lang="ru-RU" sz="3200" i="1" dirty="0" err="1" smtClean="0">
                <a:solidFill>
                  <a:schemeClr val="tx2"/>
                </a:solidFill>
              </a:rPr>
              <a:t>Римську</a:t>
            </a:r>
            <a:r>
              <a:rPr lang="ru-RU" sz="3200" i="1" dirty="0" smtClean="0">
                <a:solidFill>
                  <a:schemeClr val="tx2"/>
                </a:solidFill>
              </a:rPr>
              <a:t> </a:t>
            </a:r>
            <a:r>
              <a:rPr lang="ru-RU" sz="3200" i="1" dirty="0" err="1" smtClean="0">
                <a:solidFill>
                  <a:schemeClr val="tx2"/>
                </a:solidFill>
              </a:rPr>
              <a:t>площу</a:t>
            </a:r>
            <a:r>
              <a:rPr lang="ru-RU" sz="3200" i="1" dirty="0" smtClean="0">
                <a:solidFill>
                  <a:schemeClr val="tx2"/>
                </a:solidFill>
              </a:rPr>
              <a:t>. Тут </a:t>
            </a:r>
            <a:r>
              <a:rPr lang="ru-RU" sz="3200" i="1" dirty="0" err="1" smtClean="0">
                <a:solidFill>
                  <a:schemeClr val="tx2"/>
                </a:solidFill>
              </a:rPr>
              <a:t>височить</a:t>
            </a:r>
            <a:r>
              <a:rPr lang="ru-RU" sz="3200" i="1" dirty="0" smtClean="0">
                <a:solidFill>
                  <a:schemeClr val="tx2"/>
                </a:solidFill>
              </a:rPr>
              <a:t> </a:t>
            </a:r>
            <a:r>
              <a:rPr lang="ru-RU" sz="3200" i="1" dirty="0" err="1" smtClean="0">
                <a:solidFill>
                  <a:schemeClr val="tx2"/>
                </a:solidFill>
              </a:rPr>
              <a:t>багатоповерховий</a:t>
            </a:r>
            <a:r>
              <a:rPr lang="ru-RU" sz="3200" i="1" dirty="0" smtClean="0">
                <a:solidFill>
                  <a:schemeClr val="tx2"/>
                </a:solidFill>
              </a:rPr>
              <a:t> гараж, де </a:t>
            </a:r>
            <a:r>
              <a:rPr lang="ru-RU" sz="3200" i="1" dirty="0" err="1" smtClean="0">
                <a:solidFill>
                  <a:schemeClr val="tx2"/>
                </a:solidFill>
              </a:rPr>
              <a:t>всі</a:t>
            </a:r>
            <a:r>
              <a:rPr lang="ru-RU" sz="3200" i="1" dirty="0" smtClean="0">
                <a:solidFill>
                  <a:schemeClr val="tx2"/>
                </a:solidFill>
              </a:rPr>
              <a:t> </a:t>
            </a:r>
            <a:r>
              <a:rPr lang="ru-RU" sz="3200" i="1" dirty="0" err="1" smtClean="0">
                <a:solidFill>
                  <a:schemeClr val="tx2"/>
                </a:solidFill>
              </a:rPr>
              <a:t>приїжджають</a:t>
            </a:r>
            <a:r>
              <a:rPr lang="ru-RU" sz="3200" i="1" dirty="0" smtClean="0">
                <a:solidFill>
                  <a:schemeClr val="tx2"/>
                </a:solidFill>
              </a:rPr>
              <a:t> до </a:t>
            </a:r>
            <a:r>
              <a:rPr lang="ru-RU" sz="3200" i="1" dirty="0" err="1" smtClean="0">
                <a:solidFill>
                  <a:schemeClr val="tx2"/>
                </a:solidFill>
              </a:rPr>
              <a:t>Венеції</a:t>
            </a:r>
            <a:r>
              <a:rPr lang="ru-RU" sz="3200" i="1" dirty="0" smtClean="0">
                <a:solidFill>
                  <a:schemeClr val="tx2"/>
                </a:solidFill>
              </a:rPr>
              <a:t> </a:t>
            </a:r>
            <a:r>
              <a:rPr lang="ru-RU" sz="3200" i="1" dirty="0" err="1" smtClean="0">
                <a:solidFill>
                  <a:schemeClr val="tx2"/>
                </a:solidFill>
              </a:rPr>
              <a:t>залишає</a:t>
            </a:r>
            <a:r>
              <a:rPr lang="ru-RU" sz="3200" i="1" dirty="0" smtClean="0">
                <a:solidFill>
                  <a:schemeClr val="tx2"/>
                </a:solidFill>
              </a:rPr>
              <a:t> </a:t>
            </a:r>
            <a:r>
              <a:rPr lang="ru-RU" sz="3200" i="1" dirty="0" err="1" smtClean="0">
                <a:solidFill>
                  <a:schemeClr val="tx2"/>
                </a:solidFill>
              </a:rPr>
              <a:t>свої</a:t>
            </a:r>
            <a:r>
              <a:rPr lang="ru-RU" sz="3200" i="1" dirty="0" smtClean="0">
                <a:solidFill>
                  <a:schemeClr val="tx2"/>
                </a:solidFill>
              </a:rPr>
              <a:t> </a:t>
            </a:r>
            <a:r>
              <a:rPr lang="ru-RU" sz="3200" i="1" dirty="0" err="1" smtClean="0">
                <a:solidFill>
                  <a:schemeClr val="tx2"/>
                </a:solidFill>
              </a:rPr>
              <a:t>автомобілі</a:t>
            </a:r>
            <a:r>
              <a:rPr lang="ru-RU" sz="3200" i="1" dirty="0" smtClean="0">
                <a:solidFill>
                  <a:schemeClr val="tx2"/>
                </a:solidFill>
              </a:rPr>
              <a:t>.</a:t>
            </a:r>
            <a:endParaRPr lang="ru-RU" sz="3200" i="1" dirty="0">
              <a:solidFill>
                <a:schemeClr val="tx2"/>
              </a:solidFill>
            </a:endParaRPr>
          </a:p>
        </p:txBody>
      </p:sp>
      <p:pic>
        <p:nvPicPr>
          <p:cNvPr id="49157" name="Picture 5" descr="glav"/>
          <p:cNvPicPr>
            <a:picLocks noChangeAspect="1" noChangeArrowheads="1"/>
          </p:cNvPicPr>
          <p:nvPr/>
        </p:nvPicPr>
        <p:blipFill>
          <a:blip r:embed="rId2" cstate="print"/>
          <a:srcRect/>
          <a:stretch>
            <a:fillRect/>
          </a:stretch>
        </p:blipFill>
        <p:spPr bwMode="auto">
          <a:xfrm>
            <a:off x="4724400" y="3048000"/>
            <a:ext cx="4114800" cy="3543300"/>
          </a:xfrm>
          <a:prstGeom prst="rect">
            <a:avLst/>
          </a:prstGeom>
          <a:noFill/>
        </p:spPr>
      </p:pic>
      <p:sp>
        <p:nvSpPr>
          <p:cNvPr id="49159" name="Text Box 7"/>
          <p:cNvSpPr txBox="1">
            <a:spLocks noChangeArrowheads="1"/>
          </p:cNvSpPr>
          <p:nvPr/>
        </p:nvSpPr>
        <p:spPr bwMode="auto">
          <a:xfrm>
            <a:off x="0" y="2492896"/>
            <a:ext cx="4499991" cy="4524315"/>
          </a:xfrm>
          <a:prstGeom prst="rect">
            <a:avLst/>
          </a:prstGeom>
          <a:noFill/>
          <a:ln w="9525">
            <a:noFill/>
            <a:miter lim="800000"/>
            <a:headEnd/>
            <a:tailEnd/>
          </a:ln>
          <a:effectLst/>
        </p:spPr>
        <p:txBody>
          <a:bodyPr wrap="square">
            <a:spAutoFit/>
          </a:bodyPr>
          <a:lstStyle/>
          <a:p>
            <a:pPr>
              <a:spcBef>
                <a:spcPct val="20000"/>
              </a:spcBef>
              <a:buClr>
                <a:schemeClr val="hlink"/>
              </a:buClr>
              <a:buSzPct val="65000"/>
              <a:buFont typeface="Wingdings" pitchFamily="2" charset="2"/>
              <a:buNone/>
            </a:pPr>
            <a:r>
              <a:rPr lang="ru-RU" sz="3200" i="1" dirty="0" smtClean="0">
                <a:solidFill>
                  <a:schemeClr val="tx2"/>
                </a:solidFill>
                <a:effectLst>
                  <a:outerShdw blurRad="38100" dist="38100" dir="2700000" algn="tl">
                    <a:srgbClr val="000000"/>
                  </a:outerShdw>
                </a:effectLst>
              </a:rPr>
              <a:t>У </a:t>
            </a:r>
            <a:r>
              <a:rPr lang="ru-RU" sz="3200" i="1" dirty="0" err="1" smtClean="0">
                <a:solidFill>
                  <a:schemeClr val="tx2"/>
                </a:solidFill>
                <a:effectLst>
                  <a:outerShdw blurRad="38100" dist="38100" dir="2700000" algn="tl">
                    <a:srgbClr val="000000"/>
                  </a:outerShdw>
                </a:effectLst>
              </a:rPr>
              <a:t>місті</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немає</a:t>
            </a:r>
            <a:r>
              <a:rPr lang="ru-RU" sz="3200" i="1" dirty="0" smtClean="0">
                <a:solidFill>
                  <a:schemeClr val="tx2"/>
                </a:solidFill>
                <a:effectLst>
                  <a:outerShdw blurRad="38100" dist="38100" dir="2700000" algn="tl">
                    <a:srgbClr val="000000"/>
                  </a:outerShdw>
                </a:effectLst>
              </a:rPr>
              <a:t> наземного транспорту, </a:t>
            </a:r>
            <a:r>
              <a:rPr lang="ru-RU" sz="3200" i="1" dirty="0" err="1" smtClean="0">
                <a:solidFill>
                  <a:schemeClr val="tx2"/>
                </a:solidFill>
                <a:effectLst>
                  <a:outerShdw blurRad="38100" dist="38100" dir="2700000" algn="tl">
                    <a:srgbClr val="000000"/>
                  </a:outerShdw>
                </a:effectLst>
              </a:rPr>
              <a:t>пересуватися</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можна</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лише</a:t>
            </a:r>
            <a:r>
              <a:rPr lang="ru-RU" sz="3200" i="1" dirty="0" smtClean="0">
                <a:solidFill>
                  <a:schemeClr val="tx2"/>
                </a:solidFill>
                <a:effectLst>
                  <a:outerShdw blurRad="38100" dist="38100" dir="2700000" algn="tl">
                    <a:srgbClr val="000000"/>
                  </a:outerShdw>
                </a:effectLst>
              </a:rPr>
              <a:t> по </a:t>
            </a:r>
            <a:r>
              <a:rPr lang="ru-RU" sz="3200" i="1" dirty="0" err="1" smtClean="0">
                <a:solidFill>
                  <a:schemeClr val="tx2"/>
                </a:solidFill>
                <a:effectLst>
                  <a:outerShdw blurRad="38100" dist="38100" dir="2700000" algn="tl">
                    <a:srgbClr val="000000"/>
                  </a:outerShdw>
                </a:effectLst>
              </a:rPr>
              <a:t>многочисленним</a:t>
            </a:r>
            <a:r>
              <a:rPr lang="ru-RU" sz="3200" i="1" dirty="0" smtClean="0">
                <a:solidFill>
                  <a:schemeClr val="tx2"/>
                </a:solidFill>
                <a:effectLst>
                  <a:outerShdw blurRad="38100" dist="38100" dir="2700000" algn="tl">
                    <a:srgbClr val="000000"/>
                  </a:outerShdw>
                </a:effectLst>
              </a:rPr>
              <a:t> каналам на гондолах </a:t>
            </a:r>
            <a:r>
              <a:rPr lang="ru-RU" sz="3200" i="1" dirty="0" err="1" smtClean="0">
                <a:solidFill>
                  <a:schemeClr val="tx2"/>
                </a:solidFill>
                <a:effectLst>
                  <a:outerShdw blurRad="38100" dist="38100" dir="2700000" algn="tl">
                    <a:srgbClr val="000000"/>
                  </a:outerShdw>
                </a:effectLst>
              </a:rPr>
              <a:t>або</a:t>
            </a:r>
            <a:r>
              <a:rPr lang="ru-RU" sz="3200" i="1" dirty="0" smtClean="0">
                <a:solidFill>
                  <a:schemeClr val="tx2"/>
                </a:solidFill>
                <a:effectLst>
                  <a:outerShdw blurRad="38100" dist="38100" dir="2700000" algn="tl">
                    <a:srgbClr val="000000"/>
                  </a:outerShdw>
                </a:effectLst>
              </a:rPr>
              <a:t> </a:t>
            </a:r>
            <a:r>
              <a:rPr lang="ru-RU" sz="3200" i="1" dirty="0" err="1" smtClean="0">
                <a:solidFill>
                  <a:schemeClr val="tx2"/>
                </a:solidFill>
                <a:effectLst>
                  <a:outerShdw blurRad="38100" dist="38100" dir="2700000" algn="tl">
                    <a:srgbClr val="000000"/>
                  </a:outerShdw>
                </a:effectLst>
              </a:rPr>
              <a:t>річкових</a:t>
            </a:r>
            <a:r>
              <a:rPr lang="ru-RU" sz="3200" i="1" dirty="0" smtClean="0">
                <a:solidFill>
                  <a:schemeClr val="tx2"/>
                </a:solidFill>
                <a:effectLst>
                  <a:outerShdw blurRad="38100" dist="38100" dir="2700000" algn="tl">
                    <a:srgbClr val="000000"/>
                  </a:outerShdw>
                </a:effectLst>
              </a:rPr>
              <a:t> трамваях.</a:t>
            </a:r>
            <a:endParaRPr lang="ru-RU" sz="3200" i="1" dirty="0">
              <a:solidFill>
                <a:schemeClr val="tx2"/>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fade">
                                      <p:cBhvr>
                                        <p:cTn id="7" dur="1000"/>
                                        <p:tgtEl>
                                          <p:spTgt spid="49155">
                                            <p:txEl>
                                              <p:pRg st="0" end="0"/>
                                            </p:txEl>
                                          </p:spTgt>
                                        </p:tgtEl>
                                      </p:cBhvr>
                                    </p:animEffect>
                                    <p:anim calcmode="lin" valueType="num">
                                      <p:cBhvr>
                                        <p:cTn id="8" dur="10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915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55">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9157"/>
                                        </p:tgtEl>
                                        <p:attrNameLst>
                                          <p:attrName>style.visibility</p:attrName>
                                        </p:attrNameLst>
                                      </p:cBhvr>
                                      <p:to>
                                        <p:strVal val="visible"/>
                                      </p:to>
                                    </p:set>
                                    <p:animEffect transition="in" filter="fade">
                                      <p:cBhvr>
                                        <p:cTn id="13" dur="1000"/>
                                        <p:tgtEl>
                                          <p:spTgt spid="49157"/>
                                        </p:tgtEl>
                                      </p:cBhvr>
                                    </p:animEffect>
                                    <p:anim calcmode="lin" valueType="num">
                                      <p:cBhvr>
                                        <p:cTn id="14" dur="1000" fill="hold"/>
                                        <p:tgtEl>
                                          <p:spTgt spid="49157"/>
                                        </p:tgtEl>
                                        <p:attrNameLst>
                                          <p:attrName>ppt_x</p:attrName>
                                        </p:attrNameLst>
                                      </p:cBhvr>
                                      <p:tavLst>
                                        <p:tav tm="0">
                                          <p:val>
                                            <p:strVal val="#ppt_x"/>
                                          </p:val>
                                        </p:tav>
                                        <p:tav tm="100000">
                                          <p:val>
                                            <p:strVal val="#ppt_x"/>
                                          </p:val>
                                        </p:tav>
                                      </p:tavLst>
                                    </p:anim>
                                    <p:anim calcmode="lin" valueType="num">
                                      <p:cBhvr>
                                        <p:cTn id="15" dur="900" decel="100000" fill="hold"/>
                                        <p:tgtEl>
                                          <p:spTgt spid="4915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9157"/>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49159"/>
                                        </p:tgtEl>
                                        <p:attrNameLst>
                                          <p:attrName>style.visibility</p:attrName>
                                        </p:attrNameLst>
                                      </p:cBhvr>
                                      <p:to>
                                        <p:strVal val="visible"/>
                                      </p:to>
                                    </p:set>
                                    <p:animEffect transition="in" filter="fade">
                                      <p:cBhvr>
                                        <p:cTn id="19" dur="1000"/>
                                        <p:tgtEl>
                                          <p:spTgt spid="49159"/>
                                        </p:tgtEl>
                                      </p:cBhvr>
                                    </p:animEffect>
                                    <p:anim calcmode="lin" valueType="num">
                                      <p:cBhvr>
                                        <p:cTn id="20" dur="1000" fill="hold"/>
                                        <p:tgtEl>
                                          <p:spTgt spid="49159"/>
                                        </p:tgtEl>
                                        <p:attrNameLst>
                                          <p:attrName>ppt_x</p:attrName>
                                        </p:attrNameLst>
                                      </p:cBhvr>
                                      <p:tavLst>
                                        <p:tav tm="0">
                                          <p:val>
                                            <p:strVal val="#ppt_x"/>
                                          </p:val>
                                        </p:tav>
                                        <p:tav tm="100000">
                                          <p:val>
                                            <p:strVal val="#ppt_x"/>
                                          </p:val>
                                        </p:tav>
                                      </p:tavLst>
                                    </p:anim>
                                    <p:anim calcmode="lin" valueType="num">
                                      <p:cBhvr>
                                        <p:cTn id="21" dur="900" decel="100000" fill="hold"/>
                                        <p:tgtEl>
                                          <p:spTgt spid="4915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91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P spid="491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228600" y="1066800"/>
            <a:ext cx="4419600" cy="5791200"/>
          </a:xfrm>
        </p:spPr>
        <p:txBody>
          <a:bodyPr>
            <a:normAutofit/>
          </a:bodyPr>
          <a:lstStyle/>
          <a:p>
            <a:pPr>
              <a:buFont typeface="Wingdings" pitchFamily="2" charset="2"/>
              <a:buNone/>
            </a:pPr>
            <a:r>
              <a:rPr lang="ru-RU" sz="3200" i="1" dirty="0" err="1" smtClean="0">
                <a:solidFill>
                  <a:schemeClr val="tx2"/>
                </a:solidFill>
              </a:rPr>
              <a:t>Фасади</a:t>
            </a:r>
            <a:r>
              <a:rPr lang="ru-RU" sz="3200" i="1" dirty="0" smtClean="0">
                <a:solidFill>
                  <a:schemeClr val="tx2"/>
                </a:solidFill>
              </a:rPr>
              <a:t> </a:t>
            </a:r>
            <a:r>
              <a:rPr lang="ru-RU" sz="3200" i="1" dirty="0" err="1" smtClean="0">
                <a:solidFill>
                  <a:schemeClr val="tx2"/>
                </a:solidFill>
              </a:rPr>
              <a:t>будинків</a:t>
            </a:r>
            <a:r>
              <a:rPr lang="ru-RU" sz="3200" i="1" dirty="0" smtClean="0">
                <a:solidFill>
                  <a:schemeClr val="tx2"/>
                </a:solidFill>
              </a:rPr>
              <a:t> </a:t>
            </a:r>
            <a:r>
              <a:rPr lang="ru-RU" sz="3200" i="1" dirty="0" err="1" smtClean="0">
                <a:solidFill>
                  <a:schemeClr val="tx2"/>
                </a:solidFill>
              </a:rPr>
              <a:t>найчастіше</a:t>
            </a:r>
            <a:r>
              <a:rPr lang="ru-RU" sz="3200" i="1" dirty="0" smtClean="0">
                <a:solidFill>
                  <a:schemeClr val="tx2"/>
                </a:solidFill>
              </a:rPr>
              <a:t> </a:t>
            </a:r>
            <a:r>
              <a:rPr lang="ru-RU" sz="3200" i="1" dirty="0" err="1" smtClean="0">
                <a:solidFill>
                  <a:schemeClr val="tx2"/>
                </a:solidFill>
              </a:rPr>
              <a:t>спускаються</a:t>
            </a:r>
            <a:r>
              <a:rPr lang="ru-RU" sz="3200" i="1" dirty="0" smtClean="0">
                <a:solidFill>
                  <a:schemeClr val="tx2"/>
                </a:solidFill>
              </a:rPr>
              <a:t> прямо у воду. У ворота </a:t>
            </a:r>
            <a:r>
              <a:rPr lang="ru-RU" sz="3200" i="1" dirty="0" err="1" smtClean="0">
                <a:solidFill>
                  <a:schemeClr val="tx2"/>
                </a:solidFill>
              </a:rPr>
              <a:t>впливають</a:t>
            </a:r>
            <a:r>
              <a:rPr lang="ru-RU" sz="3200" i="1" dirty="0" smtClean="0">
                <a:solidFill>
                  <a:schemeClr val="tx2"/>
                </a:solidFill>
              </a:rPr>
              <a:t> </a:t>
            </a:r>
            <a:r>
              <a:rPr lang="ru-RU" sz="3200" i="1" dirty="0" err="1" smtClean="0">
                <a:solidFill>
                  <a:schemeClr val="tx2"/>
                </a:solidFill>
              </a:rPr>
              <a:t>човни</a:t>
            </a:r>
            <a:r>
              <a:rPr lang="ru-RU" sz="3200" i="1" dirty="0" smtClean="0">
                <a:solidFill>
                  <a:schemeClr val="tx2"/>
                </a:solidFill>
              </a:rPr>
              <a:t>, а у </a:t>
            </a:r>
            <a:r>
              <a:rPr lang="ru-RU" sz="3200" i="1" dirty="0" err="1" smtClean="0">
                <a:solidFill>
                  <a:schemeClr val="tx2"/>
                </a:solidFill>
              </a:rPr>
              <a:t>входів</a:t>
            </a:r>
            <a:r>
              <a:rPr lang="ru-RU" sz="3200" i="1" dirty="0" smtClean="0">
                <a:solidFill>
                  <a:schemeClr val="tx2"/>
                </a:solidFill>
              </a:rPr>
              <a:t> в </a:t>
            </a:r>
            <a:r>
              <a:rPr lang="ru-RU" sz="3200" i="1" dirty="0" err="1" smtClean="0">
                <a:solidFill>
                  <a:schemeClr val="tx2"/>
                </a:solidFill>
              </a:rPr>
              <a:t>будинок</a:t>
            </a:r>
            <a:r>
              <a:rPr lang="ru-RU" sz="3200" i="1" dirty="0" smtClean="0">
                <a:solidFill>
                  <a:schemeClr val="tx2"/>
                </a:solidFill>
              </a:rPr>
              <a:t> </a:t>
            </a:r>
            <a:r>
              <a:rPr lang="ru-RU" sz="3200" i="1" dirty="0" err="1" smtClean="0">
                <a:solidFill>
                  <a:schemeClr val="tx2"/>
                </a:solidFill>
              </a:rPr>
              <a:t>стирчать</a:t>
            </a:r>
            <a:r>
              <a:rPr lang="ru-RU" sz="3200" i="1" dirty="0" smtClean="0">
                <a:solidFill>
                  <a:schemeClr val="tx2"/>
                </a:solidFill>
              </a:rPr>
              <a:t> </a:t>
            </a:r>
            <a:r>
              <a:rPr lang="ru-RU" sz="3200" i="1" dirty="0" err="1" smtClean="0">
                <a:solidFill>
                  <a:schemeClr val="tx2"/>
                </a:solidFill>
              </a:rPr>
              <a:t>стовпи</a:t>
            </a:r>
            <a:r>
              <a:rPr lang="ru-RU" sz="3200" i="1" dirty="0" smtClean="0">
                <a:solidFill>
                  <a:schemeClr val="tx2"/>
                </a:solidFill>
              </a:rPr>
              <a:t>, до </a:t>
            </a:r>
            <a:r>
              <a:rPr lang="ru-RU" sz="3200" i="1" dirty="0" err="1" smtClean="0">
                <a:solidFill>
                  <a:schemeClr val="tx2"/>
                </a:solidFill>
              </a:rPr>
              <a:t>яких</a:t>
            </a:r>
            <a:r>
              <a:rPr lang="ru-RU" sz="3200" i="1" dirty="0" smtClean="0">
                <a:solidFill>
                  <a:schemeClr val="tx2"/>
                </a:solidFill>
              </a:rPr>
              <a:t> </a:t>
            </a:r>
            <a:r>
              <a:rPr lang="ru-RU" sz="3200" i="1" dirty="0" err="1" smtClean="0">
                <a:solidFill>
                  <a:schemeClr val="tx2"/>
                </a:solidFill>
              </a:rPr>
              <a:t>їх</a:t>
            </a:r>
            <a:r>
              <a:rPr lang="ru-RU" sz="3200" i="1" dirty="0" smtClean="0">
                <a:solidFill>
                  <a:schemeClr val="tx2"/>
                </a:solidFill>
              </a:rPr>
              <a:t> </a:t>
            </a:r>
            <a:r>
              <a:rPr lang="ru-RU" sz="3200" i="1" dirty="0" err="1" smtClean="0">
                <a:solidFill>
                  <a:schemeClr val="tx2"/>
                </a:solidFill>
              </a:rPr>
              <a:t>прив'язують</a:t>
            </a:r>
            <a:r>
              <a:rPr lang="ru-RU" sz="3200" i="1" dirty="0" smtClean="0">
                <a:solidFill>
                  <a:schemeClr val="tx2"/>
                </a:solidFill>
              </a:rPr>
              <a:t>.</a:t>
            </a:r>
            <a:endParaRPr lang="ru-RU" sz="3200" i="1" dirty="0">
              <a:solidFill>
                <a:schemeClr val="tx2"/>
              </a:solidFill>
            </a:endParaRPr>
          </a:p>
        </p:txBody>
      </p:sp>
      <p:pic>
        <p:nvPicPr>
          <p:cNvPr id="50182" name="Picture 6" descr="154133"/>
          <p:cNvPicPr>
            <a:picLocks noChangeAspect="1" noChangeArrowheads="1"/>
          </p:cNvPicPr>
          <p:nvPr/>
        </p:nvPicPr>
        <p:blipFill>
          <a:blip r:embed="rId2" cstate="print"/>
          <a:srcRect/>
          <a:stretch>
            <a:fillRect/>
          </a:stretch>
        </p:blipFill>
        <p:spPr bwMode="auto">
          <a:xfrm>
            <a:off x="4572000" y="533400"/>
            <a:ext cx="4354513" cy="5867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fade">
                                      <p:cBhvr>
                                        <p:cTn id="7" dur="800" decel="100000"/>
                                        <p:tgtEl>
                                          <p:spTgt spid="50179">
                                            <p:txEl>
                                              <p:pRg st="0" end="0"/>
                                            </p:txEl>
                                          </p:spTgt>
                                        </p:tgtEl>
                                      </p:cBhvr>
                                    </p:animEffect>
                                    <p:anim calcmode="lin" valueType="num">
                                      <p:cBhvr>
                                        <p:cTn id="8" dur="800" decel="100000" fill="hold"/>
                                        <p:tgtEl>
                                          <p:spTgt spid="5017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017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017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017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0179">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0182"/>
                                        </p:tgtEl>
                                        <p:attrNameLst>
                                          <p:attrName>style.visibility</p:attrName>
                                        </p:attrNameLst>
                                      </p:cBhvr>
                                      <p:to>
                                        <p:strVal val="visible"/>
                                      </p:to>
                                    </p:set>
                                    <p:animEffect transition="in" filter="fade">
                                      <p:cBhvr>
                                        <p:cTn id="15" dur="800" decel="100000"/>
                                        <p:tgtEl>
                                          <p:spTgt spid="50182"/>
                                        </p:tgtEl>
                                      </p:cBhvr>
                                    </p:animEffect>
                                    <p:anim calcmode="lin" valueType="num">
                                      <p:cBhvr>
                                        <p:cTn id="16" dur="800" decel="100000" fill="hold"/>
                                        <p:tgtEl>
                                          <p:spTgt spid="50182"/>
                                        </p:tgtEl>
                                        <p:attrNameLst>
                                          <p:attrName>style.rotation</p:attrName>
                                        </p:attrNameLst>
                                      </p:cBhvr>
                                      <p:tavLst>
                                        <p:tav tm="0">
                                          <p:val>
                                            <p:fltVal val="-90"/>
                                          </p:val>
                                        </p:tav>
                                        <p:tav tm="100000">
                                          <p:val>
                                            <p:fltVal val="0"/>
                                          </p:val>
                                        </p:tav>
                                      </p:tavLst>
                                    </p:anim>
                                    <p:anim calcmode="lin" valueType="num">
                                      <p:cBhvr>
                                        <p:cTn id="17" dur="800" decel="100000" fill="hold"/>
                                        <p:tgtEl>
                                          <p:spTgt spid="50182"/>
                                        </p:tgtEl>
                                        <p:attrNameLst>
                                          <p:attrName>ppt_x</p:attrName>
                                        </p:attrNameLst>
                                      </p:cBhvr>
                                      <p:tavLst>
                                        <p:tav tm="0">
                                          <p:val>
                                            <p:strVal val="#ppt_x+0.4"/>
                                          </p:val>
                                        </p:tav>
                                        <p:tav tm="100000">
                                          <p:val>
                                            <p:strVal val="#ppt_x-0.05"/>
                                          </p:val>
                                        </p:tav>
                                      </p:tavLst>
                                    </p:anim>
                                    <p:anim calcmode="lin" valueType="num">
                                      <p:cBhvr>
                                        <p:cTn id="18" dur="800" decel="100000" fill="hold"/>
                                        <p:tgtEl>
                                          <p:spTgt spid="5018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018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01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body" idx="1"/>
          </p:nvPr>
        </p:nvSpPr>
        <p:spPr>
          <a:xfrm>
            <a:off x="228600" y="762000"/>
            <a:ext cx="4495800" cy="6096000"/>
          </a:xfrm>
          <a:noFill/>
          <a:ln/>
        </p:spPr>
        <p:txBody>
          <a:bodyPr/>
          <a:lstStyle/>
          <a:p>
            <a:pPr>
              <a:buFont typeface="Wingdings" pitchFamily="2" charset="2"/>
              <a:buNone/>
            </a:pPr>
            <a:r>
              <a:rPr lang="ru-RU" sz="3200" i="1" dirty="0">
                <a:solidFill>
                  <a:schemeClr val="tx2"/>
                </a:solidFill>
              </a:rPr>
              <a:t> </a:t>
            </a:r>
            <a:r>
              <a:rPr lang="ru-RU" sz="3200" i="1" dirty="0" smtClean="0">
                <a:solidFill>
                  <a:schemeClr val="tx2"/>
                </a:solidFill>
              </a:rPr>
              <a:t>У </a:t>
            </a:r>
            <a:r>
              <a:rPr lang="ru-RU" sz="3200" i="1" dirty="0" err="1" smtClean="0">
                <a:solidFill>
                  <a:schemeClr val="tx2"/>
                </a:solidFill>
              </a:rPr>
              <a:t>Венеції</a:t>
            </a:r>
            <a:r>
              <a:rPr lang="ru-RU" sz="3200" i="1" dirty="0" smtClean="0">
                <a:solidFill>
                  <a:schemeClr val="tx2"/>
                </a:solidFill>
              </a:rPr>
              <a:t> </a:t>
            </a:r>
            <a:r>
              <a:rPr lang="ru-RU" sz="3200" i="1" dirty="0" err="1" smtClean="0">
                <a:solidFill>
                  <a:schemeClr val="tx2"/>
                </a:solidFill>
              </a:rPr>
              <a:t>знаходяться</a:t>
            </a:r>
            <a:r>
              <a:rPr lang="ru-RU" sz="3200" i="1" dirty="0" smtClean="0">
                <a:solidFill>
                  <a:schemeClr val="tx2"/>
                </a:solidFill>
              </a:rPr>
              <a:t> </a:t>
            </a:r>
            <a:r>
              <a:rPr lang="ru-RU" sz="3200" i="1" dirty="0" err="1" smtClean="0">
                <a:solidFill>
                  <a:schemeClr val="tx2"/>
                </a:solidFill>
              </a:rPr>
              <a:t>Академія</a:t>
            </a:r>
            <a:r>
              <a:rPr lang="ru-RU" sz="3200" i="1" dirty="0" smtClean="0">
                <a:solidFill>
                  <a:schemeClr val="tx2"/>
                </a:solidFill>
              </a:rPr>
              <a:t> </a:t>
            </a:r>
            <a:r>
              <a:rPr lang="ru-RU" sz="3200" i="1" dirty="0" err="1" smtClean="0">
                <a:solidFill>
                  <a:schemeClr val="tx2"/>
                </a:solidFill>
              </a:rPr>
              <a:t>витончених</a:t>
            </a:r>
            <a:r>
              <a:rPr lang="ru-RU" sz="3200" i="1" dirty="0" smtClean="0">
                <a:solidFill>
                  <a:schemeClr val="tx2"/>
                </a:solidFill>
              </a:rPr>
              <a:t> </a:t>
            </a:r>
            <a:r>
              <a:rPr lang="ru-RU" sz="3200" i="1" dirty="0" err="1" smtClean="0">
                <a:solidFill>
                  <a:schemeClr val="tx2"/>
                </a:solidFill>
              </a:rPr>
              <a:t>мистецтв</a:t>
            </a:r>
            <a:r>
              <a:rPr lang="ru-RU" sz="3200" i="1" dirty="0" smtClean="0">
                <a:solidFill>
                  <a:schemeClr val="tx2"/>
                </a:solidFill>
              </a:rPr>
              <a:t>, </a:t>
            </a:r>
            <a:r>
              <a:rPr lang="ru-RU" sz="3200" i="1" dirty="0" err="1" smtClean="0">
                <a:solidFill>
                  <a:schemeClr val="tx2"/>
                </a:solidFill>
              </a:rPr>
              <a:t>численні</a:t>
            </a:r>
            <a:r>
              <a:rPr lang="ru-RU" sz="3200" i="1" dirty="0" smtClean="0">
                <a:solidFill>
                  <a:schemeClr val="tx2"/>
                </a:solidFill>
              </a:rPr>
              <a:t> </a:t>
            </a:r>
            <a:r>
              <a:rPr lang="ru-RU" sz="3200" i="1" dirty="0" err="1" smtClean="0">
                <a:solidFill>
                  <a:schemeClr val="tx2"/>
                </a:solidFill>
              </a:rPr>
              <a:t>картинні</a:t>
            </a:r>
            <a:r>
              <a:rPr lang="ru-RU" sz="3200" i="1" dirty="0" smtClean="0">
                <a:solidFill>
                  <a:schemeClr val="tx2"/>
                </a:solidFill>
              </a:rPr>
              <a:t> </a:t>
            </a:r>
            <a:r>
              <a:rPr lang="ru-RU" sz="3200" i="1" dirty="0" err="1" smtClean="0">
                <a:solidFill>
                  <a:schemeClr val="tx2"/>
                </a:solidFill>
              </a:rPr>
              <a:t>галереї</a:t>
            </a:r>
            <a:r>
              <a:rPr lang="ru-RU" sz="3200" i="1" dirty="0" smtClean="0">
                <a:solidFill>
                  <a:schemeClr val="tx2"/>
                </a:solidFill>
              </a:rPr>
              <a:t> </a:t>
            </a:r>
            <a:r>
              <a:rPr lang="ru-RU" sz="3200" i="1" dirty="0" err="1" smtClean="0">
                <a:solidFill>
                  <a:schemeClr val="tx2"/>
                </a:solidFill>
              </a:rPr>
              <a:t>з</a:t>
            </a:r>
            <a:r>
              <a:rPr lang="ru-RU" sz="3200" i="1" dirty="0" smtClean="0">
                <a:solidFill>
                  <a:schemeClr val="tx2"/>
                </a:solidFill>
              </a:rPr>
              <a:t> </a:t>
            </a:r>
            <a:r>
              <a:rPr lang="ru-RU" sz="3200" i="1" dirty="0" err="1" smtClean="0">
                <a:solidFill>
                  <a:schemeClr val="tx2"/>
                </a:solidFill>
              </a:rPr>
              <a:t>найбагатшими</a:t>
            </a:r>
            <a:r>
              <a:rPr lang="ru-RU" sz="3200" i="1" dirty="0" smtClean="0">
                <a:solidFill>
                  <a:schemeClr val="tx2"/>
                </a:solidFill>
              </a:rPr>
              <a:t> </a:t>
            </a:r>
            <a:r>
              <a:rPr lang="ru-RU" sz="3200" i="1" dirty="0" err="1" smtClean="0">
                <a:solidFill>
                  <a:schemeClr val="tx2"/>
                </a:solidFill>
              </a:rPr>
              <a:t>колекціями</a:t>
            </a:r>
            <a:r>
              <a:rPr lang="ru-RU" sz="3200" i="1" dirty="0" smtClean="0">
                <a:solidFill>
                  <a:schemeClr val="tx2"/>
                </a:solidFill>
              </a:rPr>
              <a:t> </a:t>
            </a:r>
            <a:r>
              <a:rPr lang="ru-RU" sz="3200" i="1" dirty="0" err="1" smtClean="0">
                <a:solidFill>
                  <a:schemeClr val="tx2"/>
                </a:solidFill>
              </a:rPr>
              <a:t>скульптури</a:t>
            </a:r>
            <a:r>
              <a:rPr lang="ru-RU" sz="3200" i="1" dirty="0" smtClean="0">
                <a:solidFill>
                  <a:schemeClr val="tx2"/>
                </a:solidFill>
              </a:rPr>
              <a:t>, </a:t>
            </a:r>
            <a:r>
              <a:rPr lang="ru-RU" sz="3200" i="1" dirty="0" err="1" smtClean="0">
                <a:solidFill>
                  <a:schemeClr val="tx2"/>
                </a:solidFill>
              </a:rPr>
              <a:t>живопису</a:t>
            </a:r>
            <a:r>
              <a:rPr lang="ru-RU" sz="3200" i="1" dirty="0" smtClean="0">
                <a:solidFill>
                  <a:schemeClr val="tx2"/>
                </a:solidFill>
              </a:rPr>
              <a:t>, прикладного </a:t>
            </a:r>
            <a:r>
              <a:rPr lang="ru-RU" sz="3200" i="1" dirty="0" err="1" smtClean="0">
                <a:solidFill>
                  <a:schemeClr val="tx2"/>
                </a:solidFill>
              </a:rPr>
              <a:t>мистецтва</a:t>
            </a:r>
            <a:r>
              <a:rPr lang="ru-RU" sz="3200" i="1" dirty="0" smtClean="0">
                <a:solidFill>
                  <a:schemeClr val="tx2"/>
                </a:solidFill>
              </a:rPr>
              <a:t>.</a:t>
            </a:r>
            <a:endParaRPr lang="ru-RU" dirty="0"/>
          </a:p>
        </p:txBody>
      </p:sp>
      <p:pic>
        <p:nvPicPr>
          <p:cNvPr id="94213" name="Picture 5" descr="веронезе"/>
          <p:cNvPicPr>
            <a:picLocks noChangeAspect="1" noChangeArrowheads="1"/>
          </p:cNvPicPr>
          <p:nvPr/>
        </p:nvPicPr>
        <p:blipFill>
          <a:blip r:embed="rId2" cstate="print"/>
          <a:srcRect/>
          <a:stretch>
            <a:fillRect/>
          </a:stretch>
        </p:blipFill>
        <p:spPr bwMode="auto">
          <a:xfrm>
            <a:off x="4876800" y="1219200"/>
            <a:ext cx="3979863" cy="5124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anim calcmode="lin" valueType="num">
                                      <p:cBhvr>
                                        <p:cTn id="7" dur="1000" fill="hold"/>
                                        <p:tgtEl>
                                          <p:spTgt spid="94212">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94212">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94212">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94212">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94212">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94213"/>
                                        </p:tgtEl>
                                        <p:attrNameLst>
                                          <p:attrName>style.visibility</p:attrName>
                                        </p:attrNameLst>
                                      </p:cBhvr>
                                      <p:to>
                                        <p:strVal val="visible"/>
                                      </p:to>
                                    </p:set>
                                    <p:anim calcmode="lin" valueType="num">
                                      <p:cBhvr>
                                        <p:cTn id="14" dur="1000" fill="hold"/>
                                        <p:tgtEl>
                                          <p:spTgt spid="94213"/>
                                        </p:tgtEl>
                                        <p:attrNameLst>
                                          <p:attrName>ppt_w</p:attrName>
                                        </p:attrNameLst>
                                      </p:cBhvr>
                                      <p:tavLst>
                                        <p:tav tm="0">
                                          <p:val>
                                            <p:strVal val="#ppt_w*0.05"/>
                                          </p:val>
                                        </p:tav>
                                        <p:tav tm="100000">
                                          <p:val>
                                            <p:strVal val="#ppt_w"/>
                                          </p:val>
                                        </p:tav>
                                      </p:tavLst>
                                    </p:anim>
                                    <p:anim calcmode="lin" valueType="num">
                                      <p:cBhvr>
                                        <p:cTn id="15" dur="1000" fill="hold"/>
                                        <p:tgtEl>
                                          <p:spTgt spid="94213"/>
                                        </p:tgtEl>
                                        <p:attrNameLst>
                                          <p:attrName>ppt_h</p:attrName>
                                        </p:attrNameLst>
                                      </p:cBhvr>
                                      <p:tavLst>
                                        <p:tav tm="0">
                                          <p:val>
                                            <p:strVal val="#ppt_h"/>
                                          </p:val>
                                        </p:tav>
                                        <p:tav tm="100000">
                                          <p:val>
                                            <p:strVal val="#ppt_h"/>
                                          </p:val>
                                        </p:tav>
                                      </p:tavLst>
                                    </p:anim>
                                    <p:anim calcmode="lin" valueType="num">
                                      <p:cBhvr>
                                        <p:cTn id="16" dur="1000" fill="hold"/>
                                        <p:tgtEl>
                                          <p:spTgt spid="94213"/>
                                        </p:tgtEl>
                                        <p:attrNameLst>
                                          <p:attrName>ppt_x</p:attrName>
                                        </p:attrNameLst>
                                      </p:cBhvr>
                                      <p:tavLst>
                                        <p:tav tm="0">
                                          <p:val>
                                            <p:strVal val="#ppt_x-.2"/>
                                          </p:val>
                                        </p:tav>
                                        <p:tav tm="100000">
                                          <p:val>
                                            <p:strVal val="#ppt_x"/>
                                          </p:val>
                                        </p:tav>
                                      </p:tavLst>
                                    </p:anim>
                                    <p:anim calcmode="lin" valueType="num">
                                      <p:cBhvr>
                                        <p:cTn id="17" dur="1000" fill="hold"/>
                                        <p:tgtEl>
                                          <p:spTgt spid="94213"/>
                                        </p:tgtEl>
                                        <p:attrNameLst>
                                          <p:attrName>ppt_y</p:attrName>
                                        </p:attrNameLst>
                                      </p:cBhvr>
                                      <p:tavLst>
                                        <p:tav tm="0">
                                          <p:val>
                                            <p:strVal val="#ppt_y"/>
                                          </p:val>
                                        </p:tav>
                                        <p:tav tm="100000">
                                          <p:val>
                                            <p:strVal val="#ppt_y"/>
                                          </p:val>
                                        </p:tav>
                                      </p:tavLst>
                                    </p:anim>
                                    <p:animEffect transition="in" filter="fade">
                                      <p:cBhvr>
                                        <p:cTn id="18" dur="1000"/>
                                        <p:tgtEl>
                                          <p:spTgt spid="9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taly_venezia_san_marko_2"/>
          <p:cNvPicPr>
            <a:picLocks noChangeAspect="1" noChangeArrowheads="1"/>
          </p:cNvPicPr>
          <p:nvPr/>
        </p:nvPicPr>
        <p:blipFill>
          <a:blip r:embed="rId2" cstate="print"/>
          <a:srcRect/>
          <a:stretch>
            <a:fillRect/>
          </a:stretch>
        </p:blipFill>
        <p:spPr bwMode="auto">
          <a:xfrm>
            <a:off x="0" y="404813"/>
            <a:ext cx="6192838" cy="6192837"/>
          </a:xfrm>
          <a:prstGeom prst="rect">
            <a:avLst/>
          </a:prstGeom>
          <a:noFill/>
        </p:spPr>
      </p:pic>
      <p:sp>
        <p:nvSpPr>
          <p:cNvPr id="6150" name="Text Box 6"/>
          <p:cNvSpPr txBox="1">
            <a:spLocks noChangeArrowheads="1"/>
          </p:cNvSpPr>
          <p:nvPr/>
        </p:nvSpPr>
        <p:spPr bwMode="auto">
          <a:xfrm>
            <a:off x="0" y="0"/>
            <a:ext cx="6279540" cy="369332"/>
          </a:xfrm>
          <a:prstGeom prst="rect">
            <a:avLst/>
          </a:prstGeom>
          <a:noFill/>
          <a:ln w="9525">
            <a:noFill/>
            <a:miter lim="800000"/>
            <a:headEnd/>
            <a:tailEnd/>
          </a:ln>
          <a:effectLst/>
        </p:spPr>
        <p:txBody>
          <a:bodyPr wrap="none">
            <a:spAutoFit/>
          </a:bodyPr>
          <a:lstStyle/>
          <a:p>
            <a:r>
              <a:rPr lang="ru-RU" b="1" dirty="0" err="1" smtClean="0"/>
              <a:t>Якопо</a:t>
            </a:r>
            <a:r>
              <a:rPr lang="ru-RU" b="1" dirty="0" smtClean="0"/>
              <a:t> </a:t>
            </a:r>
            <a:r>
              <a:rPr lang="ru-RU" b="1" dirty="0" err="1" smtClean="0"/>
              <a:t>Сансовіно</a:t>
            </a:r>
            <a:r>
              <a:rPr lang="ru-RU" b="1" dirty="0" smtClean="0"/>
              <a:t> </a:t>
            </a:r>
            <a:r>
              <a:rPr lang="ru-RU" b="1" dirty="0" err="1" smtClean="0"/>
              <a:t>Бібліотека</a:t>
            </a:r>
            <a:r>
              <a:rPr lang="ru-RU" b="1" dirty="0" smtClean="0"/>
              <a:t> Сан-Марко 1536г </a:t>
            </a:r>
            <a:r>
              <a:rPr lang="ru-RU" b="1" dirty="0" err="1" smtClean="0"/>
              <a:t>Венеція</a:t>
            </a:r>
            <a:r>
              <a:rPr lang="ru-RU" dirty="0" smtClean="0"/>
              <a:t>.</a:t>
            </a:r>
            <a:endParaRPr lang="ru-RU" dirty="0"/>
          </a:p>
        </p:txBody>
      </p:sp>
      <p:sp>
        <p:nvSpPr>
          <p:cNvPr id="6151" name="Rectangle 7"/>
          <p:cNvSpPr>
            <a:spLocks noChangeArrowheads="1"/>
          </p:cNvSpPr>
          <p:nvPr/>
        </p:nvSpPr>
        <p:spPr bwMode="auto">
          <a:xfrm>
            <a:off x="6156325" y="260350"/>
            <a:ext cx="2987675" cy="6683375"/>
          </a:xfrm>
          <a:prstGeom prst="rect">
            <a:avLst/>
          </a:prstGeom>
          <a:noFill/>
          <a:ln w="9525">
            <a:noFill/>
            <a:miter lim="800000"/>
            <a:headEnd/>
            <a:tailEnd/>
          </a:ln>
          <a:effectLst/>
        </p:spPr>
        <p:txBody>
          <a:bodyPr>
            <a:spAutoFit/>
          </a:bodyPr>
          <a:lstStyle/>
          <a:p>
            <a:r>
              <a:rPr lang="ru-RU"/>
              <a:t>При участии известного архитектора </a:t>
            </a:r>
            <a:r>
              <a:rPr lang="ru-RU" b="1"/>
              <a:t>Якопо Сансовино </a:t>
            </a:r>
            <a:r>
              <a:rPr lang="en-US"/>
              <a:t>(1486— </a:t>
            </a:r>
            <a:r>
              <a:rPr lang="en-US" b="1"/>
              <a:t>1570), </a:t>
            </a:r>
            <a:r>
              <a:rPr lang="ru-RU"/>
              <a:t>ученика Браманте, было завершено формирование города. Он выстроил здесь здание новой </a:t>
            </a:r>
            <a:r>
              <a:rPr lang="ru-RU" b="1"/>
              <a:t>библиотеки Сан-Марко. </a:t>
            </a:r>
            <a:r>
              <a:rPr lang="ru-RU"/>
              <a:t>Двухэтажное сооружение с ажурным фасадом было оформлено античными ордерными аркадами. В первом этаже за галереей находились торговые помещения, а во втором </a:t>
            </a:r>
            <a:r>
              <a:rPr lang="en-US"/>
              <a:t>— </a:t>
            </a:r>
            <a:r>
              <a:rPr lang="ru-RU"/>
              <a:t>собственно библиотека. Большие арки, скульптурные украшения, рельефы на фризах </a:t>
            </a:r>
            <a:r>
              <a:rPr lang="en-US"/>
              <a:t>— </a:t>
            </a:r>
            <a:r>
              <a:rPr lang="ru-RU"/>
              <a:t>все это придает зданию особую нарядность и праздничность.</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srcRect/>
          <a:stretch>
            <a:fillRect/>
          </a:stretch>
        </p:blipFill>
        <p:spPr bwMode="auto">
          <a:xfrm>
            <a:off x="0" y="0"/>
            <a:ext cx="4643202" cy="3383905"/>
          </a:xfrm>
          <a:prstGeom prst="rect">
            <a:avLst/>
          </a:prstGeom>
          <a:noFill/>
          <a:ln w="9525">
            <a:noFill/>
            <a:miter lim="800000"/>
            <a:headEnd/>
            <a:tailEnd/>
          </a:ln>
        </p:spPr>
      </p:pic>
      <p:sp>
        <p:nvSpPr>
          <p:cNvPr id="27653" name="Rectangle 5"/>
          <p:cNvSpPr>
            <a:spLocks noChangeArrowheads="1"/>
          </p:cNvSpPr>
          <p:nvPr/>
        </p:nvSpPr>
        <p:spPr bwMode="auto">
          <a:xfrm>
            <a:off x="2159000" y="6216650"/>
            <a:ext cx="6985000" cy="641350"/>
          </a:xfrm>
          <a:prstGeom prst="rect">
            <a:avLst/>
          </a:prstGeom>
          <a:noFill/>
          <a:ln w="9525">
            <a:noFill/>
            <a:miter lim="800000"/>
            <a:headEnd/>
            <a:tailEnd/>
          </a:ln>
          <a:effectLst/>
        </p:spPr>
        <p:txBody>
          <a:bodyPr anchor="ctr">
            <a:spAutoFit/>
          </a:bodyPr>
          <a:lstStyle/>
          <a:p>
            <a:pPr algn="ctr"/>
            <a:r>
              <a:rPr lang="ru-RU" i="1" dirty="0" err="1"/>
              <a:t>Якопо</a:t>
            </a:r>
            <a:r>
              <a:rPr lang="ru-RU" i="1" dirty="0"/>
              <a:t> </a:t>
            </a:r>
            <a:r>
              <a:rPr lang="ru-RU" i="1" dirty="0" err="1"/>
              <a:t>Сансовино</a:t>
            </a:r>
            <a:r>
              <a:rPr lang="ru-RU" i="1" dirty="0"/>
              <a:t>.</a:t>
            </a:r>
            <a:endParaRPr lang="ru-RU" dirty="0"/>
          </a:p>
          <a:p>
            <a:pPr algn="ctr"/>
            <a:r>
              <a:rPr lang="ru-RU" i="1" dirty="0"/>
              <a:t>Библиотека Сан-Марко. </a:t>
            </a:r>
            <a:r>
              <a:rPr lang="en-US" i="1" dirty="0"/>
              <a:t>1536 </a:t>
            </a:r>
            <a:r>
              <a:rPr lang="ru-RU" i="1" dirty="0"/>
              <a:t>г. Венеция</a:t>
            </a:r>
          </a:p>
        </p:txBody>
      </p:sp>
      <p:pic>
        <p:nvPicPr>
          <p:cNvPr id="4" name="Picture 5" descr="venezia_sanMarko2"/>
          <p:cNvPicPr>
            <a:picLocks noChangeAspect="1" noChangeArrowheads="1"/>
          </p:cNvPicPr>
          <p:nvPr/>
        </p:nvPicPr>
        <p:blipFill>
          <a:blip r:embed="rId3" cstate="print"/>
          <a:srcRect/>
          <a:stretch>
            <a:fillRect/>
          </a:stretch>
        </p:blipFill>
        <p:spPr bwMode="auto">
          <a:xfrm>
            <a:off x="4558526" y="0"/>
            <a:ext cx="4585475" cy="5589240"/>
          </a:xfrm>
          <a:prstGeom prst="rect">
            <a:avLst/>
          </a:prstGeom>
          <a:noFill/>
        </p:spPr>
      </p:pic>
      <p:pic>
        <p:nvPicPr>
          <p:cNvPr id="5" name="Picture 4" descr="italy_venezia_sanMarko_3"/>
          <p:cNvPicPr>
            <a:picLocks noChangeAspect="1" noChangeArrowheads="1"/>
          </p:cNvPicPr>
          <p:nvPr/>
        </p:nvPicPr>
        <p:blipFill>
          <a:blip r:embed="rId4" cstate="print"/>
          <a:srcRect/>
          <a:stretch>
            <a:fillRect/>
          </a:stretch>
        </p:blipFill>
        <p:spPr bwMode="auto">
          <a:xfrm>
            <a:off x="-1" y="3356992"/>
            <a:ext cx="4604974" cy="315863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cstate="print"/>
          <a:srcRect/>
          <a:stretch>
            <a:fillRect/>
          </a:stretch>
        </p:blipFill>
        <p:spPr bwMode="auto">
          <a:xfrm>
            <a:off x="250825" y="1539198"/>
            <a:ext cx="4897239" cy="5129890"/>
          </a:xfrm>
          <a:prstGeom prst="rect">
            <a:avLst/>
          </a:prstGeom>
          <a:noFill/>
          <a:ln w="9525">
            <a:noFill/>
            <a:miter lim="800000"/>
            <a:headEnd/>
            <a:tailEnd/>
          </a:ln>
        </p:spPr>
      </p:pic>
      <p:sp>
        <p:nvSpPr>
          <p:cNvPr id="29701" name="Rectangle 5"/>
          <p:cNvSpPr>
            <a:spLocks noChangeArrowheads="1"/>
          </p:cNvSpPr>
          <p:nvPr/>
        </p:nvSpPr>
        <p:spPr bwMode="auto">
          <a:xfrm>
            <a:off x="5724128" y="1273175"/>
            <a:ext cx="2736850" cy="5584825"/>
          </a:xfrm>
          <a:prstGeom prst="rect">
            <a:avLst/>
          </a:prstGeom>
          <a:noFill/>
          <a:ln w="9525">
            <a:noFill/>
            <a:miter lim="800000"/>
            <a:headEnd/>
            <a:tailEnd/>
          </a:ln>
          <a:effectLst/>
        </p:spPr>
        <p:txBody>
          <a:bodyPr anchor="ctr">
            <a:spAutoFit/>
          </a:bodyPr>
          <a:lstStyle/>
          <a:p>
            <a:r>
              <a:rPr lang="ru-RU" b="1" dirty="0"/>
              <a:t>Крупнейшим архитектором Венеции стал </a:t>
            </a:r>
            <a:r>
              <a:rPr lang="ru-RU" b="1" dirty="0" err="1"/>
              <a:t>Андреа</a:t>
            </a:r>
            <a:r>
              <a:rPr lang="ru-RU" b="1" dirty="0"/>
              <a:t> </a:t>
            </a:r>
            <a:r>
              <a:rPr lang="ru-RU" b="1" dirty="0" err="1"/>
              <a:t>Палладио</a:t>
            </a:r>
            <a:r>
              <a:rPr lang="ru-RU" b="1" dirty="0"/>
              <a:t> </a:t>
            </a:r>
            <a:r>
              <a:rPr lang="en-US" b="1" dirty="0"/>
              <a:t>(1508—1580), </a:t>
            </a:r>
            <a:r>
              <a:rPr lang="ru-RU" b="1" dirty="0"/>
              <a:t>стиль которого отличают совершенство в построении античных ордеров, естественная завершенность и строгая упорядоченность композиций, ясность и целесообразность планировки, связь архитектурных сооружений с окружающей природой. </a:t>
            </a:r>
          </a:p>
        </p:txBody>
      </p:sp>
      <p:sp>
        <p:nvSpPr>
          <p:cNvPr id="4" name="Прямоугольник 3"/>
          <p:cNvSpPr/>
          <p:nvPr/>
        </p:nvSpPr>
        <p:spPr>
          <a:xfrm>
            <a:off x="0" y="188640"/>
            <a:ext cx="9144000" cy="1323439"/>
          </a:xfrm>
          <a:prstGeom prst="rect">
            <a:avLst/>
          </a:prstGeom>
        </p:spPr>
        <p:txBody>
          <a:bodyPr wrap="square">
            <a:spAutoFit/>
          </a:bodyPr>
          <a:lstStyle/>
          <a:p>
            <a:r>
              <a:rPr lang="ru-RU" sz="4000" i="1" dirty="0" smtClean="0"/>
              <a:t>Андреи </a:t>
            </a:r>
            <a:r>
              <a:rPr lang="ru-RU" sz="4000" i="1" dirty="0" err="1" smtClean="0"/>
              <a:t>Палладио</a:t>
            </a:r>
            <a:r>
              <a:rPr lang="ru-RU" sz="4000" i="1" dirty="0" smtClean="0"/>
              <a:t>.</a:t>
            </a:r>
            <a:br>
              <a:rPr lang="ru-RU" sz="4000" i="1" dirty="0" smtClean="0"/>
            </a:br>
            <a:r>
              <a:rPr lang="ru-RU" sz="4000" i="1" dirty="0" smtClean="0"/>
              <a:t>Вилла «Ротонда». </a:t>
            </a:r>
            <a:r>
              <a:rPr lang="en-US" sz="4000" i="1" dirty="0" smtClean="0"/>
              <a:t>1551—1567 </a:t>
            </a:r>
            <a:r>
              <a:rPr lang="ru-RU" sz="4000" i="1" dirty="0" err="1" smtClean="0"/>
              <a:t>гг</a:t>
            </a:r>
            <a:r>
              <a:rPr lang="ru-RU" sz="4000" dirty="0" smtClean="0"/>
              <a:t> </a:t>
            </a:r>
            <a:endParaRPr lang="ru-RU" sz="40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0"/>
            <a:ext cx="8229600" cy="1371600"/>
          </a:xfrm>
        </p:spPr>
        <p:txBody>
          <a:bodyPr/>
          <a:lstStyle/>
          <a:p>
            <a:r>
              <a:rPr lang="ru-RU" sz="4000" b="1" dirty="0">
                <a:solidFill>
                  <a:schemeClr val="tx1"/>
                </a:solidFill>
              </a:rPr>
              <a:t>Дворец Дожей в Венеции</a:t>
            </a:r>
            <a:br>
              <a:rPr lang="ru-RU" sz="4000" b="1" dirty="0">
                <a:solidFill>
                  <a:schemeClr val="tx1"/>
                </a:solidFill>
              </a:rPr>
            </a:br>
            <a:endParaRPr lang="ru-RU" sz="4000" b="1" dirty="0">
              <a:solidFill>
                <a:schemeClr val="tx1"/>
              </a:solidFill>
            </a:endParaRPr>
          </a:p>
        </p:txBody>
      </p:sp>
      <p:sp>
        <p:nvSpPr>
          <p:cNvPr id="30723" name="Rectangle 3"/>
          <p:cNvSpPr>
            <a:spLocks noGrp="1" noChangeArrowheads="1"/>
          </p:cNvSpPr>
          <p:nvPr>
            <p:ph type="body" sz="half" idx="1"/>
          </p:nvPr>
        </p:nvSpPr>
        <p:spPr>
          <a:xfrm>
            <a:off x="0" y="1268760"/>
            <a:ext cx="3419475" cy="5834062"/>
          </a:xfrm>
        </p:spPr>
        <p:txBody>
          <a:bodyPr/>
          <a:lstStyle/>
          <a:p>
            <a:pPr>
              <a:lnSpc>
                <a:spcPct val="80000"/>
              </a:lnSpc>
              <a:buFontTx/>
              <a:buNone/>
            </a:pPr>
            <a:r>
              <a:rPr lang="ru-RU" sz="1800" b="1" dirty="0"/>
              <a:t>Во дворце располагались не только домашние  покои главы города-Дожа. Но и городской и судебный залы, тюрьма. А также гигантская Зала </a:t>
            </a:r>
            <a:r>
              <a:rPr lang="ru-RU" sz="1800" b="1" dirty="0" err="1"/>
              <a:t>дель</a:t>
            </a:r>
            <a:r>
              <a:rPr lang="ru-RU" sz="1800" b="1" dirty="0"/>
              <a:t> </a:t>
            </a:r>
            <a:r>
              <a:rPr lang="ru-RU" sz="1800" b="1" dirty="0" err="1"/>
              <a:t>Маджорио</a:t>
            </a:r>
            <a:r>
              <a:rPr lang="ru-RU" sz="1800" b="1" dirty="0"/>
              <a:t> </a:t>
            </a:r>
            <a:r>
              <a:rPr lang="ru-RU" sz="1800" b="1" dirty="0" err="1"/>
              <a:t>Консильо</a:t>
            </a:r>
            <a:r>
              <a:rPr lang="ru-RU" sz="1800" b="1" dirty="0"/>
              <a:t> - резиденция выбранных народных представителей венецианского парламента.</a:t>
            </a:r>
          </a:p>
          <a:p>
            <a:pPr>
              <a:lnSpc>
                <a:spcPct val="80000"/>
              </a:lnSpc>
              <a:buFontTx/>
              <a:buNone/>
            </a:pPr>
            <a:r>
              <a:rPr lang="ru-RU" sz="1800" b="1" dirty="0"/>
              <a:t>  Ажурный орнамент в виде решётки производит впечатление восточного, но открытие фасада посредством аркад уже имело в Венеции долгую традицию, достигшую расцвета в строительстве дворцов поздней готики.</a:t>
            </a:r>
          </a:p>
        </p:txBody>
      </p:sp>
      <p:pic>
        <p:nvPicPr>
          <p:cNvPr id="30724" name="Picture 4" descr="italy_venezia_doge_palace"/>
          <p:cNvPicPr>
            <a:picLocks noGrp="1" noChangeAspect="1" noChangeArrowheads="1"/>
          </p:cNvPicPr>
          <p:nvPr>
            <p:ph sz="half" idx="2"/>
          </p:nvPr>
        </p:nvPicPr>
        <p:blipFill>
          <a:blip r:embed="rId2" cstate="print"/>
          <a:srcRect/>
          <a:stretch>
            <a:fillRect/>
          </a:stretch>
        </p:blipFill>
        <p:spPr>
          <a:xfrm>
            <a:off x="3492500" y="1268413"/>
            <a:ext cx="5685571" cy="3816771"/>
          </a:xfrm>
          <a:noFill/>
          <a:ln/>
        </p:spPr>
      </p:pic>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TotalTime>
  <Words>1778</Words>
  <Application>Microsoft Office PowerPoint</Application>
  <PresentationFormat>Экран (4:3)</PresentationFormat>
  <Paragraphs>73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Поток</vt:lpstr>
      <vt:lpstr>Подорож по Венеції</vt:lpstr>
      <vt:lpstr>Красиве місто східної частини півночі Італії - Венеція. Виникла в ранньому середньовіччі, вона заснована вихідцями з Венеціанської затоки, які, рятуючись від нашестя гуна, оселилися на островах Венеціанської лагуни.  </vt:lpstr>
      <vt:lpstr>Слайд 3</vt:lpstr>
      <vt:lpstr>Слайд 4</vt:lpstr>
      <vt:lpstr>Слайд 5</vt:lpstr>
      <vt:lpstr>Слайд 6</vt:lpstr>
      <vt:lpstr>Слайд 7</vt:lpstr>
      <vt:lpstr>Слайд 8</vt:lpstr>
      <vt:lpstr>Дворец Дожей в Венеции </vt:lpstr>
      <vt:lpstr>Ка д,Оро. Венеция. 1421-1440гг </vt:lpstr>
      <vt:lpstr>Джованни Беллини (ок. 1430—1516) </vt:lpstr>
      <vt:lpstr>Слайд 12</vt:lpstr>
      <vt:lpstr>Слайд 13</vt:lpstr>
      <vt:lpstr>Слайд 14</vt:lpstr>
      <vt:lpstr>Джорджоне. Спящая Венера. 1507'—1508 гг. Картинная галерея, Дрезден</vt:lpstr>
      <vt:lpstr>Художественный мир Тициана</vt:lpstr>
      <vt:lpstr>Слайд 17</vt:lpstr>
      <vt:lpstr>Слайд 18</vt:lpstr>
      <vt:lpstr>Слайд 19</vt:lpstr>
      <vt:lpstr>«Кающаяся Мария Магдалина»</vt:lpstr>
      <vt:lpstr>Слайд 21</vt:lpstr>
      <vt:lpstr>Слайд 22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Путешествие по Венеции</dc:title>
  <dc:creator>лена</dc:creator>
  <cp:lastModifiedBy>лена</cp:lastModifiedBy>
  <cp:revision>7</cp:revision>
  <dcterms:created xsi:type="dcterms:W3CDTF">2014-02-17T12:43:59Z</dcterms:created>
  <dcterms:modified xsi:type="dcterms:W3CDTF">2014-02-17T13:48:19Z</dcterms:modified>
</cp:coreProperties>
</file>