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5" r:id="rId5"/>
    <p:sldId id="266" r:id="rId6"/>
    <p:sldId id="262" r:id="rId7"/>
    <p:sldId id="267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DE"/>
    <a:srgbClr val="6DF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44" autoAdjust="0"/>
  </p:normalViewPr>
  <p:slideViewPr>
    <p:cSldViewPr>
      <p:cViewPr>
        <p:scale>
          <a:sx n="50" d="100"/>
          <a:sy n="50" d="100"/>
        </p:scale>
        <p:origin x="-396" y="-12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6DD9F-A851-4545-8A31-D30FF8007A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341C65A-EC04-4D91-8536-B7C627B81891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b="1" i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Это огромная гора — самый большой в мире цельный камень высотой в 348 м, древнее священное место поклонения австралийских аборигенов. Утес расположен в окрестностях национального парка Ката </a:t>
          </a:r>
          <a:r>
            <a:rPr lang="ru-RU" sz="2000" b="1" i="1" dirty="0" err="1" smtClean="0">
              <a:solidFill>
                <a:schemeClr val="accent6">
                  <a:lumMod val="40000"/>
                  <a:lumOff val="60000"/>
                </a:schemeClr>
              </a:solidFill>
            </a:rPr>
            <a:t>Тиюта</a:t>
          </a:r>
          <a:r>
            <a:rPr lang="ru-RU" sz="2000" b="1" i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, в 450 км езды от </a:t>
          </a:r>
          <a:r>
            <a:rPr lang="ru-RU" sz="2000" b="1" i="1" dirty="0" err="1" smtClean="0">
              <a:solidFill>
                <a:schemeClr val="accent6">
                  <a:lumMod val="40000"/>
                  <a:lumOff val="60000"/>
                </a:schemeClr>
              </a:solidFill>
            </a:rPr>
            <a:t>Алис-Спрингс</a:t>
          </a:r>
          <a:r>
            <a:rPr lang="ru-RU" sz="2000" b="1" i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.</a:t>
          </a:r>
          <a:r>
            <a: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/>
          </a:r>
          <a:br>
            <a:rPr lang="ru-RU" sz="20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endParaRPr lang="uk-UA" sz="1800" b="1" dirty="0"/>
        </a:p>
      </dgm:t>
    </dgm:pt>
    <dgm:pt modelId="{B4F70AB1-4F78-4373-9D6E-4B0B6455A735}" type="parTrans" cxnId="{09600FF0-AFF4-4497-BCF7-9A50BBD8AA3E}">
      <dgm:prSet/>
      <dgm:spPr/>
      <dgm:t>
        <a:bodyPr/>
        <a:lstStyle/>
        <a:p>
          <a:endParaRPr lang="uk-UA"/>
        </a:p>
      </dgm:t>
    </dgm:pt>
    <dgm:pt modelId="{37615A63-2841-4D7A-A082-FECF16051D5A}" type="sibTrans" cxnId="{09600FF0-AFF4-4497-BCF7-9A50BBD8AA3E}">
      <dgm:prSet/>
      <dgm:spPr/>
      <dgm:t>
        <a:bodyPr/>
        <a:lstStyle/>
        <a:p>
          <a:endParaRPr lang="uk-UA"/>
        </a:p>
      </dgm:t>
    </dgm:pt>
    <dgm:pt modelId="{19F4778E-40F9-40C5-90A4-4B5F7E4E1BD2}" type="pres">
      <dgm:prSet presAssocID="{3986DD9F-A851-4545-8A31-D30FF8007A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5C163B6-86C0-4359-8C48-04B0113FDA5F}" type="pres">
      <dgm:prSet presAssocID="{A341C65A-EC04-4D91-8536-B7C627B81891}" presName="circ1TxSh" presStyleLbl="vennNode1" presStyleIdx="0" presStyleCnt="1" custLinFactNeighborY="2695"/>
      <dgm:spPr/>
      <dgm:t>
        <a:bodyPr/>
        <a:lstStyle/>
        <a:p>
          <a:endParaRPr lang="uk-UA"/>
        </a:p>
      </dgm:t>
    </dgm:pt>
  </dgm:ptLst>
  <dgm:cxnLst>
    <dgm:cxn modelId="{C37182BA-0BDD-46AB-8838-84B26310335B}" type="presOf" srcId="{3986DD9F-A851-4545-8A31-D30FF8007A75}" destId="{19F4778E-40F9-40C5-90A4-4B5F7E4E1BD2}" srcOrd="0" destOrd="0" presId="urn:microsoft.com/office/officeart/2005/8/layout/venn1"/>
    <dgm:cxn modelId="{09600FF0-AFF4-4497-BCF7-9A50BBD8AA3E}" srcId="{3986DD9F-A851-4545-8A31-D30FF8007A75}" destId="{A341C65A-EC04-4D91-8536-B7C627B81891}" srcOrd="0" destOrd="0" parTransId="{B4F70AB1-4F78-4373-9D6E-4B0B6455A735}" sibTransId="{37615A63-2841-4D7A-A082-FECF16051D5A}"/>
    <dgm:cxn modelId="{FA75695E-5611-41C2-B18B-FA8F17A93C94}" type="presOf" srcId="{A341C65A-EC04-4D91-8536-B7C627B81891}" destId="{35C163B6-86C0-4359-8C48-04B0113FDA5F}" srcOrd="0" destOrd="0" presId="urn:microsoft.com/office/officeart/2005/8/layout/venn1"/>
    <dgm:cxn modelId="{3AE19712-1958-4DBF-A344-D82E55FC369F}" type="presParOf" srcId="{19F4778E-40F9-40C5-90A4-4B5F7E4E1BD2}" destId="{35C163B6-86C0-4359-8C48-04B0113FDA5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6A401-D2C5-445E-987C-9DB1A59852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68E8F0B-478C-41DE-9518-2ED10F598D2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Хотя постройка Оперного театра была начата только в 1973 году, оно уже давно стало самым узнаваемым символом если не всей Австралии, то Сиднея — точно. У Дома Оперы гораздо больше общих черт с кораблями, чем с обычными, земными зданиями, — он стоит на воде, а своей формой напоминает скорее фрегат под парусами, чем привычную железобетонную «коробку».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uk-UA" dirty="0"/>
        </a:p>
      </dgm:t>
    </dgm:pt>
    <dgm:pt modelId="{91A62920-3339-472A-A823-D2029612D319}" type="parTrans" cxnId="{98EC6D43-DA37-4386-B01B-B7255D74C3EE}">
      <dgm:prSet/>
      <dgm:spPr/>
      <dgm:t>
        <a:bodyPr/>
        <a:lstStyle/>
        <a:p>
          <a:endParaRPr lang="uk-UA"/>
        </a:p>
      </dgm:t>
    </dgm:pt>
    <dgm:pt modelId="{835FD069-FE09-45FF-8BEC-9855D9900E92}" type="sibTrans" cxnId="{98EC6D43-DA37-4386-B01B-B7255D74C3EE}">
      <dgm:prSet/>
      <dgm:spPr/>
      <dgm:t>
        <a:bodyPr/>
        <a:lstStyle/>
        <a:p>
          <a:endParaRPr lang="uk-UA"/>
        </a:p>
      </dgm:t>
    </dgm:pt>
    <dgm:pt modelId="{AF04A7F9-CCC1-4C2C-8BC8-B209BBB5184E}" type="pres">
      <dgm:prSet presAssocID="{71E6A401-D2C5-445E-987C-9DB1A59852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DE1E459-B275-4C53-AFD6-A47D7BCBE344}" type="pres">
      <dgm:prSet presAssocID="{368E8F0B-478C-41DE-9518-2ED10F598D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EC6D43-DA37-4386-B01B-B7255D74C3EE}" srcId="{71E6A401-D2C5-445E-987C-9DB1A598520E}" destId="{368E8F0B-478C-41DE-9518-2ED10F598D2B}" srcOrd="0" destOrd="0" parTransId="{91A62920-3339-472A-A823-D2029612D319}" sibTransId="{835FD069-FE09-45FF-8BEC-9855D9900E92}"/>
    <dgm:cxn modelId="{8A7DF2B5-0F08-4DA8-94DE-F840C832FBB4}" type="presOf" srcId="{368E8F0B-478C-41DE-9518-2ED10F598D2B}" destId="{3DE1E459-B275-4C53-AFD6-A47D7BCBE344}" srcOrd="0" destOrd="0" presId="urn:microsoft.com/office/officeart/2005/8/layout/vList2"/>
    <dgm:cxn modelId="{B15B803B-C68A-403F-BD65-C61C40F488B5}" type="presOf" srcId="{71E6A401-D2C5-445E-987C-9DB1A598520E}" destId="{AF04A7F9-CCC1-4C2C-8BC8-B209BBB5184E}" srcOrd="0" destOrd="0" presId="urn:microsoft.com/office/officeart/2005/8/layout/vList2"/>
    <dgm:cxn modelId="{BD3F429F-0C96-46E7-8124-CB5DEE6B5415}" type="presParOf" srcId="{AF04A7F9-CCC1-4C2C-8BC8-B209BBB5184E}" destId="{3DE1E459-B275-4C53-AFD6-A47D7BCBE3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163B6-86C0-4359-8C48-04B0113FDA5F}">
      <dsp:nvSpPr>
        <dsp:cNvPr id="0" name=""/>
        <dsp:cNvSpPr/>
      </dsp:nvSpPr>
      <dsp:spPr>
        <a:xfrm>
          <a:off x="0" y="251816"/>
          <a:ext cx="4672608" cy="467260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Это огромная гора — самый большой в мире цельный камень высотой в 348 м, древнее священное место поклонения австралийских аборигенов. Утес расположен в окрестностях национального парка Ката </a:t>
          </a:r>
          <a:r>
            <a:rPr lang="ru-RU" sz="2000" b="1" i="1" kern="1200" dirty="0" err="1" smtClean="0">
              <a:solidFill>
                <a:schemeClr val="accent6">
                  <a:lumMod val="40000"/>
                  <a:lumOff val="60000"/>
                </a:schemeClr>
              </a:solidFill>
            </a:rPr>
            <a:t>Тиюта</a:t>
          </a:r>
          <a:r>
            <a:rPr lang="ru-RU" sz="2000" b="1" i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, в 450 км езды от </a:t>
          </a:r>
          <a:r>
            <a:rPr lang="ru-RU" sz="2000" b="1" i="1" kern="1200" dirty="0" err="1" smtClean="0">
              <a:solidFill>
                <a:schemeClr val="accent6">
                  <a:lumMod val="40000"/>
                  <a:lumOff val="60000"/>
                </a:schemeClr>
              </a:solidFill>
            </a:rPr>
            <a:t>Алис-Спрингс</a:t>
          </a:r>
          <a:r>
            <a:rPr lang="ru-RU" sz="2000" b="1" i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.</a:t>
          </a:r>
          <a:r>
            <a:rPr lang="ru-RU" sz="20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/>
          </a:r>
          <a:br>
            <a:rPr lang="ru-RU" sz="20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</a:br>
          <a:r>
            <a:rPr lang="ru-RU" sz="1800" b="1" kern="1200" dirty="0" smtClean="0"/>
            <a:t/>
          </a:r>
          <a:br>
            <a:rPr lang="ru-RU" sz="1800" b="1" kern="1200" dirty="0" smtClean="0"/>
          </a:br>
          <a:r>
            <a:rPr lang="ru-RU" sz="1800" b="1" kern="1200" dirty="0" smtClean="0"/>
            <a:t/>
          </a:r>
          <a:br>
            <a:rPr lang="ru-RU" sz="1800" b="1" kern="1200" dirty="0" smtClean="0"/>
          </a:br>
          <a:endParaRPr lang="uk-UA" sz="1800" b="1" kern="1200" dirty="0"/>
        </a:p>
      </dsp:txBody>
      <dsp:txXfrm>
        <a:off x="0" y="251816"/>
        <a:ext cx="4672608" cy="4672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1E459-B275-4C53-AFD6-A47D7BCBE344}">
      <dsp:nvSpPr>
        <dsp:cNvPr id="0" name=""/>
        <dsp:cNvSpPr/>
      </dsp:nvSpPr>
      <dsp:spPr>
        <a:xfrm>
          <a:off x="0" y="85160"/>
          <a:ext cx="6400800" cy="40154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Хотя постройка Оперного театра была начата только в 1973 году, оно уже давно стало самым узнаваемым символом если не всей Австралии, то Сиднея — точно. У Дома Оперы гораздо больше общих черт с кораблями, чем с обычными, земными зданиями, — он стоит на воде, а своей формой напоминает скорее фрегат под парусами, чем привычную железобетонную «коробку».</a:t>
          </a:r>
          <a:br>
            <a:rPr lang="ru-RU" sz="2200" kern="1200" dirty="0" smtClean="0"/>
          </a:br>
          <a:r>
            <a:rPr lang="ru-RU" sz="2200" kern="1200" dirty="0" smtClean="0"/>
            <a:t/>
          </a:r>
          <a:br>
            <a:rPr lang="ru-RU" sz="2200" kern="1200" dirty="0" smtClean="0"/>
          </a:br>
          <a:endParaRPr lang="uk-UA" sz="2200" kern="1200" dirty="0"/>
        </a:p>
      </dsp:txBody>
      <dsp:txXfrm>
        <a:off x="0" y="85160"/>
        <a:ext cx="6400800" cy="401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eographyofrussia.com/avstraliya-3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idiani.ru/maps/maps_of_australia_and_oceania/maps_of_australia/large_detailed_physical_map_of_australia_in_russ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84" y="2728898"/>
            <a:ext cx="7429551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28966" y="585758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Австралия</a:t>
            </a:r>
            <a:r>
              <a:rPr lang="ru-RU" sz="9600" dirty="0" smtClean="0">
                <a:solidFill>
                  <a:srgbClr val="002060"/>
                </a:solidFill>
              </a:rPr>
              <a:t> 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1064" y="6157922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B00DE"/>
                </a:solidFill>
              </a:rPr>
              <a:t>Подготовили</a:t>
            </a:r>
          </a:p>
          <a:p>
            <a:r>
              <a:rPr lang="ru-RU" b="1" i="1" dirty="0" smtClean="0">
                <a:solidFill>
                  <a:srgbClr val="0B00DE"/>
                </a:solidFill>
              </a:rPr>
              <a:t>ученицы 10-А класса </a:t>
            </a:r>
          </a:p>
          <a:p>
            <a:r>
              <a:rPr lang="ru-RU" b="1" i="1" dirty="0" err="1" smtClean="0">
                <a:solidFill>
                  <a:srgbClr val="0B00DE"/>
                </a:solidFill>
              </a:rPr>
              <a:t>Хмара</a:t>
            </a:r>
            <a:r>
              <a:rPr lang="ru-RU" b="1" i="1" dirty="0" smtClean="0">
                <a:solidFill>
                  <a:srgbClr val="0B00DE"/>
                </a:solidFill>
              </a:rPr>
              <a:t> Екатерина </a:t>
            </a:r>
          </a:p>
          <a:p>
            <a:r>
              <a:rPr lang="ru-RU" b="1" i="1" dirty="0" err="1" smtClean="0">
                <a:solidFill>
                  <a:srgbClr val="0B00DE"/>
                </a:solidFill>
              </a:rPr>
              <a:t>Лядская</a:t>
            </a:r>
            <a:r>
              <a:rPr lang="ru-RU" b="1" i="1" dirty="0" smtClean="0">
                <a:solidFill>
                  <a:srgbClr val="0B00DE"/>
                </a:solidFill>
              </a:rPr>
              <a:t> Анна</a:t>
            </a:r>
            <a:endParaRPr lang="ru-RU" b="1" i="1" dirty="0">
              <a:solidFill>
                <a:srgbClr val="0B00D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136" y="1128192"/>
            <a:ext cx="6400800" cy="77867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Основой топливно-энергетической базы Австралии являются каменный и бурый </a:t>
            </a:r>
            <a:r>
              <a:rPr lang="ru-RU" dirty="0" err="1" smtClean="0"/>
              <a:t>уголь,крупные</a:t>
            </a:r>
            <a:r>
              <a:rPr lang="ru-RU" dirty="0" smtClean="0"/>
              <a:t> залежи которого сосредоточены в центральной, восточной и юго-восточной частях страны. Большинство энергии получают на ТЭС, которые расположены вблизи месторождений угля.</a:t>
            </a:r>
          </a:p>
          <a:p>
            <a:pPr fontAlgn="base"/>
            <a:r>
              <a:rPr lang="ru-RU" dirty="0" smtClean="0"/>
              <a:t>Гидроресурсы используются в южной части Восточно-Австралийских гор (Снежные горы) и на острове Тасмания.</a:t>
            </a:r>
          </a:p>
          <a:p>
            <a:pPr fontAlgn="base"/>
            <a:r>
              <a:rPr lang="ru-RU" dirty="0" smtClean="0"/>
              <a:t>Одна из наиболее старых отраслей хозяйства Австралии – горнодобывающая промышленность. </a:t>
            </a:r>
            <a:r>
              <a:rPr lang="ru-RU" dirty="0" smtClean="0">
                <a:hlinkClick r:id="rId2"/>
              </a:rPr>
              <a:t>Австралия</a:t>
            </a:r>
            <a:r>
              <a:rPr lang="ru-RU" dirty="0" smtClean="0"/>
              <a:t> занимает одно из первых мест в мире по добыче </a:t>
            </a:r>
            <a:r>
              <a:rPr lang="ru-RU" dirty="0" err="1" smtClean="0"/>
              <a:t>бокситов,железной</a:t>
            </a:r>
            <a:r>
              <a:rPr lang="ru-RU" dirty="0" smtClean="0"/>
              <a:t>  </a:t>
            </a:r>
            <a:r>
              <a:rPr lang="ru-RU" dirty="0" err="1" smtClean="0"/>
              <a:t>руды,свинцовой</a:t>
            </a:r>
            <a:r>
              <a:rPr lang="ru-RU" dirty="0" smtClean="0"/>
              <a:t>, цинковой, марганцевой и вольфрамовой руд, каменного угля. От 50 до 90 и даже до 99% (вольфрам) продукции горнодобывающей промышленности вывозится в другие страны.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4536" y="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4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Промышленность</a:t>
            </a:r>
            <a:endParaRPr lang="uk-UA" sz="4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530" name="Picture 2" descr="http://www.independent.co.uk/incoming/article8126206.ece/BINARY/original/pg-52-shock-ore-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856" y="1128192"/>
            <a:ext cx="5112568" cy="3834426"/>
          </a:xfrm>
          <a:prstGeom prst="rect">
            <a:avLst/>
          </a:prstGeom>
          <a:noFill/>
        </p:spPr>
      </p:pic>
      <p:pic>
        <p:nvPicPr>
          <p:cNvPr id="22532" name="Picture 4" descr="http://a0.opencongress.org.s3.amazonaws.com/uploads/coal_m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6904" y="4656584"/>
            <a:ext cx="5165105" cy="37016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6184"/>
            <a:ext cx="63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Машиностроение развитое практически во всех крупных городах выпускает </a:t>
            </a:r>
            <a:r>
              <a:rPr lang="ru-RU" sz="2400" dirty="0" err="1" smtClean="0"/>
              <a:t>авио</a:t>
            </a:r>
            <a:r>
              <a:rPr lang="ru-RU" sz="2400" dirty="0" smtClean="0"/>
              <a:t>- и </a:t>
            </a:r>
            <a:r>
              <a:rPr lang="ru-RU" sz="2400" dirty="0" err="1" smtClean="0"/>
              <a:t>автодвигатели</a:t>
            </a:r>
            <a:r>
              <a:rPr lang="ru-RU" sz="2400" dirty="0" smtClean="0"/>
              <a:t>, автомобили, трактора, локомотивы, приборы, электрооборудование.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568352"/>
            <a:ext cx="6832848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Транспорт Австралия является второй страной в мире по количеству автомобилей на душу населения. Протяжённость дорог на одного человека в стране в среднем в три- четыре раза больше чем в европейских странах, и в семь-девять раз больше чем в странах Азии. Также Австралия находится на третьем месте в мире по уровню потребления бензина на душу населения Австралия является второй страной в мире по количеству автомобилей на душу населения. Протяжённость дорог на одного человека в стране в среднем в три- четыре раза больше чем в европейских странах, и в семь-девять раз больше чем в странах Азии. Также Австралия находится на третьем месте в мире по уровню потребления бензина на душу населения Средние расстояния, преодолеваемые на автомобиле также </a:t>
            </a:r>
            <a:r>
              <a:rPr lang="ru-RU" dirty="0" smtClean="0"/>
              <a:t>являются одними из самых высоких в мире, уступая только США и Канаде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8632" y="0"/>
            <a:ext cx="376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Транспорт</a:t>
            </a:r>
            <a:endParaRPr lang="uk-UA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554" name="Picture 2" descr="http://static.iknow.travel.s3-eu-west-1.amazonaws.com/img/large/5108dfd7fabc1f706c0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000" y="336104"/>
            <a:ext cx="4320480" cy="3177643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c/c3/Prospector_new_railcar%2C_Toody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872" y="3504456"/>
            <a:ext cx="4392488" cy="2801664"/>
          </a:xfrm>
          <a:prstGeom prst="rect">
            <a:avLst/>
          </a:prstGeom>
          <a:noFill/>
        </p:spPr>
      </p:pic>
      <p:pic>
        <p:nvPicPr>
          <p:cNvPr id="23560" name="Picture 8" descr="http://www.youshifu.com/upLoadfile/image/20121012/20121012103863726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992" y="6168752"/>
            <a:ext cx="4373017" cy="298160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144" y="1056184"/>
            <a:ext cx="12025336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Сельское хозяйство Австралии </a:t>
            </a:r>
            <a:r>
              <a:rPr lang="ru-RU" dirty="0" smtClean="0"/>
              <a:t>отличается высокой товарностью и исторически сложившимся крупным землевладением. Ведущее место в сельском хозяйстве принадлежит наиболее старой отрасли – пастбищному животноводству. На его долю приходится около 60% всей стоимости продукции с/х. В животноводстве 1 место занимает овцеводство . В прибрежной зоне, где выпадает более 500 мм осадков преобладают откормочные хозяйства (мясо ягнят).</a:t>
            </a:r>
          </a:p>
          <a:p>
            <a:pPr fontAlgn="base"/>
            <a:r>
              <a:rPr lang="ru-RU" dirty="0" smtClean="0"/>
              <a:t>В прибрежных районах развито также молочное и мясное животноводство (на севере Австралии), свиноводство, птицеводство, пчеловодство, разведение скаковых лошадей и верблюдов.</a:t>
            </a:r>
          </a:p>
          <a:p>
            <a:pPr fontAlgn="base"/>
            <a:r>
              <a:rPr lang="ru-RU" dirty="0" smtClean="0"/>
              <a:t>В структуре растениеводства главная роль принадлежит пшенице, ее выращивают в полосе с осадками 250-500 мм. Главный район посевов пшеницы, так называемый «пшеничный пояс», протягивается полосой в 70-300 км шириной от города </a:t>
            </a:r>
            <a:r>
              <a:rPr lang="ru-RU" dirty="0" err="1" smtClean="0"/>
              <a:t>Брисбена</a:t>
            </a:r>
            <a:r>
              <a:rPr lang="ru-RU" dirty="0" smtClean="0"/>
              <a:t> в штате </a:t>
            </a:r>
            <a:r>
              <a:rPr lang="ru-RU" dirty="0" err="1" smtClean="0"/>
              <a:t>Квинсленд</a:t>
            </a:r>
            <a:r>
              <a:rPr lang="ru-RU" dirty="0" smtClean="0"/>
              <a:t> до юга Австралии. Помимо пшеницы на корм выращивают рожь, овес, ячмень, кукурузу. Кормовые травы – клевер, люпин.</a:t>
            </a:r>
          </a:p>
          <a:p>
            <a:pPr fontAlgn="base"/>
            <a:r>
              <a:rPr lang="ru-RU" dirty="0" smtClean="0"/>
              <a:t>Важными отраслями являются также садоводство и овощеводство. В штате </a:t>
            </a:r>
            <a:r>
              <a:rPr lang="ru-RU" dirty="0" err="1" smtClean="0"/>
              <a:t>Квинсленд</a:t>
            </a:r>
            <a:r>
              <a:rPr lang="ru-RU" dirty="0" smtClean="0"/>
              <a:t> выращивают ананасы, бананы, манго, папайю. В южной и юго-восточной частях страны на орошаемых землях развито садоводство (цитрусовые, абрикосы, персики, сливы, черешня и т.д.). Овощеводство развито в междуречье Муррея и </a:t>
            </a:r>
            <a:r>
              <a:rPr lang="ru-RU" dirty="0" err="1" smtClean="0"/>
              <a:t>Маррамбиджи</a:t>
            </a:r>
            <a:r>
              <a:rPr lang="ru-RU" dirty="0" smtClean="0"/>
              <a:t>. Виноградарство в штатах Южная </a:t>
            </a:r>
            <a:r>
              <a:rPr lang="ru-RU" dirty="0" err="1" smtClean="0"/>
              <a:t>Австралия,Виктория</a:t>
            </a:r>
            <a:r>
              <a:rPr lang="ru-RU" dirty="0" smtClean="0"/>
              <a:t> и Новый Южный Уэльс (95% всей продукции). Из технических культур ведущее место принадлежит сахарному тростнику (95% посадок в штате </a:t>
            </a:r>
            <a:r>
              <a:rPr lang="ru-RU" dirty="0" err="1" smtClean="0"/>
              <a:t>Квинсленд</a:t>
            </a:r>
            <a:r>
              <a:rPr lang="ru-RU" dirty="0" smtClean="0"/>
              <a:t>). Выращивают хлопок и табак.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4536" y="264096"/>
            <a:ext cx="5538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Сельское хозяйство </a:t>
            </a:r>
            <a:endParaRPr lang="uk-UA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gawlerrivercattle.com.au/images/live-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0" y="696144"/>
            <a:ext cx="5657850" cy="2952328"/>
          </a:xfrm>
          <a:prstGeom prst="rect">
            <a:avLst/>
          </a:prstGeom>
          <a:noFill/>
        </p:spPr>
      </p:pic>
      <p:pic>
        <p:nvPicPr>
          <p:cNvPr id="27652" name="Picture 4" descr="http://www.nabu.com.ua/upload/information_system_15/7/5/8/item_75884/information_items_75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808" y="5664696"/>
            <a:ext cx="5354885" cy="3539542"/>
          </a:xfrm>
          <a:prstGeom prst="rect">
            <a:avLst/>
          </a:prstGeom>
          <a:noFill/>
        </p:spPr>
      </p:pic>
      <p:pic>
        <p:nvPicPr>
          <p:cNvPr id="27654" name="Picture 6" descr="http://s50.radikal.ru/i127/1106/93/7135bc58f3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36" y="4584576"/>
            <a:ext cx="5400600" cy="3618403"/>
          </a:xfrm>
          <a:prstGeom prst="rect">
            <a:avLst/>
          </a:prstGeom>
          <a:noFill/>
        </p:spPr>
      </p:pic>
      <p:pic>
        <p:nvPicPr>
          <p:cNvPr id="27656" name="Picture 8" descr="http://36northpm.com/wp-content/uploads/2012/07/shutterstock_39391570-940x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6784" y="1488232"/>
            <a:ext cx="5381129" cy="28451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0160"/>
            <a:ext cx="12801600" cy="360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продукцию сельского хозяйства, горнодобывающей промышленности и отраслей переработки сырья приходится 70—80% ежегодного австралийского экспорта, в том числе на продукцию сельского хозяйства — 10—11%, горнодобывающей промышленности — 26—27%, на продукцию металлургии и металлообработки — 16—17%, пищевой промышленности — 14—15%, нефтепереработки и нефтехимии — до 7%, а на машины и оборудование — всего 13—14%. Австралия занимает 1-е место в мире по вывозу шерсти, бокситов и глинозёма, одно из первых — в экспорте пшеницы, сахара, мяса, угля, железной руды, первичного алюминия, золота, серебра, сжиженного природного газа. Входит в число ведущих экспортёров многих других видов сельскохозяйственной продукции и сырья. Основная статья импорта — продукция обрабатывающей промышленности, свыше 90%, доля машин и оборудования — около 50%. Крупнейший торговый партнёр вот уже примерно 30 лет — Япония. Её доля во внешнеторговом обороте Австралии — 15,9% (2001), доля США — 13,9%</a:t>
            </a:r>
          </a:p>
          <a:p>
            <a:r>
              <a:rPr lang="ru-RU" sz="2000" dirty="0" smtClean="0"/>
              <a:t>Объём торговли услугами колеблется в пределах 25—30% объёма товарной торговли.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8352" y="0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err="1" smtClean="0">
                <a:solidFill>
                  <a:srgbClr val="FFFF00"/>
                </a:solidFill>
              </a:rPr>
              <a:t>Внешние</a:t>
            </a:r>
            <a:r>
              <a:rPr lang="uk-UA" sz="4800" dirty="0" smtClean="0">
                <a:solidFill>
                  <a:srgbClr val="FFFF00"/>
                </a:solidFill>
              </a:rPr>
              <a:t> </a:t>
            </a:r>
            <a:r>
              <a:rPr lang="uk-UA" sz="4800" dirty="0" err="1" smtClean="0">
                <a:solidFill>
                  <a:srgbClr val="FFFF00"/>
                </a:solidFill>
              </a:rPr>
              <a:t>экономические</a:t>
            </a:r>
            <a:r>
              <a:rPr lang="uk-UA" sz="4800" dirty="0" smtClean="0">
                <a:solidFill>
                  <a:srgbClr val="FFFF00"/>
                </a:solidFill>
              </a:rPr>
              <a:t> </a:t>
            </a:r>
            <a:r>
              <a:rPr lang="uk-UA" sz="4800" dirty="0" err="1" smtClean="0">
                <a:solidFill>
                  <a:srgbClr val="FFFF00"/>
                </a:solidFill>
              </a:rPr>
              <a:t>связи</a:t>
            </a:r>
            <a:endParaRPr lang="uk-UA" sz="48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Файл:08.01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36" y="4512568"/>
            <a:ext cx="5904656" cy="38921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61040" y="8545016"/>
            <a:ext cx="1920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 smtClean="0">
                <a:solidFill>
                  <a:schemeClr val="accent2">
                    <a:lumMod val="75000"/>
                  </a:schemeClr>
                </a:solidFill>
              </a:rPr>
              <a:t>Экспорт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8" name="Picture 4" descr="Экспорт Австралии: структура по странам, 2010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832" y="4512568"/>
            <a:ext cx="5818331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2368" y="8545016"/>
            <a:ext cx="2060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i="1" dirty="0" err="1" smtClean="0">
                <a:solidFill>
                  <a:schemeClr val="accent2">
                    <a:lumMod val="75000"/>
                  </a:schemeClr>
                </a:solidFill>
              </a:rPr>
              <a:t>Импорт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112" y="984176"/>
            <a:ext cx="6696744" cy="86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Речная система Австралии небольшая. Она представлена в основном рекой Муррей (</a:t>
            </a:r>
            <a:r>
              <a:rPr lang="ru-RU" sz="2000" dirty="0" err="1" smtClean="0"/>
              <a:t>Марри</a:t>
            </a:r>
            <a:r>
              <a:rPr lang="ru-RU" sz="2000" dirty="0" smtClean="0"/>
              <a:t>) с притоком </a:t>
            </a:r>
            <a:r>
              <a:rPr lang="ru-RU" sz="2000" dirty="0" err="1" smtClean="0"/>
              <a:t>Дарлинг</a:t>
            </a:r>
            <a:r>
              <a:rPr lang="ru-RU" sz="2000" dirty="0" smtClean="0"/>
              <a:t>, которые берут начало в Большом Водораздельном Хребте. Протяжённость Муррея, являющегося самой длинной рекой страны, составляет 2375 </a:t>
            </a:r>
            <a:r>
              <a:rPr lang="ru-RU" sz="2000" dirty="0" err="1" smtClean="0"/>
              <a:t>км.Вторая</a:t>
            </a:r>
            <a:r>
              <a:rPr lang="ru-RU" sz="2000" dirty="0" smtClean="0"/>
              <a:t> по длине река Австралии — </a:t>
            </a:r>
            <a:r>
              <a:rPr lang="ru-RU" sz="2000" dirty="0" err="1" smtClean="0"/>
              <a:t>Маррамбиджи</a:t>
            </a:r>
            <a:r>
              <a:rPr lang="ru-RU" sz="2000" dirty="0" smtClean="0"/>
              <a:t> (1485 км), третья —</a:t>
            </a:r>
            <a:r>
              <a:rPr lang="ru-RU" sz="2000" dirty="0" err="1" smtClean="0"/>
              <a:t>Дарлинг</a:t>
            </a:r>
            <a:r>
              <a:rPr lang="ru-RU" sz="2000" dirty="0" smtClean="0"/>
              <a:t> (1472 км; если учитывать длину всех притоков реки </a:t>
            </a:r>
            <a:r>
              <a:rPr lang="ru-RU" sz="2000" dirty="0" err="1" smtClean="0"/>
              <a:t>Дарлинг</a:t>
            </a:r>
            <a:r>
              <a:rPr lang="ru-RU" sz="2000" dirty="0" smtClean="0"/>
              <a:t>, которые официально не являются её частью, то длина возрастает до 2844 км, делая </a:t>
            </a:r>
            <a:r>
              <a:rPr lang="ru-RU" sz="2000" dirty="0" err="1" smtClean="0"/>
              <a:t>Дарлинг</a:t>
            </a:r>
            <a:r>
              <a:rPr lang="ru-RU" sz="2000" dirty="0" smtClean="0"/>
              <a:t> самой длинной рекой </a:t>
            </a:r>
            <a:r>
              <a:rPr lang="ru-RU" sz="2000" dirty="0" err="1" smtClean="0"/>
              <a:t>Австралии.Наиболее</a:t>
            </a:r>
            <a:r>
              <a:rPr lang="ru-RU" sz="2000" dirty="0" smtClean="0"/>
              <a:t> развита речная сеть на острове Тасмания. Реки там имеют смешанное дождевое и снеговое питание и полноводны в течение всего года. Последняя река широко используется для строительства гидроэлектростанций. Недостаток поверхностных вод частично возмещается большими запасами подземных вод, которые скапливаются в артезианских бассейнах. Артезианские воды Австралии содержат много солей.</a:t>
            </a:r>
          </a:p>
          <a:p>
            <a:r>
              <a:rPr lang="ru-RU" sz="2000" dirty="0" smtClean="0"/>
              <a:t>На территории Австралии имеется большое количество озёр, которые расположены преимущественно в котловинах, заполняемых водой только после дождей. Крупнейшими озёрами страны являются Эйр (9500 км²), </a:t>
            </a:r>
            <a:r>
              <a:rPr lang="ru-RU" sz="2000" dirty="0" err="1" smtClean="0"/>
              <a:t>Маккай</a:t>
            </a:r>
            <a:r>
              <a:rPr lang="ru-RU" sz="2000" dirty="0" smtClean="0"/>
              <a:t> (3494 км²), </a:t>
            </a:r>
            <a:r>
              <a:rPr lang="ru-RU" sz="2000" dirty="0" err="1" smtClean="0"/>
              <a:t>Амадиус</a:t>
            </a:r>
            <a:r>
              <a:rPr lang="ru-RU" sz="2000" dirty="0" smtClean="0"/>
              <a:t> (1032 км²), </a:t>
            </a:r>
            <a:r>
              <a:rPr lang="ru-RU" sz="2000" dirty="0" err="1" smtClean="0"/>
              <a:t>Гарнпанг</a:t>
            </a:r>
            <a:r>
              <a:rPr lang="ru-RU" sz="2000" dirty="0" smtClean="0"/>
              <a:t> (542 км²) и Гордон (270 км²; одновременно является крупнейшим искусственным водоёмом Австралии).Крупнейшие солёные озёра — Эйр (9500 км²), </a:t>
            </a:r>
            <a:r>
              <a:rPr lang="ru-RU" sz="2000" dirty="0" err="1" smtClean="0"/>
              <a:t>Торренс</a:t>
            </a:r>
            <a:r>
              <a:rPr lang="ru-RU" sz="2000" dirty="0" smtClean="0"/>
              <a:t> (5745 км²) и </a:t>
            </a:r>
            <a:r>
              <a:rPr lang="ru-RU" sz="2000" dirty="0" err="1" smtClean="0"/>
              <a:t>Гэрднер</a:t>
            </a:r>
            <a:r>
              <a:rPr lang="ru-RU" sz="2000" dirty="0" smtClean="0"/>
              <a:t> (4351 км²).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0560" y="264096"/>
            <a:ext cx="4514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err="1" smtClean="0">
                <a:solidFill>
                  <a:srgbClr val="6DFF3F"/>
                </a:solidFill>
              </a:rPr>
              <a:t>Водные</a:t>
            </a:r>
            <a:r>
              <a:rPr lang="uk-UA" sz="4400" dirty="0" smtClean="0">
                <a:solidFill>
                  <a:srgbClr val="6DFF3F"/>
                </a:solidFill>
              </a:rPr>
              <a:t> </a:t>
            </a:r>
            <a:r>
              <a:rPr lang="uk-UA" sz="4400" dirty="0" err="1" smtClean="0">
                <a:solidFill>
                  <a:srgbClr val="6DFF3F"/>
                </a:solidFill>
              </a:rPr>
              <a:t>ресурсы</a:t>
            </a:r>
            <a:endParaRPr lang="uk-UA" sz="4400" dirty="0">
              <a:solidFill>
                <a:srgbClr val="6DFF3F"/>
              </a:solidFill>
            </a:endParaRPr>
          </a:p>
        </p:txBody>
      </p:sp>
      <p:pic>
        <p:nvPicPr>
          <p:cNvPr id="2050" name="Picture 2" descr="http://miroland.com/wp-content/uploads/2011/09/%D0%90%D0%B2%D1%81%D1%82%D1%80%D0%B0%D0%BB%D0%B8%D1%8F_Austral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936" y="1056184"/>
            <a:ext cx="4156993" cy="2773308"/>
          </a:xfrm>
          <a:prstGeom prst="rect">
            <a:avLst/>
          </a:prstGeom>
          <a:noFill/>
        </p:spPr>
      </p:pic>
      <p:pic>
        <p:nvPicPr>
          <p:cNvPr id="2052" name="Picture 4" descr="http://agency-ls.ru/strana/kurort/big/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992" y="3432448"/>
            <a:ext cx="4324350" cy="2876551"/>
          </a:xfrm>
          <a:prstGeom prst="rect">
            <a:avLst/>
          </a:prstGeom>
          <a:noFill/>
        </p:spPr>
      </p:pic>
      <p:pic>
        <p:nvPicPr>
          <p:cNvPr id="2054" name="Picture 6" descr="http://prettybeautifulthings.com/wp-content/uploads/2013/06/item1.size_.0.0.great-barrier-reef-islands-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0880" y="5952728"/>
            <a:ext cx="403244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162.photobucket.com/albums/t252/kirk36/Murray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36" y="264096"/>
            <a:ext cx="4896544" cy="3536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2128" y="400851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 smtClean="0">
                <a:solidFill>
                  <a:srgbClr val="0B00DE"/>
                </a:solidFill>
              </a:rPr>
              <a:t>Муррей-крупнейшая</a:t>
            </a:r>
            <a:r>
              <a:rPr lang="uk-UA" sz="3600" dirty="0" smtClean="0">
                <a:solidFill>
                  <a:srgbClr val="0B00DE"/>
                </a:solidFill>
              </a:rPr>
              <a:t> </a:t>
            </a:r>
            <a:r>
              <a:rPr lang="uk-UA" sz="3600" dirty="0" err="1" smtClean="0">
                <a:solidFill>
                  <a:srgbClr val="0B00DE"/>
                </a:solidFill>
              </a:rPr>
              <a:t>река</a:t>
            </a:r>
            <a:r>
              <a:rPr lang="uk-UA" sz="3600" dirty="0" smtClean="0">
                <a:solidFill>
                  <a:srgbClr val="0B00DE"/>
                </a:solidFill>
              </a:rPr>
              <a:t> в </a:t>
            </a:r>
            <a:r>
              <a:rPr lang="uk-UA" sz="3600" dirty="0" err="1" smtClean="0">
                <a:solidFill>
                  <a:srgbClr val="0B00DE"/>
                </a:solidFill>
              </a:rPr>
              <a:t>Австралии</a:t>
            </a:r>
            <a:endParaRPr lang="uk-UA" sz="3600" dirty="0">
              <a:solidFill>
                <a:srgbClr val="0B00DE"/>
              </a:solidFill>
            </a:endParaRPr>
          </a:p>
        </p:txBody>
      </p:sp>
      <p:pic>
        <p:nvPicPr>
          <p:cNvPr id="1030" name="Picture 6" descr="http://images.awd.ws/wphotos/data/images/419856/prop-img-full-hcsgurmy-169vw29gttk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562" y="264096"/>
            <a:ext cx="5158782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2769" y="400851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B00DE"/>
                </a:solidFill>
              </a:rPr>
              <a:t>Вторая по длине река Австралии</a:t>
            </a:r>
            <a:endParaRPr lang="uk-UA" sz="3600" dirty="0">
              <a:solidFill>
                <a:srgbClr val="0B00DE"/>
              </a:solidFill>
            </a:endParaRPr>
          </a:p>
        </p:txBody>
      </p:sp>
      <p:pic>
        <p:nvPicPr>
          <p:cNvPr id="1032" name="Picture 8" descr="http://www.throng.com.au/files/u2912/lake%20ey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160" y="5736704"/>
            <a:ext cx="5328592" cy="31778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28792" y="638477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B00DE"/>
                </a:solidFill>
              </a:rPr>
              <a:t>Крупнейшим озером страны является Эйр(9500 км²)</a:t>
            </a:r>
            <a:endParaRPr lang="uk-UA" sz="3600" dirty="0">
              <a:solidFill>
                <a:srgbClr val="0B00D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72208"/>
            <a:ext cx="1280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Хотя большую часть континента занимают полупустыни и пустыни, в Австралии имеются разнообразные ландшафты от аналогичных альпийским лугам до тропических джунглей. 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64296"/>
            <a:ext cx="1280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Большая часть австралийских древесных растений являются вечнозелёными, а некоторые из них приспособились к засухам или пожарам, как, например, эвкалипты и акации. 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6384"/>
            <a:ext cx="12801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известными представителями австралийской фауны являются  утконосы и </a:t>
            </a:r>
            <a:r>
              <a:rPr lang="ru-RU" dirty="0" err="1" smtClean="0"/>
              <a:t>ехидны,разнообразные</a:t>
            </a:r>
            <a:r>
              <a:rPr lang="ru-RU" dirty="0" smtClean="0"/>
              <a:t> сумчатые (</a:t>
            </a:r>
            <a:r>
              <a:rPr lang="ru-RU" dirty="0" err="1" smtClean="0"/>
              <a:t>коалы,кенгуру</a:t>
            </a:r>
            <a:r>
              <a:rPr lang="ru-RU" dirty="0" smtClean="0"/>
              <a:t>), и такие птицы как </a:t>
            </a:r>
            <a:r>
              <a:rPr lang="ru-RU" dirty="0" err="1" smtClean="0"/>
              <a:t>эму,какаду,кукабара</a:t>
            </a:r>
            <a:r>
              <a:rPr lang="ru-RU" dirty="0" smtClean="0"/>
              <a:t>. В Австралии обитает самое большое количество в мире ядовитых змей.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08512"/>
            <a:ext cx="12801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Богаты омывающие Австралию воды и головоногими моллюсками. Среди особо известных видов — </a:t>
            </a:r>
            <a:r>
              <a:rPr lang="ru-RU" dirty="0" err="1" smtClean="0"/>
              <a:t>синекольчатые</a:t>
            </a:r>
            <a:r>
              <a:rPr lang="ru-RU" dirty="0" smtClean="0"/>
              <a:t> осьминоги ,причисляемые к самым ядовитым животным мира, и гигантские австралийские каракатицы.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6584" y="336104"/>
            <a:ext cx="3698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err="1" smtClean="0">
                <a:solidFill>
                  <a:schemeClr val="accent6">
                    <a:lumMod val="75000"/>
                  </a:schemeClr>
                </a:solidFill>
              </a:rPr>
              <a:t>Живая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природа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http://static.kharkovforum.com/customprofilepics/profilepic210215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9072" y="7032848"/>
            <a:ext cx="3685479" cy="2332178"/>
          </a:xfrm>
          <a:prstGeom prst="rect">
            <a:avLst/>
          </a:prstGeom>
          <a:noFill/>
        </p:spPr>
      </p:pic>
      <p:pic>
        <p:nvPicPr>
          <p:cNvPr id="29700" name="Picture 4" descr="http://www.bugaga.ru/uploads/posts/2009-05/1243025471_foto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4816" y="5088633"/>
            <a:ext cx="3240360" cy="2448272"/>
          </a:xfrm>
          <a:prstGeom prst="rect">
            <a:avLst/>
          </a:prstGeom>
          <a:noFill/>
        </p:spPr>
      </p:pic>
      <p:pic>
        <p:nvPicPr>
          <p:cNvPr id="29702" name="Picture 6" descr="http://www.santour.ru/australia/images/index/avstralia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12" y="5232648"/>
            <a:ext cx="6192688" cy="41376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280" y="336104"/>
            <a:ext cx="10254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Административно-территориальное</a:t>
            </a:r>
            <a:r>
              <a:rPr lang="uk-UA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деление</a:t>
            </a:r>
            <a:endParaRPr lang="uk-UA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128" y="1344216"/>
            <a:ext cx="12449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Австралия состоит из шести штатов, двух материковых территорий и других более мелких территорий. Штатами являются Виктория (VIC), Австралия (WA), </a:t>
            </a:r>
            <a:r>
              <a:rPr lang="ru-RU" sz="2800" dirty="0" err="1" smtClean="0"/>
              <a:t>Квинсленд</a:t>
            </a:r>
            <a:r>
              <a:rPr lang="ru-RU" sz="2800" dirty="0" smtClean="0"/>
              <a:t> (QLD), Новый Южный Уэльс (NSW), Тасмания (TAS) и Южная Австралия (SA). Двумя главными материковыми территориями являются Северная территория (NT), и Территория федеральной столицы (ACT). </a:t>
            </a:r>
            <a:endParaRPr lang="uk-UA" sz="2800" dirty="0"/>
          </a:p>
        </p:txBody>
      </p:sp>
      <p:pic>
        <p:nvPicPr>
          <p:cNvPr id="30722" name="Picture 2" descr="Административное деление Австр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312" y="3864496"/>
            <a:ext cx="8068621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120" y="1200200"/>
            <a:ext cx="1252148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Всё более популярными становятся другие активные формы отдыха, прежде всего туризм. В стране создано около 2 тыс. национальных парков и заповедников, есть огромные возможности для «диких» туристических походов и путешествий. Курортная Мекка Австралии — Золотой берег — протянувшиеся на сотни километров пляжи восточного побережья </a:t>
            </a:r>
            <a:r>
              <a:rPr lang="ru-RU" dirty="0" err="1" smtClean="0"/>
              <a:t>Квинсленда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Сочетание кухонь различных наций сделало ресторанный бизнес страны одной из её важнейших достопримечательностей. Устойчивую популярность на мировом рынке приобрели и австралийские вина. Для австралийцев вообще характерно желание и умение отдохнуть.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4656" y="264096"/>
            <a:ext cx="2058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Туризм</a:t>
            </a:r>
            <a:endParaRPr lang="uk-UA" sz="48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img.rufox.ru/files/tr_800/551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52" y="5232648"/>
            <a:ext cx="5210944" cy="3473963"/>
          </a:xfrm>
          <a:prstGeom prst="rect">
            <a:avLst/>
          </a:prstGeom>
          <a:noFill/>
        </p:spPr>
      </p:pic>
      <p:pic>
        <p:nvPicPr>
          <p:cNvPr id="31748" name="Picture 4" descr="http://www.mirtravel.com/files/photos/picture_preview_5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848" y="5304656"/>
            <a:ext cx="5184576" cy="33894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eideri.lv/wp-content/uploads/australija-kar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60" y="657196"/>
            <a:ext cx="6715172" cy="456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gz-info.ru/sites/default/files/images/1334490595_australia01.previ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68" y="4514848"/>
            <a:ext cx="671517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472502" y="1943080"/>
            <a:ext cx="2143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B00DE"/>
                </a:solidFill>
              </a:rPr>
              <a:t>Флаг</a:t>
            </a:r>
            <a:endParaRPr lang="ru-RU" sz="6600" dirty="0">
              <a:solidFill>
                <a:srgbClr val="0B00D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272" y="6586550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B00DE"/>
                </a:solidFill>
              </a:rPr>
              <a:t>Герб</a:t>
            </a:r>
            <a:endParaRPr lang="ru-RU" sz="6600" dirty="0">
              <a:solidFill>
                <a:srgbClr val="0B00D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8512" y="336104"/>
            <a:ext cx="4721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err="1" smtClean="0">
                <a:solidFill>
                  <a:srgbClr val="7030A0"/>
                </a:solidFill>
              </a:rPr>
              <a:t>Интересные</a:t>
            </a:r>
            <a:r>
              <a:rPr lang="uk-UA" sz="4400" dirty="0" smtClean="0">
                <a:solidFill>
                  <a:srgbClr val="7030A0"/>
                </a:solidFill>
              </a:rPr>
              <a:t> </a:t>
            </a:r>
            <a:r>
              <a:rPr lang="uk-UA" sz="4400" dirty="0" err="1" smtClean="0">
                <a:solidFill>
                  <a:srgbClr val="7030A0"/>
                </a:solidFill>
              </a:rPr>
              <a:t>факты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0" y="1200201"/>
            <a:ext cx="12801600" cy="8316000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Название Австралия происходит от латинского </a:t>
            </a:r>
            <a:r>
              <a:rPr lang="ru-RU" dirty="0" err="1" smtClean="0"/>
              <a:t>Terra</a:t>
            </a:r>
            <a:r>
              <a:rPr lang="ru-RU" dirty="0" smtClean="0"/>
              <a:t> </a:t>
            </a:r>
            <a:r>
              <a:rPr lang="ru-RU" dirty="0" err="1" smtClean="0"/>
              <a:t>Australis</a:t>
            </a:r>
            <a:r>
              <a:rPr lang="ru-RU" dirty="0" smtClean="0"/>
              <a:t> </a:t>
            </a:r>
            <a:r>
              <a:rPr lang="ru-RU" dirty="0" err="1" smtClean="0"/>
              <a:t>Incognito</a:t>
            </a:r>
            <a:r>
              <a:rPr lang="ru-RU" dirty="0" smtClean="0"/>
              <a:t> что означает Неизвестная Южная Земля</a:t>
            </a:r>
          </a:p>
          <a:p>
            <a:r>
              <a:rPr lang="ru-RU" dirty="0" smtClean="0"/>
              <a:t>Население Австралии 22 </a:t>
            </a:r>
            <a:r>
              <a:rPr lang="ru-RU" dirty="0" err="1" smtClean="0"/>
              <a:t>млн</a:t>
            </a:r>
            <a:r>
              <a:rPr lang="ru-RU" dirty="0" smtClean="0"/>
              <a:t> - это почти вдвое меньше чем в Украине</a:t>
            </a:r>
          </a:p>
          <a:p>
            <a:r>
              <a:rPr lang="ru-RU" dirty="0" smtClean="0"/>
              <a:t>Украинской диаспоры в Австралии около 14 тыс.</a:t>
            </a:r>
          </a:p>
          <a:p>
            <a:r>
              <a:rPr lang="ru-RU" dirty="0" smtClean="0"/>
              <a:t>Столица Австралии - Канберра с населением всего 350 000 тыс.чел.</a:t>
            </a:r>
          </a:p>
          <a:p>
            <a:r>
              <a:rPr lang="ru-RU" dirty="0" smtClean="0"/>
              <a:t>Крупнейший город - Сидней с населением почти 5 </a:t>
            </a:r>
            <a:r>
              <a:rPr lang="ru-RU" dirty="0" err="1" smtClean="0"/>
              <a:t>млн</a:t>
            </a:r>
            <a:r>
              <a:rPr lang="ru-RU" dirty="0" smtClean="0"/>
              <a:t> (это 1/5 населения всей страны)</a:t>
            </a:r>
          </a:p>
          <a:p>
            <a:r>
              <a:rPr lang="ru-RU" dirty="0" smtClean="0"/>
              <a:t>В Сиднее 157 пляжей</a:t>
            </a:r>
          </a:p>
          <a:p>
            <a:r>
              <a:rPr lang="ru-RU" dirty="0" smtClean="0"/>
              <a:t>Более 90% Австралии - это сухая ровная поверхность. Почти три четверти территории не может поддерживать сельское хозяйство ни в какой форме</a:t>
            </a:r>
          </a:p>
          <a:p>
            <a:r>
              <a:rPr lang="ru-RU" dirty="0" smtClean="0"/>
              <a:t>Эму и кенгуру не могут идти в обратном направлении, поэтому они изображены на австралийском гербе, и </a:t>
            </a:r>
            <a:r>
              <a:rPr lang="ru-RU" dirty="0" err="1" smtClean="0"/>
              <a:t>символизують</a:t>
            </a:r>
            <a:r>
              <a:rPr lang="ru-RU" dirty="0" smtClean="0"/>
              <a:t> движение вперед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296" y="768152"/>
            <a:ext cx="11091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err="1" smtClean="0">
                <a:solidFill>
                  <a:srgbClr val="FFFF00"/>
                </a:solidFill>
              </a:rPr>
              <a:t>Достопримечательности</a:t>
            </a:r>
            <a:r>
              <a:rPr lang="uk-UA" sz="4800" dirty="0" smtClean="0">
                <a:solidFill>
                  <a:srgbClr val="FFFF00"/>
                </a:solidFill>
              </a:rPr>
              <a:t> </a:t>
            </a:r>
            <a:r>
              <a:rPr lang="uk-UA" sz="4800" dirty="0" err="1" smtClean="0">
                <a:solidFill>
                  <a:srgbClr val="FFFF00"/>
                </a:solidFill>
              </a:rPr>
              <a:t>Австралии</a:t>
            </a:r>
            <a:endParaRPr lang="uk-UA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6464" y="336104"/>
            <a:ext cx="6820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Большой</a:t>
            </a:r>
            <a:r>
              <a:rPr lang="uk-UA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Барьерный</a:t>
            </a:r>
            <a:r>
              <a:rPr lang="uk-UA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риф</a:t>
            </a:r>
            <a:endParaRPr lang="uk-UA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00" y="5232648"/>
            <a:ext cx="6400800" cy="2400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B00DE"/>
                </a:solidFill>
              </a:rPr>
              <a:t>Большой Барьерный риф— крупнейший в мире коралловый риф. Гряда насчитывает более 2900 отдельных коралловых рифов и 900 островов в Коралловом море, протянувшаяся вдоль северо-восточного побережья Австралии на 2500 км</a:t>
            </a:r>
            <a:endParaRPr lang="ru-RU" dirty="0">
              <a:solidFill>
                <a:srgbClr val="0B00D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8472" y="264096"/>
            <a:ext cx="7043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err="1" smtClean="0">
                <a:solidFill>
                  <a:srgbClr val="0B00DE"/>
                </a:solidFill>
              </a:rPr>
              <a:t>Красная</a:t>
            </a:r>
            <a:r>
              <a:rPr lang="uk-UA" sz="4400" dirty="0" smtClean="0">
                <a:solidFill>
                  <a:srgbClr val="0B00DE"/>
                </a:solidFill>
              </a:rPr>
              <a:t> скала </a:t>
            </a:r>
            <a:r>
              <a:rPr lang="uk-UA" sz="4400" dirty="0" err="1" smtClean="0">
                <a:solidFill>
                  <a:srgbClr val="0B00DE"/>
                </a:solidFill>
              </a:rPr>
              <a:t>Айерс-Рок</a:t>
            </a:r>
            <a:endParaRPr lang="uk-UA" sz="4400" dirty="0">
              <a:solidFill>
                <a:srgbClr val="0B00DE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128992" y="4676775"/>
          <a:ext cx="4672608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480" y="336104"/>
            <a:ext cx="678403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dirty="0" err="1" smtClean="0"/>
              <a:t>Сиднейский</a:t>
            </a:r>
            <a:r>
              <a:rPr lang="uk-UA" sz="4400" dirty="0" smtClean="0"/>
              <a:t> </a:t>
            </a:r>
            <a:r>
              <a:rPr lang="uk-UA" sz="4400" dirty="0" err="1" smtClean="0"/>
              <a:t>оперный</a:t>
            </a:r>
            <a:r>
              <a:rPr lang="uk-UA" sz="4400" dirty="0" smtClean="0"/>
              <a:t> театр</a:t>
            </a:r>
            <a:endParaRPr lang="uk-UA" sz="4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400800" y="6240760"/>
          <a:ext cx="6400800" cy="41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536" y="264096"/>
            <a:ext cx="4658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err="1" smtClean="0">
                <a:solidFill>
                  <a:srgbClr val="FF0000"/>
                </a:solidFill>
              </a:rPr>
              <a:t>Остров</a:t>
            </a:r>
            <a:r>
              <a:rPr lang="uk-UA" sz="4400" dirty="0" smtClean="0">
                <a:solidFill>
                  <a:srgbClr val="FF0000"/>
                </a:solidFill>
              </a:rPr>
              <a:t> </a:t>
            </a:r>
            <a:r>
              <a:rPr lang="uk-UA" sz="4400" dirty="0" err="1" smtClean="0">
                <a:solidFill>
                  <a:srgbClr val="FF0000"/>
                </a:solidFill>
              </a:rPr>
              <a:t>Фрейзера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8272" y="6277213"/>
            <a:ext cx="6192688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континента остров Фрейзера отделен протяженными болотистыми территориями. Те, кто не побоится отправиться сквозь торфяные болота и не испугается диких собак динго, могут насладиться кемпингом на белых песчаных пляжах (это, кстати, самый большой в мире песчаный остров). На нем около 40 пресных озер, самое крупное из которых занимает площадь в 200 га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528" y="8256984"/>
            <a:ext cx="5959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err="1" smtClean="0">
                <a:solidFill>
                  <a:srgbClr val="FFFF00"/>
                </a:solidFill>
              </a:rPr>
              <a:t>Мост</a:t>
            </a:r>
            <a:r>
              <a:rPr lang="uk-UA" sz="4800" dirty="0" smtClean="0">
                <a:solidFill>
                  <a:srgbClr val="FFFF00"/>
                </a:solidFill>
              </a:rPr>
              <a:t> </a:t>
            </a:r>
            <a:r>
              <a:rPr lang="uk-UA" sz="4800" dirty="0" err="1" smtClean="0">
                <a:solidFill>
                  <a:srgbClr val="FFFF00"/>
                </a:solidFill>
              </a:rPr>
              <a:t>Харбор-Бридж</a:t>
            </a:r>
            <a:endParaRPr lang="uk-UA" sz="4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16624"/>
            <a:ext cx="6688832" cy="2477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Красавец-мост </a:t>
            </a:r>
            <a:r>
              <a:rPr lang="ru-RU" sz="2000" dirty="0" err="1" smtClean="0"/>
              <a:t>Харбор-Бридж</a:t>
            </a:r>
            <a:r>
              <a:rPr lang="ru-RU" sz="2000" dirty="0" smtClean="0"/>
              <a:t> был открыт в 1932 году, 19 марта. На его строительство была затрачена сумма поистине астрономическая по тем временам — 20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австралийских долларов. 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388" y="552128"/>
            <a:ext cx="514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Географическое положение 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43148" y="3800468"/>
            <a:ext cx="3571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4388" y="1272208"/>
            <a:ext cx="3929090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Австралийский Союз — государство в Южном полушарии площадью 7 692 024 км². Австралия является шестым по площади государством в мире  после России, Канады, Китая, США и Бразилии, занимая около 5 % поверхности суши Земли. Северное и восточное побережья Австралии омывают моря Тихого </a:t>
            </a:r>
            <a:r>
              <a:rPr lang="ru-RU" sz="2200" dirty="0" err="1" smtClean="0"/>
              <a:t>океана:Арафурское,Коралловое</a:t>
            </a:r>
            <a:r>
              <a:rPr lang="ru-RU" sz="2200" dirty="0" smtClean="0"/>
              <a:t>, </a:t>
            </a:r>
            <a:r>
              <a:rPr lang="ru-RU" sz="2200" dirty="0" err="1" smtClean="0"/>
              <a:t>Тасманово</a:t>
            </a:r>
            <a:r>
              <a:rPr lang="ru-RU" sz="2200" dirty="0" smtClean="0"/>
              <a:t>, Индийского океана — </a:t>
            </a:r>
            <a:r>
              <a:rPr lang="ru-RU" sz="2200" dirty="0" err="1" smtClean="0"/>
              <a:t>Тиморское</a:t>
            </a:r>
            <a:r>
              <a:rPr lang="ru-RU" sz="2200" dirty="0" smtClean="0"/>
              <a:t>; западное и южное —Индийский океан. Крайними точками материка являются: на севере — мыс Йорк (10° </a:t>
            </a:r>
            <a:r>
              <a:rPr lang="ru-RU" sz="2200" dirty="0" err="1" smtClean="0"/>
              <a:t>ю</a:t>
            </a:r>
            <a:r>
              <a:rPr lang="ru-RU" sz="2200" dirty="0" smtClean="0"/>
              <a:t>. </a:t>
            </a:r>
            <a:r>
              <a:rPr lang="ru-RU" sz="2200" dirty="0" err="1" smtClean="0"/>
              <a:t>ш</a:t>
            </a:r>
            <a:r>
              <a:rPr lang="ru-RU" sz="2200" dirty="0" smtClean="0"/>
              <a:t>.), на юге — мыс </a:t>
            </a:r>
            <a:r>
              <a:rPr lang="ru-RU" sz="2200" dirty="0" err="1" smtClean="0"/>
              <a:t>Саут-Ист-Кейп</a:t>
            </a:r>
            <a:r>
              <a:rPr lang="ru-RU" sz="2200" dirty="0" smtClean="0"/>
              <a:t> (43° </a:t>
            </a:r>
            <a:r>
              <a:rPr lang="ru-RU" sz="2200" dirty="0" err="1" smtClean="0"/>
              <a:t>ю</a:t>
            </a:r>
            <a:r>
              <a:rPr lang="ru-RU" sz="2200" dirty="0" smtClean="0"/>
              <a:t>. </a:t>
            </a:r>
            <a:r>
              <a:rPr lang="ru-RU" sz="2200" dirty="0" err="1" smtClean="0"/>
              <a:t>ш</a:t>
            </a:r>
            <a:r>
              <a:rPr lang="ru-RU" sz="2200" dirty="0" smtClean="0"/>
              <a:t>.), на западе — мыс </a:t>
            </a:r>
            <a:r>
              <a:rPr lang="ru-RU" sz="2200" dirty="0" err="1" smtClean="0"/>
              <a:t>Стип-Пойнт</a:t>
            </a:r>
            <a:r>
              <a:rPr lang="ru-RU" sz="2200" dirty="0" smtClean="0"/>
              <a:t> (114° в. д.), на востоке — мыс Байрон (154° в. д.)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1026" name="Picture 2" descr="http://www.zagran-dom.com.ua/images/stories/Country/australia/ZBAX86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2" y="1728766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2808" y="3648472"/>
            <a:ext cx="63287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Большую часть территории страны занимают обширные пустыни и низменные территории. Наиболее известные пустыни: Большая Песчаная пустыня, Большая пустыня Виктория.</a:t>
            </a:r>
          </a:p>
          <a:p>
            <a:r>
              <a:rPr lang="ru-RU" sz="2200" dirty="0" smtClean="0"/>
              <a:t>На востоке от пустыни Виктория простирается полупустыня Большой Артезианский бассейн.</a:t>
            </a:r>
          </a:p>
          <a:p>
            <a:r>
              <a:rPr lang="ru-RU" sz="2200" dirty="0" smtClean="0"/>
              <a:t>На востоке материка находятся сильно разрушенные, невысокие горы </a:t>
            </a:r>
            <a:r>
              <a:rPr lang="ru-RU" sz="2200" dirty="0" err="1" smtClean="0"/>
              <a:t>герцинской</a:t>
            </a:r>
            <a:r>
              <a:rPr lang="ru-RU" sz="2200" dirty="0" smtClean="0"/>
              <a:t> складчатости — Большой Водораздельный хребет с максимальной высотой на юге (гора Косцюшко, 2228 м; </a:t>
            </a:r>
            <a:r>
              <a:rPr lang="ru-RU" sz="2200" dirty="0" err="1" smtClean="0"/>
              <a:t>Таунсенд</a:t>
            </a:r>
            <a:r>
              <a:rPr lang="ru-RU" sz="2200" dirty="0" smtClean="0"/>
              <a:t>, 2209 м). Восточные склоны гор круто обрываются к морю, западные — более пологие. </a:t>
            </a:r>
          </a:p>
          <a:p>
            <a:r>
              <a:rPr lang="ru-RU" sz="2200" dirty="0" smtClean="0"/>
              <a:t>Австралия — единственный материк, где нет действующих вулканов и современного оледенения.</a:t>
            </a:r>
          </a:p>
        </p:txBody>
      </p:sp>
      <p:pic>
        <p:nvPicPr>
          <p:cNvPr id="1026" name="Picture 2" descr="http://samlib.ru/img/p/portal_w_r/buyan/buya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5870">
            <a:off x="597584" y="1087444"/>
            <a:ext cx="5256584" cy="3813252"/>
          </a:xfrm>
          <a:prstGeom prst="rect">
            <a:avLst/>
          </a:prstGeom>
          <a:noFill/>
        </p:spPr>
      </p:pic>
      <p:pic>
        <p:nvPicPr>
          <p:cNvPr id="1028" name="Picture 4" descr="http://www.ecofauna.org/system/files/u3/forum/ereis_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904" y="552128"/>
            <a:ext cx="4896544" cy="3024336"/>
          </a:xfrm>
          <a:prstGeom prst="rect">
            <a:avLst/>
          </a:prstGeom>
          <a:noFill/>
        </p:spPr>
      </p:pic>
      <p:pic>
        <p:nvPicPr>
          <p:cNvPr id="1030" name="Picture 6" descr="http://www.awaytravel.ru/sites/default/files/imagecache/big/img/4/Natures%20Window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3780">
            <a:off x="669437" y="5648571"/>
            <a:ext cx="5168423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32648" y="0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err="1" smtClean="0">
                <a:solidFill>
                  <a:srgbClr val="FFC000"/>
                </a:solidFill>
              </a:rPr>
              <a:t>Рельеф</a:t>
            </a:r>
            <a:endParaRPr lang="uk-UA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uralweb.ru/albums/fotos/f/9f1/9f1ff31eaeb744789562a9f4c0f434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2704">
            <a:off x="424136" y="408112"/>
            <a:ext cx="4629086" cy="3240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0120" y="415252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Большая пустыня Виктория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4" name="Picture 4" descr="http://open.az/uploads/posts/2013-04/thumbs/1366437307_veav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158">
            <a:off x="6197656" y="584131"/>
            <a:ext cx="4762500" cy="3162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84976" y="7896944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Гора Косцюшко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8" name="Picture 8" descr="http://www.wired.com/images_blogs/wiredscience/2012/06/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6516">
            <a:off x="6988844" y="3913689"/>
            <a:ext cx="4877073" cy="3482536"/>
          </a:xfrm>
          <a:prstGeom prst="rect">
            <a:avLst/>
          </a:prstGeom>
          <a:noFill/>
        </p:spPr>
      </p:pic>
      <p:pic>
        <p:nvPicPr>
          <p:cNvPr id="20490" name="Picture 10" descr="http://www.thelovelyplanet.net/wp-content/uploads/2012/07/great_sandy_desert_Mark-Mau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0345">
            <a:off x="862404" y="4945693"/>
            <a:ext cx="4965193" cy="3297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8152" y="8617024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Большая песчаная пустыня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0240" y="768152"/>
            <a:ext cx="23574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Климат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4388" y="1200200"/>
            <a:ext cx="1071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Большая часть севера страны обладает тропическим климатом с преимущественно летними осадками. Почти три четверти из Австралии представляют собой пустыни и полупустыни. В юго-западной части страны климат является средиземноморским. В большей части юго-востока страны (включая Тасманию) климат умеренный. На засушливость региона влияет холодное </a:t>
            </a:r>
            <a:r>
              <a:rPr lang="ru-RU" sz="2400" dirty="0" err="1" smtClean="0"/>
              <a:t>Западно</a:t>
            </a:r>
            <a:r>
              <a:rPr lang="ru-RU" sz="2400" dirty="0" smtClean="0"/>
              <a:t> - Австралийское течение, которое не даёт энергии для образования циклона.</a:t>
            </a:r>
            <a:endParaRPr lang="ru-RU" sz="2400" dirty="0"/>
          </a:p>
        </p:txBody>
      </p:sp>
      <p:pic>
        <p:nvPicPr>
          <p:cNvPr id="2060" name="Picture 12" descr="http://900igr.net/datai/geografija/Avstralija-tema/0015-035-Avstralija-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44" y="4008512"/>
            <a:ext cx="5966188" cy="394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лиматические пояса Австрал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2928" y="4872608"/>
            <a:ext cx="4606909" cy="41764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576" y="1128192"/>
            <a:ext cx="8417024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200" dirty="0" smtClean="0"/>
              <a:t>Основное природное богатство страны — минеральные ресурсы. Обеспеченность Австралии природно-ресурсным потенциалом в 20 раз выше среднемирового показателя. Страна занимает 2-е место в мире по запасам бокситов (1/3 мировых запасов и 40 % добычи), циркония, 1-е место в мире по запасам урана (1/3 мировых) и 3-е место (после Казахстана и Канады) по его </a:t>
            </a:r>
            <a:r>
              <a:rPr lang="ru-RU" sz="2200" dirty="0" err="1" smtClean="0"/>
              <a:t>добыче.Страна</a:t>
            </a:r>
            <a:r>
              <a:rPr lang="ru-RU" sz="2200" dirty="0" smtClean="0"/>
              <a:t> занимает 6-е место в мире по запасам угля. Имеет значительные запасы марганца, золота, алмазов. На юге страны (месторождение </a:t>
            </a:r>
            <a:r>
              <a:rPr lang="ru-RU" sz="2200" dirty="0" err="1" smtClean="0"/>
              <a:t>Браунлоу</a:t>
            </a:r>
            <a:r>
              <a:rPr lang="ru-RU" sz="2200" dirty="0" smtClean="0"/>
              <a:t>), а также у северо-восточных и северо-западных берегов в шельфовой зоне имеются незначительные месторождения нефти и природного газа. Самые большие в Австралии залежи железной руды, которые начали разрабатываться с 60-х годов XX века, находятся в районе хребта </a:t>
            </a:r>
            <a:r>
              <a:rPr lang="ru-RU" sz="2200" dirty="0" err="1" smtClean="0"/>
              <a:t>Хамерсли</a:t>
            </a:r>
            <a:r>
              <a:rPr lang="ru-RU" sz="2200" dirty="0" smtClean="0"/>
              <a:t> на северо-западе страны (месторождения </a:t>
            </a:r>
            <a:r>
              <a:rPr lang="ru-RU" sz="2200" dirty="0" err="1" smtClean="0"/>
              <a:t>Маунт-Ньюмен</a:t>
            </a:r>
            <a:r>
              <a:rPr lang="ru-RU" sz="2200" dirty="0" smtClean="0"/>
              <a:t>, </a:t>
            </a:r>
            <a:r>
              <a:rPr lang="ru-RU" sz="2200" dirty="0" err="1" smtClean="0"/>
              <a:t>Маунт-Голдсуэрта</a:t>
            </a:r>
            <a:r>
              <a:rPr lang="ru-RU" sz="2200" dirty="0" smtClean="0"/>
              <a:t> и др.). Основные запасы золота сосредоточены в выступах докембрийского фундамента и на юго-западе материка (штат Западная Австралия), в районе городов </a:t>
            </a:r>
            <a:r>
              <a:rPr lang="ru-RU" sz="2200" dirty="0" err="1" smtClean="0"/>
              <a:t>Калгурли</a:t>
            </a:r>
            <a:r>
              <a:rPr lang="ru-RU" sz="2200" dirty="0" smtClean="0"/>
              <a:t> и </a:t>
            </a:r>
            <a:r>
              <a:rPr lang="ru-RU" sz="2200" dirty="0" err="1" smtClean="0"/>
              <a:t>Кулгарди</a:t>
            </a:r>
            <a:r>
              <a:rPr lang="ru-RU" sz="2200" dirty="0" smtClean="0"/>
              <a:t>, </a:t>
            </a:r>
            <a:r>
              <a:rPr lang="ru-RU" sz="2200" dirty="0" err="1" smtClean="0"/>
              <a:t>Норсмен</a:t>
            </a:r>
            <a:r>
              <a:rPr lang="ru-RU" sz="2200" dirty="0" smtClean="0"/>
              <a:t> </a:t>
            </a:r>
            <a:r>
              <a:rPr lang="ru-RU" sz="2200" dirty="0" err="1" smtClean="0"/>
              <a:t>и</a:t>
            </a:r>
            <a:r>
              <a:rPr lang="ru-RU" sz="2200" dirty="0" smtClean="0"/>
              <a:t> </a:t>
            </a:r>
            <a:r>
              <a:rPr lang="ru-RU" sz="2200" dirty="0" err="1" smtClean="0"/>
              <a:t>Уилуна</a:t>
            </a:r>
            <a:r>
              <a:rPr lang="ru-RU" sz="2200" dirty="0" smtClean="0"/>
              <a:t>, а также в </a:t>
            </a:r>
            <a:r>
              <a:rPr lang="ru-RU" sz="2200" dirty="0" err="1" smtClean="0"/>
              <a:t>Квинсленде</a:t>
            </a:r>
            <a:r>
              <a:rPr lang="ru-RU" sz="2200" dirty="0" smtClean="0"/>
              <a:t>. Более мелкие месторождения встречаются почти во всех штатах. Бокситы залегают на полуостровах </a:t>
            </a:r>
            <a:r>
              <a:rPr lang="ru-RU" sz="2200" dirty="0" err="1" smtClean="0"/>
              <a:t>Кейп-Йорк</a:t>
            </a:r>
            <a:r>
              <a:rPr lang="ru-RU" sz="2200" dirty="0" smtClean="0"/>
              <a:t> (месторождение </a:t>
            </a:r>
            <a:r>
              <a:rPr lang="ru-RU" sz="2200" dirty="0" err="1" smtClean="0"/>
              <a:t>Уэйпа</a:t>
            </a:r>
            <a:r>
              <a:rPr lang="ru-RU" sz="2200" dirty="0" smtClean="0"/>
              <a:t>) и </a:t>
            </a:r>
            <a:r>
              <a:rPr lang="ru-RU" sz="2200" dirty="0" err="1" smtClean="0"/>
              <a:t>Арнем-Ленд</a:t>
            </a:r>
            <a:r>
              <a:rPr lang="ru-RU" sz="2200" dirty="0" smtClean="0"/>
              <a:t> (месторождение </a:t>
            </a:r>
            <a:r>
              <a:rPr lang="ru-RU" sz="2200" dirty="0" err="1" smtClean="0"/>
              <a:t>Гов</a:t>
            </a:r>
            <a:r>
              <a:rPr lang="ru-RU" sz="2200" dirty="0" smtClean="0"/>
              <a:t>), а также на юго-западе, в хребте </a:t>
            </a:r>
            <a:r>
              <a:rPr lang="ru-RU" sz="2200" dirty="0" err="1" smtClean="0"/>
              <a:t>Дарлинг</a:t>
            </a:r>
            <a:r>
              <a:rPr lang="ru-RU" sz="2200" dirty="0" smtClean="0"/>
              <a:t> (месторождение </a:t>
            </a:r>
            <a:r>
              <a:rPr lang="ru-RU" sz="2200" dirty="0" err="1" smtClean="0"/>
              <a:t>Джаррадейл</a:t>
            </a:r>
            <a:r>
              <a:rPr lang="ru-RU" sz="2200" dirty="0" smtClean="0"/>
              <a:t>). Из неметаллических полезных ископаемых встречаются различные по своему качеству и промышленному использованию глины, пески, известняки, асбест, а также слюда.</a:t>
            </a:r>
            <a:endParaRPr lang="uk-UA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6504" y="0"/>
            <a:ext cx="5231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err="1" smtClean="0">
                <a:solidFill>
                  <a:srgbClr val="FFFF00"/>
                </a:solidFill>
              </a:rPr>
              <a:t>Природные</a:t>
            </a:r>
            <a:r>
              <a:rPr lang="uk-UA" sz="4400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 err="1" smtClean="0">
                <a:solidFill>
                  <a:srgbClr val="FFFF00"/>
                </a:solidFill>
              </a:rPr>
              <a:t>ресурсы</a:t>
            </a:r>
            <a:endParaRPr lang="uk-UA" sz="44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http://www.mining-enc.ru/images/avstralij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12" y="1272208"/>
            <a:ext cx="410445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388" y="1014386"/>
            <a:ext cx="5357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Население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2950" y="1657328"/>
            <a:ext cx="11144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Население Австралии составляет 21 507 719 человек (перепись 2011 года).</a:t>
            </a:r>
          </a:p>
          <a:p>
            <a:r>
              <a:rPr lang="ru-RU" sz="2000" dirty="0" smtClean="0"/>
              <a:t>   Большинство населения Австралии — потомки иммигрантов XIX и XX веков, при этом большинство этих иммигрантов прибыли из Великобритании и Ирландии. Заселение Австралии выходцами с Британских островов началось в 1788, когда на восточном берегу Австралии была высажена первая партия ссыльных и основано первое английское поселение </a:t>
            </a:r>
            <a:r>
              <a:rPr lang="ru-RU" sz="2000" dirty="0" err="1" smtClean="0"/>
              <a:t>Порт-Джэксон</a:t>
            </a:r>
            <a:r>
              <a:rPr lang="ru-RU" sz="2000" dirty="0" smtClean="0"/>
              <a:t> (будущий Сидней). Добровольная иммиграция из Англии приняла значительные размеры лишь в 1820-е, когда в Австралии стало быстро развиваться овцеводство. После открытия в Австралии золота сюда из Англии и отчасти из других стран прибыла масса иммигрантов. За 10 лет (1851—61) население Австралии увеличилось почти втрое, превысив 1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человек.</a:t>
            </a:r>
          </a:p>
          <a:p>
            <a:r>
              <a:rPr lang="ru-RU" sz="2000" dirty="0" smtClean="0"/>
              <a:t>   В период с 1838 по 1900 в Австралию прибыло свыше 18 тыс. немцев, расселившихся в основном на юге страны; к 1890 немцы представляли собой вторую по численности этническую группу континента. Среди них были подвергавшиеся преследованиям лютеране, экономические и политические беженцы — например, те, кто покинул Германию после революционных событий 1848.</a:t>
            </a:r>
          </a:p>
          <a:p>
            <a:r>
              <a:rPr lang="ru-RU" sz="2000" dirty="0" smtClean="0"/>
              <a:t> За период после Второй мировой войны население Австралии увеличилось более чем в 2 раза (после Первой мировой войны — в 4 раза) благодаря осуществлению амбициозной программы стимулирования иммиграции. В 2001 27,4 % населения Австралии составляли люди, родившиеся за рубежом. Крупнейшими группами среди них являлись британцы и ирландцы, новозеландцы, итальянцы, греки, нидерландцы, немцы, югославы, вьетнамцы и китайцы.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660" y="80007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Население  Австралии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14520" y="1871642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Коренное (аборигены) меньшинство 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29560" y="1871642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Пришлое (</a:t>
            </a:r>
            <a:r>
              <a:rPr lang="ru-RU" sz="2800" b="1" dirty="0" err="1" smtClean="0"/>
              <a:t>англоавстралийцы</a:t>
            </a:r>
            <a:r>
              <a:rPr lang="ru-RU" sz="2800" b="1" dirty="0" smtClean="0"/>
              <a:t>) большинство  </a:t>
            </a:r>
            <a:endParaRPr lang="ru-RU" sz="2800" b="1" dirty="0"/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rot="10800000" flipV="1">
            <a:off x="3471842" y="122870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972436" y="122870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06" name="Picture 2" descr="http://paranormal-news.ru/_nw/68/09303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46" y="3871859"/>
            <a:ext cx="5572164" cy="442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img-fotki.yandex.ru/get/3417/yes06.13a/0_319ed_b334313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2" y="3871906"/>
            <a:ext cx="564360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1148</Words>
  <Application>Microsoft Office PowerPoint</Application>
  <PresentationFormat>A3 (297x420 мм)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</dc:title>
  <dc:creator>Admin</dc:creator>
  <cp:lastModifiedBy>Катюша</cp:lastModifiedBy>
  <cp:revision>72</cp:revision>
  <dcterms:created xsi:type="dcterms:W3CDTF">2014-03-13T11:04:11Z</dcterms:created>
  <dcterms:modified xsi:type="dcterms:W3CDTF">2014-12-12T17:38:36Z</dcterms:modified>
</cp:coreProperties>
</file>