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2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97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3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7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7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5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6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2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2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4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852BC-9845-41D8-AF98-0AE50AFD1D0C}" type="datetimeFigureOut">
              <a:rPr lang="ru-RU" smtClean="0"/>
              <a:t>26.05.2014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5C25C-BF49-4DA5-9EF5-5F715B473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3.wdp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1" Type="http://schemas.microsoft.com/office/2007/relationships/media" Target="../media/media3.mp3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penmonte.com/uploads/images/00/01/68/2013/11/29/caff8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imn-Yugoslavii-Hej-Sloveni3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96" y="6165304"/>
            <a:ext cx="667980" cy="6679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288325">
            <a:off x="378265" y="4522780"/>
            <a:ext cx="53725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i="1" dirty="0" err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Constantia" pitchFamily="18" charset="0"/>
                <a:cs typeface="Aharoni" pitchFamily="2" charset="-79"/>
              </a:rPr>
              <a:t>Jugoslavija</a:t>
            </a:r>
            <a:endParaRPr lang="ru-RU" sz="8800" dirty="0">
              <a:ln>
                <a:solidFill>
                  <a:schemeClr val="bg1"/>
                </a:solidFill>
              </a:ln>
              <a:solidFill>
                <a:srgbClr val="0070C0"/>
              </a:solidFill>
              <a:latin typeface="Constantia" pitchFamily="18" charset="0"/>
              <a:cs typeface="Aharoni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401656">
            <a:off x="1095456" y="1522603"/>
            <a:ext cx="55379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800" i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nstantia" pitchFamily="18" charset="0"/>
                <a:cs typeface="Aharoni" pitchFamily="2" charset="-79"/>
              </a:rPr>
              <a:t>Югославія</a:t>
            </a:r>
            <a:endParaRPr lang="ru-RU" sz="88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Constantia" pitchFamily="18" charset="0"/>
              <a:cs typeface="Aharoni" pitchFamily="2" charset="-79"/>
            </a:endParaRPr>
          </a:p>
        </p:txBody>
      </p:sp>
      <p:pic>
        <p:nvPicPr>
          <p:cNvPr id="10" name="Picture 4" descr="http://openmonte.com/uploads/images/00/01/68/2013/11/29/caff8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0" t="43461" r="53244" b="29747"/>
          <a:stretch/>
        </p:blipFill>
        <p:spPr bwMode="auto">
          <a:xfrm>
            <a:off x="2444096" y="2959805"/>
            <a:ext cx="1811709" cy="18373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58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s01.androidpit.info/afg/x22/5903922-13390793801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0" r="27198"/>
          <a:stretch/>
        </p:blipFill>
        <p:spPr bwMode="auto">
          <a:xfrm>
            <a:off x="-36512" y="0"/>
            <a:ext cx="9180512" cy="68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le:Flag of the Kingdom of Yugoslavi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875043" cy="1249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le:Coat of arms of the Kingdom of Yugoslavi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368152" cy="1710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416" y="2060849"/>
            <a:ext cx="49266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утворене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1918 року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Словенії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Хорватії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Боснії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Герцеговини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Сербії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Чорногорії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 краями Косово,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Воєводина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Вардарська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Македонія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частинами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Сербії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1929 р. мало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Королівство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Сербів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Хорватів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Словенців</a:t>
            </a:r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вживанний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самого початку.</a:t>
            </a:r>
          </a:p>
          <a:p>
            <a:endParaRPr lang="ru-RU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квітня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1941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Югославію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окуповали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нацистська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Німеччина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фашистська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Італія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Угорщина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поділили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собою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королівства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решті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1944—1945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рр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існували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напівнезалежні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держави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Хорватія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Сербія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48272" y="172958"/>
            <a:ext cx="4716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Королівство</a:t>
            </a:r>
            <a:r>
              <a:rPr lang="ru-RU" sz="28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Югославія</a:t>
            </a:r>
            <a:r>
              <a:rPr lang="en-US" sz="28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8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королівство</a:t>
            </a:r>
            <a:r>
              <a:rPr lang="ru-RU" sz="28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Балканах, яке </a:t>
            </a:r>
            <a:r>
              <a:rPr lang="ru-RU" sz="28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існувало</a:t>
            </a:r>
            <a:r>
              <a:rPr lang="ru-RU" sz="28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міжвоєнний</a:t>
            </a:r>
            <a:r>
              <a:rPr lang="ru-RU" sz="28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період</a:t>
            </a:r>
            <a:r>
              <a:rPr lang="ru-RU" sz="28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1918—1941</a:t>
            </a:r>
            <a:endParaRPr lang="ru-RU" sz="2800" b="1" i="1" dirty="0" smtClean="0">
              <a:ln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4" name="Picture 8" descr="Арест Г. Принципа. Сараево. 28 июня 1914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08920"/>
            <a:ext cx="4096263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37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Yugoslavia Flag wallpap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www.imgbase.info/images/safe-wallpapers/miscellaneous/flags/25279_flags_yugoslavia_fla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://ak.picdn.net/shutterstock/videos/1371070/preview/stock-footage-yugoslavia-flag-loo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41" r="6897"/>
          <a:stretch/>
        </p:blipFill>
        <p:spPr bwMode="auto">
          <a:xfrm>
            <a:off x="-36512" y="0"/>
            <a:ext cx="9205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Файл:Flag of SFR Yugoslavi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4664"/>
            <a:ext cx="2448272" cy="1224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айл:Emblem of SFR Yugoslavi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98819"/>
            <a:ext cx="1677748" cy="1718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27784" y="260648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Соціалісти́чна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Федерати́вна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Респу́бліка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Югосла́вія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колишня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югославська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держава, яка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існувала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1945—1992 роках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156045"/>
            <a:ext cx="8512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КПЮ стала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єдиною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політичною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партією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змінила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низку статей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конституції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(з 1946 р.) та формально перебрала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часів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правління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Йосипа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Броз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Тіто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(до 1980 року)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активним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членом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Руху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неприєднання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ru-RU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1991—1992 роках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внаслідок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етнічних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конфліктів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переросли у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почала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розпадатись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Словенія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Хорватія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проголосили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незалежність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червня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1991, 8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вересня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1991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Македонія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квітня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1992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Боснія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Герцеговина.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Сербія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Чорногорія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проголосили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Федеративну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Республіку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Югославія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84" name="Picture 12" descr="Югославия. Белград. Площадь Маркса и Энгельса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60848"/>
            <a:ext cx="2647355" cy="1927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87824" y="1988840"/>
            <a:ext cx="586117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Соціалістична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Федеративна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Республіка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проголошена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зборах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комуністичних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югославських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партизанів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Яйце (29 листопада — 4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1943).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визволення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травня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1945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повністю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контролювалася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Народно-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визвольним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військом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Югославії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(НВВЮ)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проводом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Йосипа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Броз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Тіто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комуністичної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партії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Установчі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збори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проголосили 29 листопада 1945 року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Югославію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Федеративною Народною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Республікою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(ФНРЮ), а 30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1946 р.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схвалено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конституцію</a:t>
            </a:r>
            <a:r>
              <a:rPr lang="ru-RU" sz="15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ФНРЮ.</a:t>
            </a:r>
          </a:p>
          <a:p>
            <a:endParaRPr lang="ru-RU" sz="1500" b="1" dirty="0" smtClean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6512" y="3585790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Бєлград</a:t>
            </a:r>
            <a:r>
              <a:rPr lang="ru-RU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</a:t>
            </a:r>
            <a:r>
              <a:rPr lang="ru-RU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Маркса і </a:t>
            </a:r>
            <a:r>
              <a:rPr lang="ru-RU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Енгельса</a:t>
            </a:r>
            <a:endParaRPr lang="ru-RU" b="1" i="1" u="sng" dirty="0" smtClean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i="1" u="sng" dirty="0" smtClean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256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penmonte.com/uploads/images/00/01/68/2013/11/29/caff8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Югославия. Селение Почитель в Динарских горах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9"/>
            <a:ext cx="2515599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Югославия. Белград. На втором плане — мост через реку Сава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83" y="260647"/>
            <a:ext cx="2401197" cy="321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Югославия. Загреб. Новая часть города с Площадью Жертв фашизма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7"/>
            <a:ext cx="3312368" cy="241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Югославия. Дубровник. Вид северной части города со стороны крепости св. Ивана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13" y="3445528"/>
            <a:ext cx="2579039" cy="2672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3848" y="321297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400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Бєлград</a:t>
            </a:r>
            <a:endParaRPr lang="ru-RU" sz="2400" b="1" i="1" u="sng" dirty="0" smtClean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0" name="Picture 12" descr="Югославия. Сплит. Общий вид приморской части города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8" y="3933056"/>
            <a:ext cx="3231775" cy="190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1873" y="2348880"/>
            <a:ext cx="2337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пос.Почитель</a:t>
            </a:r>
            <a:r>
              <a:rPr lang="ru-RU" sz="2400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Динарські</a:t>
            </a:r>
            <a:r>
              <a:rPr lang="ru-RU" sz="2400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гори</a:t>
            </a:r>
            <a:endParaRPr lang="ru-RU" sz="2400" b="1" i="1" u="sng" dirty="0" smtClean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4208" y="2420888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400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Загреб</a:t>
            </a:r>
            <a:endParaRPr lang="ru-RU" sz="2400" b="1" i="1" u="sng" dirty="0" smtClean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28929" y="5621348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400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Спліт</a:t>
            </a:r>
            <a:endParaRPr lang="ru-RU" sz="2400" b="1" i="1" u="sng" dirty="0" smtClean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72200" y="5919663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400" b="1" i="1" u="sng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u="sng" dirty="0" err="1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Дубровнік</a:t>
            </a:r>
            <a:endParaRPr lang="ru-RU" sz="2400" b="1" i="1" u="sng" dirty="0" smtClean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2213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s01.androidpit.info/afg/x22/5903922-13390793801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0" r="27198"/>
          <a:stretch/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-153982"/>
            <a:ext cx="856895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Югославські</a:t>
            </a:r>
            <a:r>
              <a:rPr lang="ru-RU" sz="4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000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sz="4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низка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військових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конфліктів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відбувалися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території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колишньої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республіки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період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між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1991 та 2001 роками і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були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проявом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дезінтеграційних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процесів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полягали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прагненні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народів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здобути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свою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державну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незалежність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у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прагненні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переважно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сербських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сил не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допустити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цього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Завершились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утворенням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незалежних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держав.</a:t>
            </a:r>
          </a:p>
          <a:p>
            <a:endParaRPr lang="ru-RU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916832"/>
            <a:ext cx="52920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Югославські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головним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чином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відбувались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між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сербами,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прагнули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зберегти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Югославську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державу та народами,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що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добивались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незалежності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— хорватами,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боснійцями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словенцями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албанцями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також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між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хорватами і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боснійцями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Боснії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Герцеговині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між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македонцями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албанцями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Республіці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Македонія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Югославські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відбувались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території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усіх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шести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колишніх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республік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призвели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перетворення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їх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незалежні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Безпосереднім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результатом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конфлікту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стало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проголошення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сьомої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незалежної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Косово.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Югославські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стали одним з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наймасштабніших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військових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конфліктів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століття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вони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супроводжувались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значними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руйнуваннями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великими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людськими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жертвами та великою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кількістю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скоєних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військових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злочинів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2" name="Picture 4" descr="http://img-fotki.yandex.ru/get/5818/70505514.1b/0_6f60c_8bec9aa2_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75389"/>
            <a:ext cx="3096344" cy="20568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upload.wikimedia.org/wikipedia/commons/5/58/Bosnian_war_header.n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8" y="4164570"/>
            <a:ext cx="2567942" cy="2576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kviem-Mocarta-Lacrimosa-dies-ill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5452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7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Yugoslavia Flag wallpap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www.imgbase.info/images/safe-wallpapers/miscellaneous/flags/25279_flags_yugoslavia_fla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://ak.picdn.net/shutterstock/videos/1371070/preview/stock-footage-yugoslavia-flag-loo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41" r="6897"/>
          <a:stretch/>
        </p:blipFill>
        <p:spPr bwMode="auto">
          <a:xfrm>
            <a:off x="-36512" y="-10836"/>
            <a:ext cx="9205546" cy="68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048" y="-426333"/>
            <a:ext cx="8244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Югославські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можна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розділити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дві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основні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групи</a:t>
            </a:r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0192" y="332656"/>
            <a:ext cx="51880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час </a:t>
            </a:r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розпаду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Югославії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Війна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Словенії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незалежність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(1991) (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Десятиденна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війна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Війна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Хорватії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за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незалежність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(1991—1995) </a:t>
            </a:r>
          </a:p>
          <a:p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Боснійська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війна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(1992—1995)</a:t>
            </a:r>
          </a:p>
          <a:p>
            <a:r>
              <a:rPr lang="ru-RU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Операція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НАТО в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Боснії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Герцеговині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(1995)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89400" y="4797152"/>
            <a:ext cx="4454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Конфлікти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регіонах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населених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u="sng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албанцями</a:t>
            </a:r>
            <a:r>
              <a:rPr lang="ru-RU" sz="2400" b="1" u="sng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Війна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Косові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(1998—1999)</a:t>
            </a:r>
          </a:p>
          <a:p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-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Операція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НАТО в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Югославії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(1999)</a:t>
            </a:r>
          </a:p>
          <a:p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Конфлікт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Південній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Сербії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(2000-2001)</a:t>
            </a:r>
          </a:p>
          <a:p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Конфлікт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Македонії</a:t>
            </a:r>
            <a:r>
              <a:rPr lang="ru-RU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(2001)</a:t>
            </a:r>
            <a:endParaRPr lang="ru-RU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http://malestvari.files.wordpress.com/2011/02/vodotoranj-500-p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0"/>
          <a:stretch/>
        </p:blipFill>
        <p:spPr bwMode="auto">
          <a:xfrm>
            <a:off x="6948264" y="412374"/>
            <a:ext cx="1722152" cy="21525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justdubrovnik.com/wp-content/uploads/2012/10/War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" y="491773"/>
            <a:ext cx="1401498" cy="2088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upload.wikimedia.org/wikipedia/en/b/b8/Bombardment_of_Dubrovnik_Croatia_by_Yugoslav_Peoples_Army_on_6_December_19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12" y="2852936"/>
            <a:ext cx="2313944" cy="17200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kosovo.net/us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2520280" cy="1764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offoffoff.com/film/2002/images/yugoslavi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52937"/>
            <a:ext cx="2334167" cy="17641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b92.net/news/pics/2013/03/24/701329083514ed212df61b521366917_v4bi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" y="5061417"/>
            <a:ext cx="1869251" cy="13698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1.bp.blogspot.com/-4gDsQmdIN-I/TWA5MVbYOEI/AAAAAAAAADo/k9GBHJdjkiw/s1600/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54" y="4797152"/>
            <a:ext cx="2496026" cy="18720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552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openmonte.com/uploads/images/00/01/68/2013/11/29/caff8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547260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ході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громадянської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війни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Великої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кінці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століття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відокремилися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чотири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 шести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союзних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республік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Словенія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Хорватія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Боснія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Герцеговина,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Македонія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).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Тоді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ж на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територію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спочатку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Боснії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Герцеговини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а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потім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автономного краю Косово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були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введені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миротворчі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сили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ООН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керівництвом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США. Для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врегулювання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згідно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рішенням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ООН,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міжетнічного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конфлікту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між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сербським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албанським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населенням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Косова край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був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переведений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під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протекторат ООН. Тим часом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якій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 початку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XXI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століття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залишалося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дві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республіки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перетворилася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Сербію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Чорногорію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з 1992 по 2003 роках —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Союзна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Республіка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(СРЮ), з 2003 по 2006 роках —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конфедеративний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Державний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Союз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Сербії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і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Чорногорії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Югославія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остаточно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припинила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існування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виходом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з союзу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Чорногорії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3 </a:t>
            </a:r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червня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2006 р.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https://www.connecto-taxi.com/files/images/gallery_croatia/zagreb_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21" y="116632"/>
            <a:ext cx="1746259" cy="114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infokart.ru/wp-content/uploads/2011/05/serb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340" y="980728"/>
            <a:ext cx="2027350" cy="1193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1000dorog.info/img/catfiles/103/i14/750x500x0/1464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83" y="2020624"/>
            <a:ext cx="1832211" cy="1232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mg.travel.ru/images2/2009/05/object170079/sk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32" y="3068960"/>
            <a:ext cx="1851542" cy="1234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driahit.com/uploadfiles/geography/city/4bed18e82a12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83" y="4149080"/>
            <a:ext cx="1870252" cy="1313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www.profi-forex.org/system/news/XPkmhI6dc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50" y="5373216"/>
            <a:ext cx="2024324" cy="1347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upload.wikimedia.org/wikipedia/commons/thumb/b/bf/Flag_of_Bosnia_and_Herzegovina.svg/800px-Flag_of_Bosnia_and_Herzegovina.sv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83" y="5761312"/>
            <a:ext cx="1347315" cy="673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upload.wikimedia.org/wikipedia/commons/thumb/1/1b/Flag_of_Croatia.svg/1200px-Flag_of_Croatia.sv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397" y="245306"/>
            <a:ext cx="1149620" cy="57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upload.wikimedia.org/wikipedia/commons/thumb/f/ff/Flag_of_Serbia.svg/1350px-Flag_of_Serbia.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98" y="1331677"/>
            <a:ext cx="769722" cy="513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upload.wikimedia.org/wikipedia/commons/thumb/f/f8/Flag_of_Macedonia.svg/1400px-Flag_of_Macedonia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31" y="3384580"/>
            <a:ext cx="1234409" cy="617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upload.wikimedia.org/wikipedia/commons/thumb/f/f0/Flag_of_Slovenia.svg/1200px-Flag_of_Slovenia.sv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882" y="4513595"/>
            <a:ext cx="1169642" cy="584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http://upload.wikimedia.org/wikipedia/commons/thumb/6/64/Flag_of_Montenegro.svg/640px-Flag_of_Montenegro.sv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882" y="2394863"/>
            <a:ext cx="968198" cy="484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да к радост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03848" y="6270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30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689</Words>
  <Application>Microsoft Office PowerPoint</Application>
  <PresentationFormat>Экран (4:3)</PresentationFormat>
  <Paragraphs>38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DNA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DNA7 X86</cp:lastModifiedBy>
  <cp:revision>11</cp:revision>
  <dcterms:created xsi:type="dcterms:W3CDTF">2014-05-26T17:47:30Z</dcterms:created>
  <dcterms:modified xsi:type="dcterms:W3CDTF">2014-05-26T19:32:45Z</dcterms:modified>
</cp:coreProperties>
</file>