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7FF0"/>
    <a:srgbClr val="83BDE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tx>
        <c:rich>
          <a:bodyPr/>
          <a:lstStyle/>
          <a:p>
            <a:pPr>
              <a:defRPr/>
            </a:pPr>
            <a:r>
              <a:rPr lang="uk-UA" dirty="0" smtClean="0"/>
              <a:t>Вікова структура</a:t>
            </a:r>
            <a:endParaRPr lang="ru-RU" dirty="0"/>
          </a:p>
        </c:rich>
      </c:tx>
      <c:layout/>
    </c:title>
    <c:view3D>
      <c:rotX val="75"/>
      <c:rotY val="9"/>
      <c:rAngAx val="1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Вікова структура</c:v>
                </c:pt>
              </c:strCache>
            </c:strRef>
          </c:tx>
          <c:spPr>
            <a:ln>
              <a:solidFill>
                <a:prstClr val="black"/>
              </a:solidFill>
            </a:ln>
          </c:spPr>
          <c:explosion val="2"/>
          <c:dPt>
            <c:idx val="1"/>
            <c:explosion val="1"/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uk-UA" smtClean="0"/>
                      <a:t>0,53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r>
                      <a:rPr lang="uk-UA" smtClean="0"/>
                      <a:t>,28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0-14р.</c:v>
                </c:pt>
                <c:pt idx="1">
                  <c:v>15-64р.</c:v>
                </c:pt>
                <c:pt idx="2">
                  <c:v>старші за 65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0.16100000000000003</c:v>
                </c:pt>
                <c:pt idx="1">
                  <c:v>0.65400000000000014</c:v>
                </c:pt>
                <c:pt idx="2">
                  <c:v>0.14500000000000002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3938587537668912"/>
          <c:y val="0.21260469871273804"/>
          <c:w val="0.3250396131039176"/>
          <c:h val="0.645444295501311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Чоловіки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Статевий склад</c:v>
                </c:pt>
              </c:strCache>
            </c:strRef>
          </c:cat>
          <c:val>
            <c:numRef>
              <c:f>Лист1!$B$2</c:f>
              <c:numCache>
                <c:formatCode>0.0%</c:formatCode>
                <c:ptCount val="1"/>
                <c:pt idx="0">
                  <c:v>0.49600000000000005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Жінки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Статевий склад</c:v>
                </c:pt>
              </c:strCache>
            </c:strRef>
          </c:cat>
          <c:val>
            <c:numRef>
              <c:f>Лист1!$C$2</c:f>
              <c:numCache>
                <c:formatCode>0.0%</c:formatCode>
                <c:ptCount val="1"/>
                <c:pt idx="0">
                  <c:v>0.504</c:v>
                </c:pt>
              </c:numCache>
            </c:numRef>
          </c:val>
        </c:ser>
        <c:dLbls>
          <c:showVal val="1"/>
        </c:dLbls>
        <c:gapWidth val="95"/>
        <c:overlap val="100"/>
        <c:axId val="98709504"/>
        <c:axId val="98711040"/>
      </c:barChart>
      <c:catAx>
        <c:axId val="98709504"/>
        <c:scaling>
          <c:orientation val="minMax"/>
        </c:scaling>
        <c:axPos val="b"/>
        <c:majorTickMark val="none"/>
        <c:tickLblPos val="nextTo"/>
        <c:crossAx val="98711040"/>
        <c:crosses val="autoZero"/>
        <c:auto val="1"/>
        <c:lblAlgn val="ctr"/>
        <c:lblOffset val="100"/>
      </c:catAx>
      <c:valAx>
        <c:axId val="98711040"/>
        <c:scaling>
          <c:orientation val="minMax"/>
        </c:scaling>
        <c:delete val="1"/>
        <c:axPos val="l"/>
        <c:numFmt formatCode="0.0%" sourceLinked="1"/>
        <c:tickLblPos val="none"/>
        <c:crossAx val="98709504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dirty="0" err="1" smtClean="0"/>
              <a:t>Мови</a:t>
            </a:r>
            <a:endParaRPr lang="ru-RU" dirty="0"/>
          </a:p>
        </c:rich>
      </c:tx>
      <c:layout>
        <c:manualLayout>
          <c:xMode val="edge"/>
          <c:yMode val="edge"/>
          <c:x val="0.70833339192972922"/>
          <c:y val="0.23572001008884691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Мальтійська</c:v>
                </c:pt>
                <c:pt idx="1">
                  <c:v>Англійська</c:v>
                </c:pt>
                <c:pt idx="2">
                  <c:v>Багатомовна</c:v>
                </c:pt>
                <c:pt idx="3">
                  <c:v>Інші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 formatCode="0.0%">
                  <c:v>0.90200000000000002</c:v>
                </c:pt>
                <c:pt idx="1">
                  <c:v>6.0000000000000005E-2</c:v>
                </c:pt>
                <c:pt idx="2">
                  <c:v>3.0000000000000002E-2</c:v>
                </c:pt>
                <c:pt idx="3" formatCode="0.0%">
                  <c:v>8.0000000000000019E-3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2FCAC-3D37-44D2-9D9A-EFA7E05BBBA7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2A56A-3361-4682-80A5-DB16F33741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2A56A-3361-4682-80A5-DB16F337418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file:///C:\Users\&#1071;&#1085;&#1072;\Desktop\&#1084;&#1072;&#1083;&#1100;&#1090;&#1072;%20&#1080;%20&#1084;&#1086;&#1085;&#1072;&#1082;&#1086;\&#1084;&#1086;&#1085;&#1072;&#1082;&#1086;.pptx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1;&#1085;&#1072;\Desktop\&#1084;&#1072;&#1083;&#1100;&#1090;&#1072;%20&#1080;%20&#1084;&#1086;&#1085;&#1072;&#1082;&#1086;\&#1084;&#1072;&#1083;&#1100;&#1090;&#1072;\2014.05.25%2015.18.08%2066830998d3bf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4226543_1284910977_551.jpg"/>
          <p:cNvPicPr>
            <a:picLocks noChangeAspect="1"/>
          </p:cNvPicPr>
          <p:nvPr/>
        </p:nvPicPr>
        <p:blipFill>
          <a:blip r:embed="rId2" cstate="print"/>
          <a:srcRect l="26702" r="24699"/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hotoreport_284_8070.jpg"/>
          <p:cNvPicPr>
            <a:picLocks noChangeAspect="1"/>
          </p:cNvPicPr>
          <p:nvPr/>
        </p:nvPicPr>
        <p:blipFill>
          <a:blip r:embed="rId3" cstate="print"/>
          <a:srcRect l="32705" r="22186"/>
          <a:stretch>
            <a:fillRect/>
          </a:stretch>
        </p:blipFill>
        <p:spPr>
          <a:xfrm>
            <a:off x="0" y="0"/>
            <a:ext cx="471601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071222">
            <a:off x="262988" y="280379"/>
            <a:ext cx="3766402" cy="1379928"/>
          </a:xfrm>
          <a:prstGeom prst="snip2SameRect">
            <a:avLst>
              <a:gd name="adj1" fmla="val 50000"/>
              <a:gd name="adj2" fmla="val 50000"/>
            </a:avLst>
          </a:prstGeom>
        </p:spPr>
        <p:txBody>
          <a:bodyPr>
            <a:prstTxWarp prst="textChevron">
              <a:avLst>
                <a:gd name="adj" fmla="val 16086"/>
              </a:avLst>
            </a:prstTxWarp>
            <a:normAutofit fontScale="90000"/>
          </a:bodyPr>
          <a:lstStyle/>
          <a:p>
            <a:r>
              <a:rPr lang="ru-RU" sz="5400" b="1" dirty="0" smtClean="0">
                <a:latin typeface="Gabriola" pitchFamily="82" charset="0"/>
                <a:hlinkClick r:id="" action="ppaction://hlinkshowjump?jump=nextslide"/>
              </a:rPr>
              <a:t>Мальта</a:t>
            </a:r>
            <a:endParaRPr lang="ru-RU" sz="5400" b="1" dirty="0"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733256"/>
            <a:ext cx="6400800" cy="1124744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</a:rPr>
              <a:t>П</a:t>
            </a:r>
            <a:r>
              <a:rPr lang="uk-UA" sz="1800" dirty="0" err="1" smtClean="0">
                <a:solidFill>
                  <a:schemeClr val="bg1"/>
                </a:solidFill>
              </a:rPr>
              <a:t>ідготувала</a:t>
            </a:r>
            <a:endParaRPr lang="uk-UA" sz="1800" dirty="0" smtClean="0">
              <a:solidFill>
                <a:schemeClr val="bg1"/>
              </a:solidFill>
            </a:endParaRPr>
          </a:p>
          <a:p>
            <a:pPr algn="r"/>
            <a:r>
              <a:rPr lang="uk-UA" sz="1800" dirty="0" smtClean="0">
                <a:solidFill>
                  <a:schemeClr val="bg1"/>
                </a:solidFill>
              </a:rPr>
              <a:t>Учениця 10 класу</a:t>
            </a:r>
          </a:p>
          <a:p>
            <a:pPr algn="r"/>
            <a:r>
              <a:rPr lang="uk-UA" sz="1800" dirty="0" err="1" smtClean="0">
                <a:solidFill>
                  <a:schemeClr val="bg1"/>
                </a:solidFill>
              </a:rPr>
              <a:t>Колпакчі</a:t>
            </a:r>
            <a:r>
              <a:rPr lang="uk-UA" sz="1800" dirty="0" smtClean="0">
                <a:solidFill>
                  <a:schemeClr val="bg1"/>
                </a:solidFill>
              </a:rPr>
              <a:t> Яна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 rot="427652">
            <a:off x="5286848" y="142921"/>
            <a:ext cx="3766402" cy="1379928"/>
          </a:xfrm>
          <a:prstGeom prst="snip2SameRect">
            <a:avLst>
              <a:gd name="adj1" fmla="val 50000"/>
              <a:gd name="adj2" fmla="val 50000"/>
            </a:avLst>
          </a:prstGeom>
        </p:spPr>
        <p:txBody>
          <a:bodyPr vert="horz" lIns="91440" tIns="45720" rIns="91440" bIns="45720" numCol="1" rtlCol="0" anchor="ctr">
            <a:prstTxWarp prst="textChevron">
              <a:avLst>
                <a:gd name="adj" fmla="val 20387"/>
              </a:avLst>
            </a:prstTxWarp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briola" pitchFamily="82" charset="0"/>
                <a:ea typeface="+mj-ea"/>
                <a:cs typeface="+mj-cs"/>
                <a:hlinkClick r:id="rId4" action="ppaction://hlinkpres?slideindex=1&amp;slidetitle="/>
              </a:rPr>
              <a:t>Монако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Cache.jpg"/>
          <p:cNvPicPr>
            <a:picLocks noChangeAspect="1"/>
          </p:cNvPicPr>
          <p:nvPr/>
        </p:nvPicPr>
        <p:blipFill>
          <a:blip r:embed="rId2" cstate="print"/>
          <a:srcRect l="11413" r="17713"/>
          <a:stretch>
            <a:fillRect/>
          </a:stretch>
        </p:blipFill>
        <p:spPr>
          <a:xfrm>
            <a:off x="0" y="0"/>
            <a:ext cx="9171094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536" y="836712"/>
          <a:ext cx="8496944" cy="56083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832648"/>
                <a:gridCol w="2664296"/>
              </a:tblGrid>
              <a:tr h="194460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/>
                        <a:t>Добувають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нафту</a:t>
                      </a:r>
                      <a:r>
                        <a:rPr lang="ru-RU" sz="2400" dirty="0" smtClean="0"/>
                        <a:t>. Є </a:t>
                      </a:r>
                      <a:r>
                        <a:rPr lang="ru-RU" sz="2400" dirty="0" err="1" smtClean="0"/>
                        <a:t>судноремонтні</a:t>
                      </a:r>
                      <a:r>
                        <a:rPr lang="ru-RU" sz="2400" dirty="0" smtClean="0"/>
                        <a:t> та </a:t>
                      </a:r>
                      <a:r>
                        <a:rPr lang="ru-RU" sz="2400" dirty="0" err="1" smtClean="0"/>
                        <a:t>суднобудівні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підприємства</a:t>
                      </a:r>
                      <a:r>
                        <a:rPr lang="ru-RU" sz="2400" dirty="0" smtClean="0"/>
                        <a:t>. </a:t>
                      </a:r>
                      <a:r>
                        <a:rPr lang="ru-RU" sz="2400" dirty="0" err="1" smtClean="0"/>
                        <a:t>Налагоджено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виробництво</a:t>
                      </a:r>
                      <a:r>
                        <a:rPr lang="ru-RU" sz="2400" dirty="0" smtClean="0"/>
                        <a:t> синтетичного волокна, </a:t>
                      </a:r>
                      <a:r>
                        <a:rPr lang="ru-RU" sz="2400" dirty="0" err="1" smtClean="0"/>
                        <a:t>будматеріалів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і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електроніки</a:t>
                      </a:r>
                      <a:r>
                        <a:rPr lang="ru-RU" sz="2400" dirty="0" smtClean="0"/>
                        <a:t>.</a:t>
                      </a:r>
                      <a:br>
                        <a:rPr lang="ru-RU" sz="2400" dirty="0" smtClean="0"/>
                      </a:br>
                      <a:r>
                        <a:rPr lang="ru-RU" sz="2400" dirty="0" err="1" smtClean="0"/>
                        <a:t>Розвинена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текстильна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і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харчова</a:t>
                      </a:r>
                      <a:r>
                        <a:rPr lang="ru-RU" sz="2400" dirty="0" smtClean="0"/>
                        <a:t> (</a:t>
                      </a:r>
                      <a:r>
                        <a:rPr lang="ru-RU" sz="2400" dirty="0" err="1" smtClean="0"/>
                        <a:t>виробництво</a:t>
                      </a:r>
                      <a:r>
                        <a:rPr lang="ru-RU" sz="2400" dirty="0" smtClean="0"/>
                        <a:t> вина, пива, </a:t>
                      </a:r>
                      <a:r>
                        <a:rPr lang="ru-RU" sz="2400" dirty="0" err="1" smtClean="0"/>
                        <a:t>тютюнових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виробів</a:t>
                      </a:r>
                      <a:r>
                        <a:rPr lang="ru-RU" sz="2400" dirty="0" smtClean="0"/>
                        <a:t>) </a:t>
                      </a:r>
                      <a:r>
                        <a:rPr lang="ru-RU" sz="2400" dirty="0" err="1" smtClean="0"/>
                        <a:t>промисловість</a:t>
                      </a:r>
                      <a:r>
                        <a:rPr lang="ru-RU" sz="2400" dirty="0" smtClean="0"/>
                        <a:t>. </a:t>
                      </a:r>
                      <a:r>
                        <a:rPr lang="ru-RU" sz="2400" dirty="0" err="1" smtClean="0"/>
                        <a:t>Збереглися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традиційні</a:t>
                      </a:r>
                      <a:r>
                        <a:rPr lang="ru-RU" sz="2400" dirty="0" smtClean="0"/>
                        <a:t> ремесла (</a:t>
                      </a:r>
                      <a:r>
                        <a:rPr lang="ru-RU" sz="2400" dirty="0" err="1" smtClean="0"/>
                        <a:t>вичинка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мальтійського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мережива</a:t>
                      </a:r>
                      <a:r>
                        <a:rPr lang="ru-RU" sz="2400" dirty="0" smtClean="0"/>
                        <a:t> та </a:t>
                      </a:r>
                      <a:r>
                        <a:rPr lang="ru-RU" sz="2400" dirty="0" err="1" smtClean="0"/>
                        <a:t>ін</a:t>
                      </a:r>
                      <a:r>
                        <a:rPr lang="ru-RU" sz="2400" dirty="0" smtClean="0"/>
                        <a:t>).</a:t>
                      </a:r>
                    </a:p>
                  </a:txBody>
                  <a:tcPr>
                    <a:solidFill>
                      <a:prstClr val="white">
                        <a:alpha val="60000"/>
                      </a:prst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27305">
                <a:tc>
                  <a:txBody>
                    <a:bodyPr/>
                    <a:lstStyle/>
                    <a:p>
                      <a:pPr algn="ctr"/>
                      <a:r>
                        <a:rPr lang="uk-UA" sz="2000" b="1" u="sng" dirty="0" smtClean="0"/>
                        <a:t>Енергетика</a:t>
                      </a:r>
                    </a:p>
                    <a:p>
                      <a:pPr algn="l"/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Хоча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Мальта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має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можливість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розвитку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сонячної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вітрової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енергетики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країна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виробляє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майже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всю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електроенергію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використовуючи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нафту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яку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повністю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імпортує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Пропозиція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Сільвіо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Берлусконі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побудувати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атомну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електростанцію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Мальті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для потреб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італійської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енергетики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викликало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протести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Мальті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2800" b="1" dirty="0"/>
                    </a:p>
                  </a:txBody>
                  <a:tcPr>
                    <a:solidFill>
                      <a:prstClr val="white">
                        <a:alpha val="6000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 smtClean="0"/>
                        <a:t>Транспорт</a:t>
                      </a:r>
                    </a:p>
                    <a:p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Залізниць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немає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Протяжність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автомобільних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доріг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2200 км.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Між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островами </a:t>
                      </a:r>
                      <a:r>
                        <a:rPr lang="ru-RU" sz="24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діє</a:t>
                      </a: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паром.</a:t>
                      </a:r>
                      <a:endParaRPr lang="ru-RU" sz="2400" b="1" dirty="0"/>
                    </a:p>
                  </a:txBody>
                  <a:tcPr>
                    <a:solidFill>
                      <a:prstClr val="white">
                        <a:alpha val="60000"/>
                      </a:prst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020272" cy="836712"/>
          </a:xfrm>
        </p:spPr>
        <p:txBody>
          <a:bodyPr/>
          <a:lstStyle/>
          <a:p>
            <a:r>
              <a:rPr lang="uk-UA" dirty="0" smtClean="0">
                <a:latin typeface="Comic Sans MS" pitchFamily="66" charset="0"/>
              </a:rPr>
              <a:t>Промисловість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gricoltu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Comic Sans MS" pitchFamily="66" charset="0"/>
              </a:rPr>
              <a:t>Сільське господарство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4932040" cy="5616624"/>
          </a:xfrm>
          <a:solidFill>
            <a:schemeClr val="bg1">
              <a:alpha val="55000"/>
            </a:schemeClr>
          </a:solidFill>
          <a:ln>
            <a:solidFill>
              <a:srgbClr val="0070C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Переважає</a:t>
            </a:r>
            <a:r>
              <a:rPr lang="ru-RU" dirty="0" smtClean="0"/>
              <a:t> </a:t>
            </a:r>
            <a:r>
              <a:rPr lang="ru-RU" dirty="0" err="1" smtClean="0"/>
              <a:t>рослинництво</a:t>
            </a:r>
            <a:r>
              <a:rPr lang="ru-RU" dirty="0" smtClean="0"/>
              <a:t> представлено </a:t>
            </a:r>
            <a:r>
              <a:rPr lang="ru-RU" dirty="0" err="1" smtClean="0"/>
              <a:t>субтропічним</a:t>
            </a:r>
            <a:r>
              <a:rPr lang="ru-RU" dirty="0" smtClean="0"/>
              <a:t> </a:t>
            </a:r>
            <a:r>
              <a:rPr lang="ru-RU" dirty="0" err="1" smtClean="0"/>
              <a:t>садівництвом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виноградарством, </a:t>
            </a:r>
            <a:r>
              <a:rPr lang="ru-RU" dirty="0" err="1" smtClean="0"/>
              <a:t>квітникарством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У невеликих </a:t>
            </a:r>
            <a:r>
              <a:rPr lang="ru-RU" dirty="0" err="1" smtClean="0"/>
              <a:t>кількостях</a:t>
            </a:r>
            <a:r>
              <a:rPr lang="ru-RU" dirty="0" smtClean="0"/>
              <a:t> </a:t>
            </a:r>
            <a:r>
              <a:rPr lang="ru-RU" dirty="0" err="1" smtClean="0"/>
              <a:t>вирощують</a:t>
            </a:r>
            <a:r>
              <a:rPr lang="ru-RU" dirty="0" smtClean="0"/>
              <a:t> </a:t>
            </a:r>
            <a:r>
              <a:rPr lang="ru-RU" dirty="0" err="1" smtClean="0"/>
              <a:t>пшеницю</a:t>
            </a:r>
            <a:r>
              <a:rPr lang="ru-RU" dirty="0" smtClean="0"/>
              <a:t>, </a:t>
            </a:r>
            <a:r>
              <a:rPr lang="ru-RU" dirty="0" err="1" smtClean="0"/>
              <a:t>ячмінь</a:t>
            </a:r>
            <a:r>
              <a:rPr lang="ru-RU" dirty="0" smtClean="0"/>
              <a:t>, </a:t>
            </a:r>
            <a:r>
              <a:rPr lang="ru-RU" dirty="0" err="1" smtClean="0"/>
              <a:t>кукурудзу</a:t>
            </a:r>
            <a:r>
              <a:rPr lang="ru-RU" dirty="0" smtClean="0"/>
              <a:t>, </a:t>
            </a:r>
            <a:r>
              <a:rPr lang="ru-RU" dirty="0" err="1" smtClean="0"/>
              <a:t>картоплю</a:t>
            </a:r>
            <a:r>
              <a:rPr lang="ru-RU" dirty="0" smtClean="0"/>
              <a:t>. </a:t>
            </a:r>
            <a:r>
              <a:rPr lang="ru-RU" dirty="0" err="1" smtClean="0"/>
              <a:t>Тваринництво</a:t>
            </a:r>
            <a:r>
              <a:rPr lang="ru-RU" dirty="0" smtClean="0"/>
              <a:t> </a:t>
            </a:r>
            <a:r>
              <a:rPr lang="ru-RU" dirty="0" err="1" smtClean="0"/>
              <a:t>розвинене</a:t>
            </a:r>
            <a:r>
              <a:rPr lang="ru-RU" dirty="0" smtClean="0"/>
              <a:t> слабо. </a:t>
            </a:r>
            <a:r>
              <a:rPr lang="ru-RU" dirty="0" err="1" smtClean="0"/>
              <a:t>Розводять</a:t>
            </a:r>
            <a:r>
              <a:rPr lang="ru-RU" dirty="0" smtClean="0"/>
              <a:t>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рогату</a:t>
            </a:r>
            <a:r>
              <a:rPr lang="ru-RU" dirty="0" smtClean="0"/>
              <a:t> худобу, </a:t>
            </a:r>
            <a:r>
              <a:rPr lang="ru-RU" dirty="0" err="1" smtClean="0"/>
              <a:t>кіз</a:t>
            </a:r>
            <a:r>
              <a:rPr lang="ru-RU" dirty="0" smtClean="0"/>
              <a:t>, </a:t>
            </a:r>
            <a:r>
              <a:rPr lang="ru-RU" dirty="0" err="1" smtClean="0"/>
              <a:t>овець</a:t>
            </a:r>
            <a:r>
              <a:rPr lang="ru-RU" dirty="0" smtClean="0"/>
              <a:t>, свиней. </a:t>
            </a:r>
            <a:r>
              <a:rPr lang="ru-RU" dirty="0" err="1" smtClean="0"/>
              <a:t>Поширене</a:t>
            </a:r>
            <a:r>
              <a:rPr lang="ru-RU" dirty="0" smtClean="0"/>
              <a:t> </a:t>
            </a:r>
            <a:r>
              <a:rPr lang="ru-RU" dirty="0" err="1" smtClean="0"/>
              <a:t>рибальство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fruit_and_vegetab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124744"/>
            <a:ext cx="3600402" cy="2304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323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3717032"/>
            <a:ext cx="3626767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75"/>
          <p:cNvSpPr>
            <a:spLocks noChangeArrowheads="1" noChangeShapeType="1" noTextEdit="1"/>
          </p:cNvSpPr>
          <p:nvPr/>
        </p:nvSpPr>
        <p:spPr bwMode="auto">
          <a:xfrm>
            <a:off x="971600" y="1772816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err="1">
                <a:ln w="9525">
                  <a:solidFill>
                    <a:srgbClr val="FF6699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Comic Sans MS"/>
              </a:rPr>
              <a:t>Імпорт</a:t>
            </a:r>
            <a:endParaRPr lang="ru-RU" sz="3600" b="1" kern="10" dirty="0">
              <a:ln w="9525">
                <a:solidFill>
                  <a:srgbClr val="FF6699"/>
                </a:solidFill>
                <a:round/>
                <a:headEnd/>
                <a:tailEnd/>
              </a:ln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5" name="AutoShape 79"/>
          <p:cNvSpPr>
            <a:spLocks noChangeArrowheads="1"/>
          </p:cNvSpPr>
          <p:nvPr/>
        </p:nvSpPr>
        <p:spPr bwMode="auto">
          <a:xfrm>
            <a:off x="611560" y="2060848"/>
            <a:ext cx="2819400" cy="228600"/>
          </a:xfrm>
          <a:prstGeom prst="rightArrow">
            <a:avLst>
              <a:gd name="adj1" fmla="val 50000"/>
              <a:gd name="adj2" fmla="val 308333"/>
            </a:avLst>
          </a:prstGeom>
          <a:gradFill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1890000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WordArt 76"/>
          <p:cNvSpPr>
            <a:spLocks noChangeArrowheads="1" noChangeShapeType="1" noTextEdit="1"/>
          </p:cNvSpPr>
          <p:nvPr/>
        </p:nvSpPr>
        <p:spPr bwMode="auto">
          <a:xfrm>
            <a:off x="5940152" y="1772816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err="1">
                <a:ln w="9525">
                  <a:solidFill>
                    <a:srgbClr val="FF6699"/>
                  </a:solidFill>
                  <a:round/>
                  <a:headEnd/>
                  <a:tailEnd/>
                </a:ln>
                <a:solidFill>
                  <a:schemeClr val="tx1"/>
                </a:solidFill>
                <a:latin typeface="Comic Sans MS"/>
              </a:rPr>
              <a:t>Експорт</a:t>
            </a:r>
            <a:endParaRPr lang="ru-RU" sz="3600" b="1" kern="10" dirty="0">
              <a:ln w="9525">
                <a:solidFill>
                  <a:srgbClr val="FF6699"/>
                </a:solidFill>
                <a:round/>
                <a:headEnd/>
                <a:tailEnd/>
              </a:ln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7" name="AutoShape 78"/>
          <p:cNvSpPr>
            <a:spLocks noChangeArrowheads="1"/>
          </p:cNvSpPr>
          <p:nvPr/>
        </p:nvSpPr>
        <p:spPr bwMode="auto">
          <a:xfrm>
            <a:off x="5724128" y="2132856"/>
            <a:ext cx="2819400" cy="228600"/>
          </a:xfrm>
          <a:prstGeom prst="rightArrow">
            <a:avLst>
              <a:gd name="adj1" fmla="val 50000"/>
              <a:gd name="adj2" fmla="val 308333"/>
            </a:avLst>
          </a:prstGeom>
          <a:gradFill rotWithShape="1">
            <a:gsLst>
              <a:gs pos="0">
                <a:srgbClr val="F8B049"/>
              </a:gs>
              <a:gs pos="17999">
                <a:srgbClr val="B43E85"/>
              </a:gs>
              <a:gs pos="31000">
                <a:srgbClr val="C50849"/>
              </a:gs>
              <a:gs pos="33000">
                <a:srgbClr val="F952A0"/>
              </a:gs>
              <a:gs pos="37000">
                <a:srgbClr val="FEE7F2"/>
              </a:gs>
              <a:gs pos="78999">
                <a:srgbClr val="F8B049"/>
              </a:gs>
              <a:gs pos="87000">
                <a:srgbClr val="F8B049"/>
              </a:gs>
              <a:gs pos="100000">
                <a:srgbClr val="FC9FCB"/>
              </a:gs>
            </a:gsLst>
            <a:lin ang="2700000" scaled="1"/>
          </a:gradFill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572000" y="2332037"/>
            <a:ext cx="0" cy="45259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932040" y="2708920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електроніка</a:t>
            </a:r>
            <a:r>
              <a:rPr lang="ru-RU" sz="2400" dirty="0" smtClean="0"/>
              <a:t>, </a:t>
            </a:r>
            <a:r>
              <a:rPr lang="ru-RU" sz="2400" dirty="0" err="1" smtClean="0"/>
              <a:t>одяг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текстиль, вино, </a:t>
            </a:r>
            <a:r>
              <a:rPr lang="ru-RU" sz="2400" dirty="0" err="1" smtClean="0"/>
              <a:t>картоплю</a:t>
            </a:r>
            <a:r>
              <a:rPr lang="ru-RU" sz="2400" dirty="0" smtClean="0"/>
              <a:t>, </a:t>
            </a:r>
            <a:r>
              <a:rPr lang="ru-RU" sz="2400" dirty="0" err="1" smtClean="0"/>
              <a:t>квіти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636912"/>
            <a:ext cx="3960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Comic Sans MS" pitchFamily="66" charset="0"/>
              </a:rPr>
              <a:t>паливо</a:t>
            </a:r>
            <a:r>
              <a:rPr lang="ru-RU" sz="2000" dirty="0" smtClean="0">
                <a:latin typeface="Comic Sans MS" pitchFamily="66" charset="0"/>
              </a:rPr>
              <a:t>, метали, </a:t>
            </a:r>
            <a:r>
              <a:rPr lang="ru-RU" sz="2000" dirty="0" err="1" smtClean="0">
                <a:latin typeface="Comic Sans MS" pitchFamily="66" charset="0"/>
              </a:rPr>
              <a:t>транспортні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засоби</a:t>
            </a:r>
            <a:r>
              <a:rPr lang="ru-RU" sz="2000" dirty="0" smtClean="0">
                <a:latin typeface="Comic Sans MS" pitchFamily="66" charset="0"/>
              </a:rPr>
              <a:t>, </a:t>
            </a:r>
            <a:r>
              <a:rPr lang="ru-RU" sz="2000" dirty="0" err="1" smtClean="0">
                <a:latin typeface="Comic Sans MS" pitchFamily="66" charset="0"/>
              </a:rPr>
              <a:t>продовольство</a:t>
            </a:r>
            <a:r>
              <a:rPr lang="ru-RU" sz="2000" dirty="0" smtClean="0">
                <a:latin typeface="Comic Sans MS" pitchFamily="66" charset="0"/>
              </a:rPr>
              <a:t>, </a:t>
            </a:r>
            <a:r>
              <a:rPr lang="ru-RU" sz="2000" dirty="0" err="1" smtClean="0">
                <a:latin typeface="Comic Sans MS" pitchFamily="66" charset="0"/>
              </a:rPr>
              <a:t>продукція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машинобудування</a:t>
            </a:r>
            <a:r>
              <a:rPr lang="ru-RU" sz="2000" dirty="0" smtClean="0">
                <a:latin typeface="Comic Sans MS" pitchFamily="66" charset="0"/>
              </a:rPr>
              <a:t>, </a:t>
            </a:r>
            <a:r>
              <a:rPr lang="ru-RU" sz="2000" dirty="0" err="1" smtClean="0">
                <a:latin typeface="Comic Sans MS" pitchFamily="66" charset="0"/>
              </a:rPr>
              <a:t>електротовари</a:t>
            </a:r>
            <a:r>
              <a:rPr lang="ru-RU" sz="2000" dirty="0" smtClean="0">
                <a:latin typeface="Comic Sans MS" pitchFamily="66" charset="0"/>
              </a:rPr>
              <a:t>.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4149080"/>
            <a:ext cx="3312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Германия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 Франция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Великобритания,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Италия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США.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60032" y="4221088"/>
            <a:ext cx="3312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Германия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 Франция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Великобритания,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Италия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omic Sans MS" pitchFamily="66" charset="0"/>
              </a:rPr>
              <a:t>США.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15" name="Рисунок 14" descr="Malta-fla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052736"/>
            <a:ext cx="2188806" cy="1458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6406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555776" cy="161692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979712" y="1412776"/>
            <a:ext cx="576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2780927"/>
          </a:xfrm>
          <a:solidFill>
            <a:srgbClr val="83BDED"/>
          </a:solidFill>
          <a:ln>
            <a:solidFill>
              <a:srgbClr val="467FF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поширених</a:t>
            </a:r>
            <a:r>
              <a:rPr lang="ru-RU" dirty="0" smtClean="0"/>
              <a:t> </a:t>
            </a:r>
            <a:r>
              <a:rPr lang="ru-RU" dirty="0" err="1" smtClean="0"/>
              <a:t>традицій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щотижневий</a:t>
            </a:r>
            <a:r>
              <a:rPr lang="ru-RU" dirty="0" smtClean="0"/>
              <a:t> </a:t>
            </a:r>
            <a:r>
              <a:rPr lang="ru-RU" dirty="0" err="1" smtClean="0"/>
              <a:t>суботній</a:t>
            </a:r>
            <a:r>
              <a:rPr lang="ru-RU" dirty="0" smtClean="0"/>
              <a:t> барбекю. На </a:t>
            </a:r>
            <a:r>
              <a:rPr lang="ru-RU" dirty="0" err="1" smtClean="0"/>
              <a:t>питання</a:t>
            </a:r>
            <a:r>
              <a:rPr lang="ru-RU" dirty="0" smtClean="0"/>
              <a:t>: «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робите</a:t>
            </a:r>
            <a:r>
              <a:rPr lang="ru-RU" dirty="0" smtClean="0"/>
              <a:t> в </a:t>
            </a:r>
            <a:r>
              <a:rPr lang="ru-RU" dirty="0" err="1" smtClean="0"/>
              <a:t>суботу</a:t>
            </a:r>
            <a:r>
              <a:rPr lang="ru-RU" dirty="0" smtClean="0"/>
              <a:t> </a:t>
            </a:r>
            <a:r>
              <a:rPr lang="ru-RU" dirty="0" err="1" smtClean="0"/>
              <a:t>ввечері</a:t>
            </a:r>
            <a:r>
              <a:rPr lang="ru-RU" dirty="0" smtClean="0"/>
              <a:t>?» буквально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місцевий</a:t>
            </a:r>
            <a:r>
              <a:rPr lang="ru-RU" dirty="0" smtClean="0"/>
              <a:t> житель </a:t>
            </a:r>
            <a:r>
              <a:rPr lang="ru-RU" dirty="0" err="1" smtClean="0"/>
              <a:t>відповість</a:t>
            </a:r>
            <a:r>
              <a:rPr lang="ru-RU" dirty="0" smtClean="0"/>
              <a:t>: «</a:t>
            </a:r>
            <a:r>
              <a:rPr lang="ru-RU" dirty="0" err="1" smtClean="0"/>
              <a:t>Іду</a:t>
            </a:r>
            <a:r>
              <a:rPr lang="ru-RU" dirty="0" smtClean="0"/>
              <a:t> на барбекю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сім'єю</a:t>
            </a:r>
            <a:r>
              <a:rPr lang="ru-RU" dirty="0" smtClean="0"/>
              <a:t>».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відправитися</a:t>
            </a:r>
            <a:r>
              <a:rPr lang="ru-RU" dirty="0" smtClean="0"/>
              <a:t> до берега моря в </a:t>
            </a:r>
            <a:r>
              <a:rPr lang="ru-RU" dirty="0" err="1" smtClean="0"/>
              <a:t>суботу</a:t>
            </a:r>
            <a:r>
              <a:rPr lang="ru-RU" dirty="0" smtClean="0"/>
              <a:t> </a:t>
            </a:r>
            <a:r>
              <a:rPr lang="ru-RU" dirty="0" err="1" smtClean="0"/>
              <a:t>ввечері</a:t>
            </a:r>
            <a:r>
              <a:rPr lang="ru-RU" dirty="0" smtClean="0"/>
              <a:t>, то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виявити</a:t>
            </a:r>
            <a:r>
              <a:rPr lang="ru-RU" dirty="0" smtClean="0"/>
              <a:t> </a:t>
            </a:r>
            <a:r>
              <a:rPr lang="ru-RU" dirty="0" err="1" smtClean="0"/>
              <a:t>величезну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вогнищ</a:t>
            </a:r>
            <a:r>
              <a:rPr lang="ru-RU" dirty="0" smtClean="0"/>
              <a:t>. Буквально все </a:t>
            </a:r>
            <a:r>
              <a:rPr lang="ru-RU" dirty="0" err="1" smtClean="0"/>
              <a:t>узбережжя</a:t>
            </a:r>
            <a:r>
              <a:rPr lang="ru-RU" dirty="0" smtClean="0"/>
              <a:t> </a:t>
            </a:r>
            <a:r>
              <a:rPr lang="ru-RU" dirty="0" err="1" smtClean="0"/>
              <a:t>сяє</a:t>
            </a:r>
            <a:r>
              <a:rPr lang="ru-RU" dirty="0" smtClean="0"/>
              <a:t> </a:t>
            </a:r>
            <a:r>
              <a:rPr lang="ru-RU" dirty="0" err="1" smtClean="0"/>
              <a:t>яскравими</a:t>
            </a:r>
            <a:r>
              <a:rPr lang="ru-RU" dirty="0" smtClean="0"/>
              <a:t> </a:t>
            </a:r>
            <a:r>
              <a:rPr lang="ru-RU" dirty="0" err="1" smtClean="0"/>
              <a:t>вогниками</a:t>
            </a:r>
            <a:r>
              <a:rPr lang="ru-RU" dirty="0" smtClean="0"/>
              <a:t>, а </a:t>
            </a:r>
            <a:r>
              <a:rPr lang="ru-RU" dirty="0" err="1" smtClean="0"/>
              <a:t>вабливий</a:t>
            </a:r>
            <a:r>
              <a:rPr lang="ru-RU" dirty="0" smtClean="0"/>
              <a:t> запах барбекю </a:t>
            </a:r>
            <a:r>
              <a:rPr lang="ru-RU" dirty="0" err="1" smtClean="0"/>
              <a:t>поширюється</a:t>
            </a:r>
            <a:r>
              <a:rPr lang="ru-RU" dirty="0" smtClean="0"/>
              <a:t> на всю округу.</a:t>
            </a:r>
          </a:p>
        </p:txBody>
      </p:sp>
      <p:pic>
        <p:nvPicPr>
          <p:cNvPr id="5" name="Рисунок 4" descr="01856661ab7263441dba99337ecc23fd.jpg"/>
          <p:cNvPicPr>
            <a:picLocks noChangeAspect="1"/>
          </p:cNvPicPr>
          <p:nvPr/>
        </p:nvPicPr>
        <p:blipFill>
          <a:blip r:embed="rId2" cstate="print"/>
          <a:srcRect r="4401"/>
          <a:stretch>
            <a:fillRect/>
          </a:stretch>
        </p:blipFill>
        <p:spPr>
          <a:xfrm>
            <a:off x="4760850" y="2852936"/>
            <a:ext cx="4383150" cy="3645024"/>
          </a:xfrm>
          <a:prstGeom prst="rect">
            <a:avLst/>
          </a:prstGeom>
        </p:spPr>
      </p:pic>
      <p:pic>
        <p:nvPicPr>
          <p:cNvPr id="4" name="Рисунок 3" descr="file1-10005.jpg"/>
          <p:cNvPicPr>
            <a:picLocks noChangeAspect="1"/>
          </p:cNvPicPr>
          <p:nvPr/>
        </p:nvPicPr>
        <p:blipFill>
          <a:blip r:embed="rId3" cstate="print"/>
          <a:srcRect l="5771" r="6216"/>
          <a:stretch>
            <a:fillRect/>
          </a:stretch>
        </p:blipFill>
        <p:spPr>
          <a:xfrm>
            <a:off x="0" y="2852936"/>
            <a:ext cx="4819650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11104_html_151a17c0.jpg"/>
          <p:cNvPicPr>
            <a:picLocks noChangeAspect="1"/>
          </p:cNvPicPr>
          <p:nvPr/>
        </p:nvPicPr>
        <p:blipFill>
          <a:blip r:embed="rId2" cstate="print"/>
          <a:srcRect l="10513" r="9501"/>
          <a:stretch>
            <a:fillRect/>
          </a:stretch>
        </p:blipFill>
        <p:spPr>
          <a:xfrm>
            <a:off x="0" y="0"/>
            <a:ext cx="3757569" cy="23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9724eff1bcaa0e0098cd2ae6cb2f94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0"/>
            <a:ext cx="5436097" cy="362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92896"/>
            <a:ext cx="3635896" cy="4365105"/>
          </a:xfrm>
          <a:solidFill>
            <a:srgbClr val="83BDED"/>
          </a:solidFill>
          <a:ln>
            <a:solidFill>
              <a:srgbClr val="467FF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Не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яскравою</a:t>
            </a:r>
            <a:r>
              <a:rPr lang="ru-RU" dirty="0" smtClean="0"/>
              <a:t> </a:t>
            </a:r>
            <a:r>
              <a:rPr lang="ru-RU" dirty="0" err="1" smtClean="0"/>
              <a:t>національною</a:t>
            </a:r>
            <a:r>
              <a:rPr lang="ru-RU" dirty="0" smtClean="0"/>
              <a:t> </a:t>
            </a:r>
            <a:r>
              <a:rPr lang="ru-RU" dirty="0" err="1" smtClean="0"/>
              <a:t>особливістю</a:t>
            </a:r>
            <a:r>
              <a:rPr lang="ru-RU" dirty="0" smtClean="0"/>
              <a:t> </a:t>
            </a:r>
            <a:r>
              <a:rPr lang="ru-RU" dirty="0" err="1" smtClean="0"/>
              <a:t>корінних</a:t>
            </a:r>
            <a:r>
              <a:rPr lang="ru-RU" dirty="0" smtClean="0"/>
              <a:t> </a:t>
            </a:r>
            <a:r>
              <a:rPr lang="ru-RU" dirty="0" err="1" smtClean="0"/>
              <a:t>жителів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любов</a:t>
            </a:r>
            <a:r>
              <a:rPr lang="ru-RU" dirty="0" smtClean="0"/>
              <a:t> до </a:t>
            </a:r>
            <a:r>
              <a:rPr lang="ru-RU" dirty="0" err="1" smtClean="0"/>
              <a:t>музики</a:t>
            </a:r>
            <a:r>
              <a:rPr lang="ru-RU" dirty="0" smtClean="0"/>
              <a:t>. В кожному </a:t>
            </a:r>
            <a:r>
              <a:rPr lang="ru-RU" dirty="0" err="1" smtClean="0"/>
              <a:t>містечку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селі</a:t>
            </a:r>
            <a:r>
              <a:rPr lang="ru-RU" dirty="0" smtClean="0"/>
              <a:t> </a:t>
            </a:r>
            <a:r>
              <a:rPr lang="ru-RU" dirty="0" err="1" smtClean="0"/>
              <a:t>Мальти</a:t>
            </a:r>
            <a:r>
              <a:rPr lang="ru-RU" dirty="0" smtClean="0"/>
              <a:t> </a:t>
            </a:r>
            <a:r>
              <a:rPr lang="ru-RU" dirty="0" err="1" smtClean="0"/>
              <a:t>обов'язково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власний</a:t>
            </a:r>
            <a:r>
              <a:rPr lang="ru-RU" dirty="0" smtClean="0"/>
              <a:t> оркестр, без </a:t>
            </a:r>
            <a:r>
              <a:rPr lang="ru-RU" dirty="0" err="1" smtClean="0"/>
              <a:t>виступів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не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уявити</a:t>
            </a:r>
            <a:r>
              <a:rPr lang="ru-RU" dirty="0" smtClean="0"/>
              <a:t> </a:t>
            </a:r>
            <a:r>
              <a:rPr lang="ru-RU" dirty="0" err="1" smtClean="0"/>
              <a:t>жодне</a:t>
            </a:r>
            <a:r>
              <a:rPr lang="ru-RU" dirty="0" smtClean="0"/>
              <a:t> свято.</a:t>
            </a:r>
            <a:endParaRPr lang="ru-RU" dirty="0"/>
          </a:p>
        </p:txBody>
      </p:sp>
      <p:pic>
        <p:nvPicPr>
          <p:cNvPr id="5" name="Рисунок 4" descr="getimage.jpg"/>
          <p:cNvPicPr>
            <a:picLocks noChangeAspect="1"/>
          </p:cNvPicPr>
          <p:nvPr/>
        </p:nvPicPr>
        <p:blipFill>
          <a:blip r:embed="rId4" cstate="print"/>
          <a:srcRect t="4290"/>
          <a:stretch>
            <a:fillRect/>
          </a:stretch>
        </p:blipFill>
        <p:spPr>
          <a:xfrm>
            <a:off x="3733319" y="3645024"/>
            <a:ext cx="5410681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b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234"/>
            <a:ext cx="9144000" cy="684476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08920"/>
            <a:ext cx="5256584" cy="1143000"/>
          </a:xfrm>
          <a:solidFill>
            <a:srgbClr val="83BDED">
              <a:alpha val="56000"/>
            </a:srgbClr>
          </a:solidFill>
        </p:spPr>
        <p:txBody>
          <a:bodyPr/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Дякую за увагу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>
            <a:hlinkClick r:id="" action="ppaction://hlinkshowjump?jump=firstslide"/>
          </p:cNvPr>
          <p:cNvSpPr/>
          <p:nvPr/>
        </p:nvSpPr>
        <p:spPr>
          <a:xfrm>
            <a:off x="7596336" y="6525344"/>
            <a:ext cx="1547664" cy="332656"/>
          </a:xfrm>
          <a:prstGeom prst="rect">
            <a:avLst/>
          </a:prstGeom>
          <a:solidFill>
            <a:srgbClr val="83BDED"/>
          </a:solidFill>
          <a:ln>
            <a:solidFill>
              <a:srgbClr val="467F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Зміст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LTA-665x49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5777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82316">
            <a:off x="355411" y="466700"/>
            <a:ext cx="4272794" cy="1143000"/>
          </a:xfrm>
        </p:spPr>
        <p:txBody>
          <a:bodyPr>
            <a:prstTxWarp prst="textStop">
              <a:avLst/>
            </a:prstTxWarp>
            <a:noAutofit/>
          </a:bodyPr>
          <a:lstStyle/>
          <a:p>
            <a:r>
              <a:rPr lang="ru-RU" sz="7200" b="1" dirty="0" smtClean="0">
                <a:latin typeface="Gabriola" pitchFamily="82" charset="0"/>
              </a:rPr>
              <a:t>Мальта</a:t>
            </a:r>
            <a:endParaRPr lang="ru-RU" sz="7200" b="1" dirty="0">
              <a:latin typeface="Gabriola" pitchFamily="82" charset="0"/>
            </a:endParaRPr>
          </a:p>
        </p:txBody>
      </p:sp>
      <p:pic>
        <p:nvPicPr>
          <p:cNvPr id="5" name="Рисунок 4" descr="1275383798_malta.sv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61776" y="4509120"/>
            <a:ext cx="1782224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Malta-fla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5043497"/>
            <a:ext cx="2723456" cy="1814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2014.05.25 15.18.08 66830998d3bf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563888" y="6281936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LTA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4800" b="1" i="1" u="sng" dirty="0" smtClean="0"/>
              <a:t>План:</a:t>
            </a:r>
            <a:endParaRPr lang="ru-RU" sz="4800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92500" lnSpcReduction="20000"/>
          </a:bodyPr>
          <a:lstStyle/>
          <a:p>
            <a:r>
              <a:rPr lang="en-US" sz="3500" b="1" dirty="0" smtClean="0">
                <a:latin typeface="Comic Sans MS" pitchFamily="66" charset="0"/>
              </a:rPr>
              <a:t>1</a:t>
            </a:r>
            <a:r>
              <a:rPr lang="uk-UA" sz="3500" b="1" dirty="0" smtClean="0">
                <a:latin typeface="Comic Sans MS" pitchFamily="66" charset="0"/>
              </a:rPr>
              <a:t>. Загальні відомості.</a:t>
            </a:r>
          </a:p>
          <a:p>
            <a:r>
              <a:rPr lang="uk-UA" sz="3500" b="1" dirty="0" smtClean="0">
                <a:latin typeface="Comic Sans MS" pitchFamily="66" charset="0"/>
              </a:rPr>
              <a:t>2. Географічне положення.</a:t>
            </a:r>
            <a:endParaRPr lang="ru-RU" sz="3500" b="1" dirty="0" smtClean="0">
              <a:latin typeface="Comic Sans MS" pitchFamily="66" charset="0"/>
            </a:endParaRPr>
          </a:p>
          <a:p>
            <a:r>
              <a:rPr lang="uk-UA" sz="3500" b="1" dirty="0" smtClean="0">
                <a:latin typeface="Comic Sans MS" pitchFamily="66" charset="0"/>
              </a:rPr>
              <a:t>3. Природні умови і ресурси.</a:t>
            </a:r>
            <a:endParaRPr lang="ru-RU" sz="3500" b="1" dirty="0" smtClean="0">
              <a:latin typeface="Comic Sans MS" pitchFamily="66" charset="0"/>
            </a:endParaRPr>
          </a:p>
          <a:p>
            <a:r>
              <a:rPr lang="uk-UA" sz="3500" b="1" dirty="0" smtClean="0">
                <a:latin typeface="Comic Sans MS" pitchFamily="66" charset="0"/>
              </a:rPr>
              <a:t>4. Населення.</a:t>
            </a:r>
            <a:endParaRPr lang="ru-RU" sz="3500" b="1" dirty="0" smtClean="0">
              <a:latin typeface="Comic Sans MS" pitchFamily="66" charset="0"/>
            </a:endParaRPr>
          </a:p>
          <a:p>
            <a:r>
              <a:rPr lang="uk-UA" sz="3500" b="1" dirty="0" smtClean="0">
                <a:latin typeface="Comic Sans MS" pitchFamily="66" charset="0"/>
              </a:rPr>
              <a:t>5. Загальна характеристика </a:t>
            </a:r>
            <a:r>
              <a:rPr lang="uk-UA" sz="3500" b="1" dirty="0" smtClean="0">
                <a:solidFill>
                  <a:schemeClr val="bg1"/>
                </a:solidFill>
                <a:latin typeface="Comic Sans MS" pitchFamily="66" charset="0"/>
              </a:rPr>
              <a:t>господарства</a:t>
            </a:r>
            <a:r>
              <a:rPr lang="uk-UA" sz="3500" b="1" dirty="0" smtClean="0">
                <a:latin typeface="Comic Sans MS" pitchFamily="66" charset="0"/>
              </a:rPr>
              <a:t>:</a:t>
            </a:r>
            <a:endParaRPr lang="ru-RU" sz="3500" b="1" dirty="0" smtClean="0">
              <a:latin typeface="Comic Sans MS" pitchFamily="66" charset="0"/>
            </a:endParaRPr>
          </a:p>
          <a:p>
            <a:pPr marL="800100" lvl="1" indent="-342900">
              <a:buNone/>
            </a:pPr>
            <a:r>
              <a:rPr lang="uk-UA" sz="3500" b="1" dirty="0" smtClean="0">
                <a:latin typeface="Comic Sans MS" pitchFamily="66" charset="0"/>
              </a:rPr>
              <a:t> - </a:t>
            </a:r>
            <a:r>
              <a:rPr lang="uk-UA" sz="3500" b="1" dirty="0" smtClean="0">
                <a:solidFill>
                  <a:schemeClr val="bg1"/>
                </a:solidFill>
                <a:latin typeface="Comic Sans MS" pitchFamily="66" charset="0"/>
              </a:rPr>
              <a:t>промисловість</a:t>
            </a:r>
            <a:r>
              <a:rPr lang="uk-UA" sz="3500" b="1" dirty="0" smtClean="0">
                <a:latin typeface="Comic Sans MS" pitchFamily="66" charset="0"/>
              </a:rPr>
              <a:t>;</a:t>
            </a:r>
          </a:p>
          <a:p>
            <a:pPr marL="800100" lvl="1" indent="-342900">
              <a:buNone/>
            </a:pPr>
            <a:r>
              <a:rPr lang="uk-UA" sz="3500" b="1" dirty="0" smtClean="0">
                <a:latin typeface="Comic Sans MS" pitchFamily="66" charset="0"/>
              </a:rPr>
              <a:t> - сільське господарство;</a:t>
            </a:r>
          </a:p>
          <a:p>
            <a:pPr marL="800100" lvl="1" indent="-342900">
              <a:buNone/>
            </a:pPr>
            <a:r>
              <a:rPr lang="uk-UA" sz="3500" b="1" dirty="0" smtClean="0">
                <a:latin typeface="Comic Sans MS" pitchFamily="66" charset="0"/>
              </a:rPr>
              <a:t> - транспорт.</a:t>
            </a:r>
            <a:endParaRPr lang="ru-RU" sz="3500" b="1" dirty="0" smtClean="0">
              <a:latin typeface="Comic Sans MS" pitchFamily="66" charset="0"/>
            </a:endParaRPr>
          </a:p>
          <a:p>
            <a:r>
              <a:rPr lang="uk-UA" sz="3500" b="1" dirty="0" smtClean="0">
                <a:latin typeface="Comic Sans MS" pitchFamily="66" charset="0"/>
              </a:rPr>
              <a:t>6. Зовнішньоекономічні зв’язки. </a:t>
            </a:r>
          </a:p>
          <a:p>
            <a:r>
              <a:rPr lang="uk-UA" sz="3500" b="1" dirty="0" smtClean="0">
                <a:latin typeface="Comic Sans MS" pitchFamily="66" charset="0"/>
              </a:rPr>
              <a:t>7. Традиції.</a:t>
            </a:r>
            <a:endParaRPr lang="ru-RU" sz="3500" b="1" dirty="0" smtClean="0"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02276004_22_malta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ru-RU" u="sng" dirty="0" err="1" smtClean="0">
                <a:solidFill>
                  <a:srgbClr val="00B0F0"/>
                </a:solidFill>
                <a:latin typeface="Comic Sans MS" pitchFamily="66" charset="0"/>
              </a:rPr>
              <a:t>Загальні</a:t>
            </a:r>
            <a:r>
              <a:rPr lang="ru-RU" u="sng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u="sng" dirty="0" err="1" smtClean="0">
                <a:solidFill>
                  <a:srgbClr val="00B0F0"/>
                </a:solidFill>
                <a:latin typeface="Comic Sans MS" pitchFamily="66" charset="0"/>
              </a:rPr>
              <a:t>відомості</a:t>
            </a:r>
            <a:endParaRPr lang="ru-RU" u="sng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4176464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Comic Sans MS" pitchFamily="66" charset="0"/>
              </a:rPr>
              <a:t>Площа: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000" b="1" dirty="0" smtClean="0">
                <a:latin typeface="Comic Sans MS" pitchFamily="66" charset="0"/>
              </a:rPr>
              <a:t>316 км² </a:t>
            </a:r>
          </a:p>
          <a:p>
            <a:r>
              <a:rPr lang="uk-UA" sz="2000" b="1" dirty="0" smtClean="0">
                <a:solidFill>
                  <a:srgbClr val="002060"/>
                </a:solidFill>
                <a:latin typeface="Comic Sans MS" pitchFamily="66" charset="0"/>
              </a:rPr>
              <a:t>Офіційна назва: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000" b="1" dirty="0" smtClean="0">
                <a:latin typeface="Comic Sans MS" pitchFamily="66" charset="0"/>
              </a:rPr>
              <a:t> </a:t>
            </a:r>
            <a:r>
              <a:rPr lang="en-US" sz="2000" b="1" i="1" dirty="0" smtClean="0">
                <a:latin typeface="Comic Sans MS" pitchFamily="66" charset="0"/>
              </a:rPr>
              <a:t>Republic of Malta</a:t>
            </a:r>
            <a:endParaRPr lang="pt-PT" sz="2000" b="1" i="1" dirty="0" smtClean="0">
              <a:latin typeface="Comic Sans MS" pitchFamily="66" charset="0"/>
            </a:endParaRPr>
          </a:p>
          <a:p>
            <a:r>
              <a:rPr lang="uk-UA" sz="2000" b="1" dirty="0" smtClean="0">
                <a:solidFill>
                  <a:srgbClr val="002060"/>
                </a:solidFill>
                <a:latin typeface="Comic Sans MS" pitchFamily="66" charset="0"/>
              </a:rPr>
              <a:t>Столиця: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000" b="1" dirty="0" smtClean="0">
                <a:latin typeface="Comic Sans MS" pitchFamily="66" charset="0"/>
              </a:rPr>
              <a:t>Валетта</a:t>
            </a:r>
          </a:p>
          <a:p>
            <a:r>
              <a:rPr lang="uk-UA" sz="2000" b="1" dirty="0" smtClean="0">
                <a:solidFill>
                  <a:srgbClr val="002060"/>
                </a:solidFill>
                <a:latin typeface="Comic Sans MS" pitchFamily="66" charset="0"/>
              </a:rPr>
              <a:t>Населення: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000" b="1" dirty="0" smtClean="0">
                <a:latin typeface="Comic Sans MS" pitchFamily="66" charset="0"/>
              </a:rPr>
              <a:t>452</a:t>
            </a:r>
          </a:p>
          <a:p>
            <a:r>
              <a:rPr lang="uk-UA" sz="2000" b="1" dirty="0" smtClean="0">
                <a:solidFill>
                  <a:srgbClr val="002060"/>
                </a:solidFill>
                <a:latin typeface="Comic Sans MS" pitchFamily="66" charset="0"/>
              </a:rPr>
              <a:t>Форма правління: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Парламентска</a:t>
            </a:r>
            <a:r>
              <a:rPr lang="ru-RU" sz="2000" b="1" dirty="0" smtClean="0">
                <a:latin typeface="Comic Sans MS" pitchFamily="66" charset="0"/>
              </a:rPr>
              <a:t> республика</a:t>
            </a:r>
            <a:endParaRPr lang="uk-UA" sz="2000" b="1" dirty="0" smtClean="0">
              <a:latin typeface="Comic Sans MS" pitchFamily="66" charset="0"/>
            </a:endParaRPr>
          </a:p>
          <a:p>
            <a:r>
              <a:rPr lang="uk-UA" sz="2000" b="1" dirty="0" smtClean="0">
                <a:solidFill>
                  <a:srgbClr val="002060"/>
                </a:solidFill>
                <a:latin typeface="Comic Sans MS" pitchFamily="66" charset="0"/>
              </a:rPr>
              <a:t>Глава держави: </a:t>
            </a:r>
            <a:r>
              <a:rPr lang="ru-RU" sz="2000" b="1" dirty="0" smtClean="0">
                <a:latin typeface="Comic Sans MS" pitchFamily="66" charset="0"/>
              </a:rPr>
              <a:t> Президент-Джордж </a:t>
            </a:r>
            <a:r>
              <a:rPr lang="ru-RU" sz="2000" b="1" dirty="0" err="1" smtClean="0">
                <a:latin typeface="Comic Sans MS" pitchFamily="66" charset="0"/>
              </a:rPr>
              <a:t>Абела</a:t>
            </a:r>
            <a:endParaRPr lang="uk-UA" sz="2000" b="1" dirty="0" smtClean="0">
              <a:latin typeface="Comic Sans MS" pitchFamily="66" charset="0"/>
            </a:endParaRPr>
          </a:p>
          <a:p>
            <a:r>
              <a:rPr lang="uk-UA" sz="2000" b="1" dirty="0" smtClean="0">
                <a:solidFill>
                  <a:srgbClr val="002060"/>
                </a:solidFill>
                <a:latin typeface="Comic Sans MS" pitchFamily="66" charset="0"/>
              </a:rPr>
              <a:t>Вищий законодавчий орган: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000" b="1" dirty="0" smtClean="0">
                <a:latin typeface="Comic Sans MS" pitchFamily="66" charset="0"/>
              </a:rPr>
              <a:t>Палата </a:t>
            </a:r>
            <a:r>
              <a:rPr lang="ru-RU" sz="2000" b="1" dirty="0" err="1" smtClean="0">
                <a:latin typeface="Comic Sans MS" pitchFamily="66" charset="0"/>
              </a:rPr>
              <a:t>представників</a:t>
            </a:r>
            <a:r>
              <a:rPr lang="ru-RU" sz="2000" b="1" dirty="0" smtClean="0">
                <a:latin typeface="Comic Sans MS" pitchFamily="66" charset="0"/>
              </a:rPr>
              <a:t> </a:t>
            </a:r>
          </a:p>
          <a:p>
            <a:r>
              <a:rPr lang="uk-UA" sz="2000" b="1" dirty="0" smtClean="0">
                <a:solidFill>
                  <a:srgbClr val="002060"/>
                </a:solidFill>
                <a:latin typeface="Comic Sans MS" pitchFamily="66" charset="0"/>
              </a:rPr>
              <a:t>Адміністративний поділ:</a:t>
            </a:r>
            <a:r>
              <a:rPr lang="uk-UA" sz="2000" b="1" dirty="0" smtClean="0">
                <a:latin typeface="Comic Sans MS" pitchFamily="66" charset="0"/>
              </a:rPr>
              <a:t> </a:t>
            </a:r>
            <a:r>
              <a:rPr lang="ru-RU" sz="2000" b="1" dirty="0" smtClean="0">
                <a:latin typeface="Comic Sans MS" pitchFamily="66" charset="0"/>
              </a:rPr>
              <a:t>68 </a:t>
            </a:r>
            <a:r>
              <a:rPr lang="ru-RU" sz="2000" b="1" dirty="0" err="1" smtClean="0">
                <a:latin typeface="Comic Sans MS" pitchFamily="66" charset="0"/>
              </a:rPr>
              <a:t>місцевих</a:t>
            </a:r>
            <a:r>
              <a:rPr lang="ru-RU" sz="2000" b="1" dirty="0" smtClean="0">
                <a:latin typeface="Comic Sans MS" pitchFamily="66" charset="0"/>
              </a:rPr>
              <a:t> рад</a:t>
            </a:r>
            <a:endParaRPr lang="uk-UA" sz="2000" b="1" dirty="0" smtClean="0">
              <a:latin typeface="Comic Sans MS" pitchFamily="66" charset="0"/>
            </a:endParaRPr>
          </a:p>
          <a:p>
            <a:r>
              <a:rPr lang="uk-UA" sz="2000" b="1" dirty="0" smtClean="0">
                <a:solidFill>
                  <a:srgbClr val="002060"/>
                </a:solidFill>
                <a:latin typeface="Comic Sans MS" pitchFamily="66" charset="0"/>
              </a:rPr>
              <a:t>Державна мова: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мальтійська</a:t>
            </a:r>
            <a:r>
              <a:rPr lang="ru-RU" sz="2000" b="1" dirty="0" smtClean="0">
                <a:latin typeface="Comic Sans MS" pitchFamily="66" charset="0"/>
              </a:rPr>
              <a:t>, </a:t>
            </a:r>
            <a:r>
              <a:rPr lang="ru-RU" sz="2000" b="1" u="sng" dirty="0" err="1" smtClean="0">
                <a:latin typeface="Comic Sans MS" pitchFamily="66" charset="0"/>
              </a:rPr>
              <a:t>англійська</a:t>
            </a:r>
            <a:endParaRPr lang="uk-UA" sz="2000" b="1" dirty="0" smtClean="0">
              <a:latin typeface="Comic Sans MS" pitchFamily="66" charset="0"/>
            </a:endParaRPr>
          </a:p>
          <a:p>
            <a:r>
              <a:rPr lang="uk-UA" sz="2000" b="1" dirty="0" smtClean="0">
                <a:solidFill>
                  <a:srgbClr val="002060"/>
                </a:solidFill>
                <a:latin typeface="Comic Sans MS" pitchFamily="66" charset="0"/>
              </a:rPr>
              <a:t>Релігія: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000" b="1" u="sng" dirty="0" smtClean="0">
                <a:solidFill>
                  <a:srgbClr val="FFFF00"/>
                </a:solidFill>
                <a:latin typeface="Comic Sans MS" pitchFamily="66" charset="0"/>
              </a:rPr>
              <a:t>Католицизм</a:t>
            </a:r>
            <a:endParaRPr lang="ru-RU" sz="20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uk-UA" sz="2000" b="1" dirty="0" smtClean="0">
                <a:solidFill>
                  <a:srgbClr val="002060"/>
                </a:solidFill>
                <a:latin typeface="Comic Sans MS" pitchFamily="66" charset="0"/>
              </a:rPr>
              <a:t>Валюта:</a:t>
            </a:r>
            <a:r>
              <a:rPr lang="uk-UA" sz="2000" b="1" dirty="0" smtClean="0">
                <a:solidFill>
                  <a:srgbClr val="FFFF00"/>
                </a:solidFill>
                <a:latin typeface="Comic Sans MS" pitchFamily="66" charset="0"/>
              </a:rPr>
              <a:t>Євро</a:t>
            </a:r>
            <a:endParaRPr lang="ru-RU" sz="2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5184575"/>
            <a:ext cx="3168352" cy="167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0"/>
            <a:ext cx="4860032" cy="6858000"/>
          </a:xfrm>
          <a:solidFill>
            <a:srgbClr val="83BDED"/>
          </a:solidFill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	Мальтийский </a:t>
            </a:r>
            <a:r>
              <a:rPr lang="ru-RU" sz="2000" dirty="0" err="1" smtClean="0"/>
              <a:t>архіпелаг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трьох</a:t>
            </a:r>
            <a:r>
              <a:rPr lang="ru-RU" sz="2000" dirty="0" smtClean="0"/>
              <a:t> </a:t>
            </a:r>
            <a:r>
              <a:rPr lang="ru-RU" sz="2000" dirty="0" err="1" smtClean="0"/>
              <a:t>основних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островів</a:t>
            </a:r>
            <a:r>
              <a:rPr lang="ru-RU" sz="2000" dirty="0" smtClean="0"/>
              <a:t>: Мальта, </a:t>
            </a:r>
            <a:r>
              <a:rPr lang="ru-RU" sz="2000" dirty="0" err="1" smtClean="0"/>
              <a:t>Гозо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Коміно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 smtClean="0"/>
              <a:t>Загальна</a:t>
            </a:r>
            <a:r>
              <a:rPr lang="ru-RU" sz="2000" dirty="0" smtClean="0"/>
              <a:t> </a:t>
            </a:r>
            <a:r>
              <a:rPr lang="ru-RU" sz="2000" dirty="0" err="1" smtClean="0"/>
              <a:t>площа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складає</a:t>
            </a:r>
            <a:r>
              <a:rPr lang="ru-RU" sz="2000" dirty="0" smtClean="0"/>
              <a:t> 316 кв. км. (Мальта - 246 кв.км, </a:t>
            </a:r>
            <a:r>
              <a:rPr lang="ru-RU" sz="2000" dirty="0" err="1" smtClean="0"/>
              <a:t>Гозо</a:t>
            </a:r>
            <a:r>
              <a:rPr lang="ru-RU" sz="2000" dirty="0" smtClean="0"/>
              <a:t> - 67 кв.км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Коміно</a:t>
            </a:r>
            <a:r>
              <a:rPr lang="ru-RU" sz="2000" dirty="0" smtClean="0"/>
              <a:t> - 2,7 кв.км). </a:t>
            </a:r>
            <a:r>
              <a:rPr lang="ru-RU" sz="2000" dirty="0" err="1" smtClean="0"/>
              <a:t>Довжина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Мальти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складає</a:t>
            </a:r>
            <a:r>
              <a:rPr lang="ru-RU" sz="2000" dirty="0" smtClean="0"/>
              <a:t>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27 км. (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південно-східної</a:t>
            </a:r>
            <a:r>
              <a:rPr lang="ru-RU" sz="2000" dirty="0" smtClean="0"/>
              <a:t> до </a:t>
            </a:r>
            <a:r>
              <a:rPr lang="ru-RU" sz="2000" dirty="0" err="1" smtClean="0"/>
              <a:t>північно-західної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крапки</a:t>
            </a:r>
            <a:r>
              <a:rPr lang="ru-RU" sz="2000" dirty="0" smtClean="0"/>
              <a:t>), </a:t>
            </a:r>
            <a:r>
              <a:rPr lang="ru-RU" sz="2000" dirty="0" err="1" smtClean="0"/>
              <a:t>найбільша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протяжність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сходу на </a:t>
            </a:r>
            <a:r>
              <a:rPr lang="ru-RU" sz="2000" dirty="0" err="1" smtClean="0"/>
              <a:t>захід</a:t>
            </a:r>
            <a:r>
              <a:rPr lang="ru-RU" sz="2000" dirty="0" smtClean="0"/>
              <a:t> - 14,5 км.,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півночі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південь</a:t>
            </a:r>
            <a:r>
              <a:rPr lang="ru-RU" sz="2000" dirty="0" smtClean="0"/>
              <a:t> - 7,2 км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На </a:t>
            </a:r>
            <a:r>
              <a:rPr lang="ru-RU" sz="2000" dirty="0" err="1" smtClean="0"/>
              <a:t>Мальті</a:t>
            </a:r>
            <a:r>
              <a:rPr lang="ru-RU" sz="2000" dirty="0" smtClean="0"/>
              <a:t> </a:t>
            </a:r>
            <a:r>
              <a:rPr lang="ru-RU" sz="2000" dirty="0" err="1" smtClean="0"/>
              <a:t>немає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ні</a:t>
            </a:r>
            <a:r>
              <a:rPr lang="ru-RU" sz="2000" dirty="0" smtClean="0"/>
              <a:t> </a:t>
            </a:r>
            <a:r>
              <a:rPr lang="ru-RU" sz="2000" dirty="0" err="1" smtClean="0"/>
              <a:t>річок</a:t>
            </a:r>
            <a:r>
              <a:rPr lang="ru-RU" sz="2000" dirty="0" smtClean="0"/>
              <a:t>, </a:t>
            </a:r>
            <a:r>
              <a:rPr lang="ru-RU" sz="2000" dirty="0" err="1" smtClean="0"/>
              <a:t>ні</a:t>
            </a:r>
            <a:r>
              <a:rPr lang="ru-RU" sz="2000" dirty="0" smtClean="0"/>
              <a:t> </a:t>
            </a:r>
            <a:r>
              <a:rPr lang="ru-RU" sz="2000" dirty="0" err="1" smtClean="0"/>
              <a:t>гір</a:t>
            </a:r>
            <a:r>
              <a:rPr lang="ru-RU" sz="2000" dirty="0" smtClean="0"/>
              <a:t>. </a:t>
            </a:r>
            <a:r>
              <a:rPr lang="ru-RU" sz="2000" dirty="0" err="1" smtClean="0"/>
              <a:t>Терасами</a:t>
            </a:r>
            <a:r>
              <a:rPr lang="ru-RU" sz="2000" dirty="0" smtClean="0"/>
              <a:t> </a:t>
            </a:r>
            <a:r>
              <a:rPr lang="ru-RU" sz="2000" dirty="0" err="1" smtClean="0"/>
              <a:t>спускаються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схилів</a:t>
            </a:r>
            <a:r>
              <a:rPr lang="ru-RU" sz="2000" dirty="0" smtClean="0"/>
              <a:t> </a:t>
            </a:r>
            <a:r>
              <a:rPr lang="ru-RU" sz="2000" dirty="0" err="1" smtClean="0"/>
              <a:t>горбів</a:t>
            </a:r>
            <a:r>
              <a:rPr lang="ru-RU" sz="2000" dirty="0" smtClean="0"/>
              <a:t> поля,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розділяються</a:t>
            </a:r>
            <a:r>
              <a:rPr lang="ru-RU" sz="2000" dirty="0" smtClean="0"/>
              <a:t> один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одного </a:t>
            </a:r>
            <a:r>
              <a:rPr lang="ru-RU" sz="2000" dirty="0" err="1" smtClean="0"/>
              <a:t>невисокими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кам'яними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стінами</a:t>
            </a:r>
            <a:r>
              <a:rPr lang="ru-RU" sz="2000" dirty="0" smtClean="0"/>
              <a:t>,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найхарактернішою</a:t>
            </a:r>
            <a:r>
              <a:rPr lang="ru-RU" sz="2000" dirty="0" smtClean="0"/>
              <a:t> </a:t>
            </a:r>
            <a:r>
              <a:rPr lang="ru-RU" sz="2000" dirty="0" err="1" smtClean="0"/>
              <a:t>особливістю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мальтійського</a:t>
            </a:r>
            <a:r>
              <a:rPr lang="ru-RU" sz="2000" dirty="0" smtClean="0"/>
              <a:t> ландшафту. </a:t>
            </a:r>
            <a:r>
              <a:rPr lang="ru-RU" sz="2000" dirty="0" err="1" smtClean="0"/>
              <a:t>Глибоко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порізане</a:t>
            </a:r>
            <a:r>
              <a:rPr lang="ru-RU" sz="2000" dirty="0" smtClean="0"/>
              <a:t> </a:t>
            </a:r>
            <a:r>
              <a:rPr lang="ru-RU" sz="2000" dirty="0" err="1" smtClean="0"/>
              <a:t>узбережжя</a:t>
            </a:r>
            <a:r>
              <a:rPr lang="ru-RU" sz="2000" dirty="0" smtClean="0"/>
              <a:t> </a:t>
            </a:r>
            <a:r>
              <a:rPr lang="ru-RU" sz="2000" dirty="0" err="1" smtClean="0"/>
              <a:t>Мальти</a:t>
            </a:r>
            <a:r>
              <a:rPr lang="ru-RU" sz="2000" dirty="0" smtClean="0"/>
              <a:t> </a:t>
            </a:r>
            <a:r>
              <a:rPr lang="ru-RU" sz="2000" dirty="0" err="1" smtClean="0"/>
              <a:t>утворює</a:t>
            </a:r>
            <a:r>
              <a:rPr lang="ru-RU" sz="2000" dirty="0" smtClean="0"/>
              <a:t> </a:t>
            </a:r>
            <a:r>
              <a:rPr lang="ru-RU" sz="2000" dirty="0" err="1" smtClean="0"/>
              <a:t>численні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гавані</a:t>
            </a:r>
            <a:r>
              <a:rPr lang="ru-RU" sz="2000" dirty="0" smtClean="0"/>
              <a:t>, </a:t>
            </a:r>
            <a:r>
              <a:rPr lang="ru-RU" sz="2000" dirty="0" err="1" smtClean="0"/>
              <a:t>скелясті</a:t>
            </a:r>
            <a:r>
              <a:rPr lang="ru-RU" sz="2000" dirty="0" smtClean="0"/>
              <a:t> бухти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піщані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пляжі</a:t>
            </a:r>
            <a:r>
              <a:rPr lang="ru-RU" sz="2000" dirty="0" smtClean="0"/>
              <a:t>. </a:t>
            </a:r>
            <a:r>
              <a:rPr lang="ru-RU" sz="2000" dirty="0" err="1" smtClean="0"/>
              <a:t>Протяжність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береговій</a:t>
            </a:r>
            <a:r>
              <a:rPr lang="ru-RU" sz="2000" dirty="0" smtClean="0"/>
              <a:t> </a:t>
            </a:r>
            <a:r>
              <a:rPr lang="ru-RU" sz="2000" dirty="0" err="1" smtClean="0"/>
              <a:t>лінії</a:t>
            </a:r>
            <a:r>
              <a:rPr lang="ru-RU" sz="2000" dirty="0" smtClean="0"/>
              <a:t> острова Мальта </a:t>
            </a:r>
            <a:r>
              <a:rPr lang="ru-RU" sz="2000" dirty="0" err="1" smtClean="0"/>
              <a:t>складає</a:t>
            </a:r>
            <a:r>
              <a:rPr lang="ru-RU" sz="2000" dirty="0" smtClean="0"/>
              <a:t> 137 км., а </a:t>
            </a:r>
            <a:r>
              <a:rPr lang="ru-RU" sz="2000" dirty="0" err="1" smtClean="0"/>
              <a:t>острови</a:t>
            </a:r>
            <a:r>
              <a:rPr lang="ru-RU" sz="2000" dirty="0" smtClean="0"/>
              <a:t> </a:t>
            </a:r>
            <a:r>
              <a:rPr lang="ru-RU" sz="2000" dirty="0" err="1" smtClean="0"/>
              <a:t>Гозо</a:t>
            </a:r>
            <a:r>
              <a:rPr lang="ru-RU" sz="2000" dirty="0" smtClean="0"/>
              <a:t> - 43 км</a:t>
            </a:r>
            <a:endParaRPr lang="ru-RU" sz="2000" dirty="0"/>
          </a:p>
        </p:txBody>
      </p:sp>
      <p:pic>
        <p:nvPicPr>
          <p:cNvPr id="4" name="Рисунок 3" descr="malta.gif"/>
          <p:cNvPicPr>
            <a:picLocks noChangeAspect="1"/>
          </p:cNvPicPr>
          <p:nvPr/>
        </p:nvPicPr>
        <p:blipFill>
          <a:blip r:embed="rId2" cstate="print"/>
          <a:srcRect l="22886"/>
          <a:stretch>
            <a:fillRect/>
          </a:stretch>
        </p:blipFill>
        <p:spPr>
          <a:xfrm>
            <a:off x="0" y="0"/>
            <a:ext cx="467095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vety_12813556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116632"/>
            <a:ext cx="4860032" cy="6597352"/>
          </a:xfrm>
          <a:solidFill>
            <a:schemeClr val="lt1">
              <a:alpha val="51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err="1" smtClean="0">
                <a:latin typeface="Gabriola" pitchFamily="82" charset="0"/>
              </a:rPr>
              <a:t>Природні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умови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країни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сприятливі</a:t>
            </a:r>
            <a:r>
              <a:rPr lang="ru-RU" sz="2400" b="1" dirty="0" smtClean="0">
                <a:latin typeface="Gabriola" pitchFamily="82" charset="0"/>
              </a:rPr>
              <a:t> для </a:t>
            </a:r>
            <a:r>
              <a:rPr lang="ru-RU" sz="2400" b="1" dirty="0" err="1" smtClean="0">
                <a:latin typeface="Gabriola" pitchFamily="82" charset="0"/>
              </a:rPr>
              <a:t>розвитку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сільського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господарства</a:t>
            </a:r>
            <a:r>
              <a:rPr lang="ru-RU" sz="2400" b="1" dirty="0" smtClean="0">
                <a:latin typeface="Gabriola" pitchFamily="82" charset="0"/>
              </a:rPr>
              <a:t>, </a:t>
            </a:r>
            <a:r>
              <a:rPr lang="ru-RU" sz="2400" b="1" dirty="0" err="1" smtClean="0">
                <a:latin typeface="Gabriola" pitchFamily="82" charset="0"/>
              </a:rPr>
              <a:t>але</a:t>
            </a:r>
            <a:r>
              <a:rPr lang="ru-RU" sz="2400" b="1" dirty="0" smtClean="0">
                <a:latin typeface="Gabriola" pitchFamily="82" charset="0"/>
              </a:rPr>
              <a:t> тут не </a:t>
            </a:r>
            <a:r>
              <a:rPr lang="ru-RU" sz="2400" b="1" dirty="0" err="1" smtClean="0">
                <a:latin typeface="Gabriola" pitchFamily="82" charset="0"/>
              </a:rPr>
              <a:t>вистачає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зручній</a:t>
            </a:r>
            <a:r>
              <a:rPr lang="ru-RU" sz="2400" b="1" dirty="0" smtClean="0">
                <a:latin typeface="Gabriola" pitchFamily="82" charset="0"/>
              </a:rPr>
              <a:t> для </a:t>
            </a:r>
            <a:r>
              <a:rPr lang="ru-RU" sz="2400" b="1" dirty="0" err="1" smtClean="0">
                <a:latin typeface="Gabriola" pitchFamily="82" charset="0"/>
              </a:rPr>
              <a:t>обробки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землі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і</a:t>
            </a:r>
            <a:r>
              <a:rPr lang="ru-RU" sz="2400" b="1" dirty="0" smtClean="0">
                <a:latin typeface="Gabriola" pitchFamily="82" charset="0"/>
              </a:rPr>
              <a:t> води. Мальта </a:t>
            </a:r>
            <a:r>
              <a:rPr lang="ru-RU" sz="2400" b="1" dirty="0" err="1" smtClean="0">
                <a:latin typeface="Gabriola" pitchFamily="82" charset="0"/>
              </a:rPr>
              <a:t>бідна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корисними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копалинами</a:t>
            </a:r>
            <a:r>
              <a:rPr lang="ru-RU" sz="2400" b="1" dirty="0" smtClean="0">
                <a:latin typeface="Gabriola" pitchFamily="82" charset="0"/>
              </a:rPr>
              <a:t>. </a:t>
            </a:r>
            <a:r>
              <a:rPr lang="ru-RU" sz="2400" b="1" dirty="0" err="1" smtClean="0">
                <a:latin typeface="Gabriola" pitchFamily="82" charset="0"/>
              </a:rPr>
              <a:t>Великі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тільки</a:t>
            </a:r>
            <a:r>
              <a:rPr lang="ru-RU" sz="2400" b="1" dirty="0" smtClean="0">
                <a:latin typeface="Gabriola" pitchFamily="82" charset="0"/>
              </a:rPr>
              <a:t> запаси </a:t>
            </a:r>
            <a:r>
              <a:rPr lang="ru-RU" sz="2400" b="1" dirty="0" err="1" smtClean="0">
                <a:latin typeface="Gabriola" pitchFamily="82" charset="0"/>
              </a:rPr>
              <a:t>будівельного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вапняку</a:t>
            </a:r>
            <a:r>
              <a:rPr lang="ru-RU" sz="2400" b="1" dirty="0" smtClean="0">
                <a:latin typeface="Gabriola" pitchFamily="82" charset="0"/>
              </a:rPr>
              <a:t> та </a:t>
            </a:r>
            <a:r>
              <a:rPr lang="ru-RU" sz="2400" b="1" dirty="0" err="1" smtClean="0">
                <a:latin typeface="Gabriola" pitchFamily="82" charset="0"/>
              </a:rPr>
              <a:t>можливості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видобутку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солі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й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інших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речовин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з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морської</a:t>
            </a:r>
            <a:r>
              <a:rPr lang="ru-RU" sz="2400" b="1" dirty="0" smtClean="0">
                <a:latin typeface="Gabriola" pitchFamily="82" charset="0"/>
              </a:rPr>
              <a:t> води. В той же час по </a:t>
            </a:r>
            <a:r>
              <a:rPr lang="ru-RU" sz="2400" b="1" dirty="0" err="1" smtClean="0">
                <a:latin typeface="Gabriola" pitchFamily="82" charset="0"/>
              </a:rPr>
              <a:t>кліматичних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ресурсів</a:t>
            </a:r>
            <a:r>
              <a:rPr lang="ru-RU" sz="2400" b="1" dirty="0" smtClean="0">
                <a:latin typeface="Gabriola" pitchFamily="82" charset="0"/>
              </a:rPr>
              <a:t> - за </a:t>
            </a:r>
            <a:r>
              <a:rPr lang="ru-RU" sz="2400" b="1" dirty="0" err="1" smtClean="0">
                <a:latin typeface="Gabriola" pitchFamily="82" charset="0"/>
              </a:rPr>
              <a:t>великої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кількості</a:t>
            </a:r>
            <a:r>
              <a:rPr lang="ru-RU" sz="2400" b="1" dirty="0" smtClean="0">
                <a:latin typeface="Gabriola" pitchFamily="82" charset="0"/>
              </a:rPr>
              <a:t> тепла </a:t>
            </a:r>
            <a:r>
              <a:rPr lang="ru-RU" sz="2400" b="1" dirty="0" err="1" smtClean="0">
                <a:latin typeface="Gabriola" pitchFamily="82" charset="0"/>
              </a:rPr>
              <a:t>і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світла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Мальтійський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архіпелаг</a:t>
            </a:r>
            <a:r>
              <a:rPr lang="ru-RU" sz="2400" b="1" dirty="0" smtClean="0">
                <a:latin typeface="Gabriola" pitchFamily="82" charset="0"/>
              </a:rPr>
              <a:t> не </a:t>
            </a:r>
            <a:r>
              <a:rPr lang="ru-RU" sz="2400" b="1" dirty="0" err="1" smtClean="0">
                <a:latin typeface="Gabriola" pitchFamily="82" charset="0"/>
              </a:rPr>
              <a:t>поступається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кращим</a:t>
            </a:r>
            <a:r>
              <a:rPr lang="ru-RU" sz="2400" b="1" dirty="0" smtClean="0">
                <a:latin typeface="Gabriola" pitchFamily="82" charset="0"/>
              </a:rPr>
              <a:t> курортам </a:t>
            </a:r>
            <a:r>
              <a:rPr lang="ru-RU" sz="2400" b="1" dirty="0" err="1" smtClean="0">
                <a:latin typeface="Gabriola" pitchFamily="82" charset="0"/>
              </a:rPr>
              <a:t>багатьох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південних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стран.С</a:t>
            </a:r>
            <a:r>
              <a:rPr lang="ru-RU" sz="2400" b="1" dirty="0" smtClean="0">
                <a:latin typeface="Gabriola" pitchFamily="82" charset="0"/>
              </a:rPr>
              <a:t> моря </a:t>
            </a:r>
            <a:r>
              <a:rPr lang="ru-RU" sz="2400" b="1" dirty="0" err="1" smtClean="0">
                <a:latin typeface="Gabriola" pitchFamily="82" charset="0"/>
              </a:rPr>
              <a:t>острови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здаються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майже</a:t>
            </a:r>
            <a:r>
              <a:rPr lang="ru-RU" sz="2400" b="1" dirty="0" smtClean="0">
                <a:latin typeface="Gabriola" pitchFamily="82" charset="0"/>
              </a:rPr>
              <a:t> абсолютно плоскими. Але </a:t>
            </a:r>
            <a:r>
              <a:rPr lang="ru-RU" sz="2400" b="1" dirty="0" err="1" smtClean="0">
                <a:latin typeface="Gabriola" pitchFamily="82" charset="0"/>
              </a:rPr>
              <a:t>поблизу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їх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закар-стованные</a:t>
            </a:r>
            <a:r>
              <a:rPr lang="ru-RU" sz="2400" b="1" dirty="0" smtClean="0">
                <a:latin typeface="Gabriola" pitchFamily="82" charset="0"/>
              </a:rPr>
              <a:t> плато </a:t>
            </a:r>
            <a:r>
              <a:rPr lang="ru-RU" sz="2400" b="1" dirty="0" err="1" smtClean="0">
                <a:latin typeface="Gabriola" pitchFamily="82" charset="0"/>
              </a:rPr>
              <a:t>виглядають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більш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різноманітними</a:t>
            </a:r>
            <a:r>
              <a:rPr lang="ru-RU" sz="2400" b="1" dirty="0" smtClean="0">
                <a:latin typeface="Gabriola" pitchFamily="82" charset="0"/>
              </a:rPr>
              <a:t>. </a:t>
            </a:r>
            <a:r>
              <a:rPr lang="ru-RU" sz="2400" b="1" dirty="0" err="1" smtClean="0">
                <a:latin typeface="Gabriola" pitchFamily="82" charset="0"/>
              </a:rPr>
              <a:t>Пологі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схили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чергуються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з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неглибокими</a:t>
            </a:r>
            <a:r>
              <a:rPr lang="ru-RU" sz="2400" b="1" dirty="0" smtClean="0">
                <a:latin typeface="Gabriola" pitchFamily="82" charset="0"/>
              </a:rPr>
              <a:t> долинами </a:t>
            </a:r>
            <a:r>
              <a:rPr lang="ru-RU" sz="2400" b="1" dirty="0" err="1" smtClean="0">
                <a:latin typeface="Gabriola" pitchFamily="82" charset="0"/>
              </a:rPr>
              <a:t>і</a:t>
            </a:r>
            <a:r>
              <a:rPr lang="ru-RU" sz="2400" b="1" dirty="0" smtClean="0">
                <a:latin typeface="Gabriola" pitchFamily="82" charset="0"/>
              </a:rPr>
              <a:t> уступами. </a:t>
            </a:r>
            <a:r>
              <a:rPr lang="ru-RU" sz="2400" b="1" dirty="0" err="1" smtClean="0">
                <a:latin typeface="Gabriola" pitchFamily="82" charset="0"/>
              </a:rPr>
              <a:t>Місцями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зустрічаються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широкі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карстові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западини</a:t>
            </a:r>
            <a:r>
              <a:rPr lang="ru-RU" sz="2400" b="1" dirty="0" smtClean="0">
                <a:latin typeface="Gabriola" pitchFamily="82" charset="0"/>
              </a:rPr>
              <a:t> та </a:t>
            </a:r>
            <a:r>
              <a:rPr lang="ru-RU" sz="2400" b="1" dirty="0" err="1" smtClean="0">
                <a:latin typeface="Gabriola" pitchFamily="82" charset="0"/>
              </a:rPr>
              <a:t>інші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карстові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форми</a:t>
            </a:r>
            <a:r>
              <a:rPr lang="ru-RU" sz="2400" b="1" dirty="0" smtClean="0">
                <a:latin typeface="Gabriola" pitchFamily="82" charset="0"/>
              </a:rPr>
              <a:t> </a:t>
            </a:r>
            <a:r>
              <a:rPr lang="ru-RU" sz="2400" b="1" dirty="0" err="1" smtClean="0">
                <a:latin typeface="Gabriola" pitchFamily="82" charset="0"/>
              </a:rPr>
              <a:t>рельєфу</a:t>
            </a:r>
            <a:r>
              <a:rPr lang="ru-RU" sz="2400" b="1" dirty="0" smtClean="0">
                <a:latin typeface="Gabriola" pitchFamily="82" charset="0"/>
              </a:rPr>
              <a:t>.</a:t>
            </a:r>
            <a:endParaRPr lang="ru-RU" sz="2400" b="1" dirty="0">
              <a:latin typeface="Gabriola" pitchFamily="82" charset="0"/>
            </a:endParaRPr>
          </a:p>
        </p:txBody>
      </p:sp>
      <p:pic>
        <p:nvPicPr>
          <p:cNvPr id="5" name="Рисунок 4" descr="50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3" y="144016"/>
            <a:ext cx="4283968" cy="32129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645024"/>
            <a:ext cx="4283968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7611-golden-beach-on-the-north-end-of-malta-ghajn-mal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844823"/>
          </a:xfrm>
          <a:solidFill>
            <a:schemeClr val="lt1">
              <a:alpha val="5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err="1" smtClean="0"/>
              <a:t>Мальтійська</a:t>
            </a:r>
            <a:r>
              <a:rPr lang="ru-RU" dirty="0" smtClean="0"/>
              <a:t> </a:t>
            </a:r>
            <a:r>
              <a:rPr lang="ru-RU" dirty="0" err="1" smtClean="0"/>
              <a:t>клімат</a:t>
            </a:r>
            <a:r>
              <a:rPr lang="ru-RU" dirty="0" smtClean="0"/>
              <a:t> </a:t>
            </a:r>
            <a:r>
              <a:rPr lang="ru-RU" dirty="0" err="1" smtClean="0"/>
              <a:t>теплий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сприятливий</a:t>
            </a:r>
            <a:r>
              <a:rPr lang="ru-RU" dirty="0" smtClean="0"/>
              <a:t> для </a:t>
            </a:r>
            <a:r>
              <a:rPr lang="ru-RU" dirty="0" err="1" smtClean="0"/>
              <a:t>здоров'я</a:t>
            </a:r>
            <a:r>
              <a:rPr lang="ru-RU" dirty="0" smtClean="0"/>
              <a:t>. На </a:t>
            </a:r>
            <a:r>
              <a:rPr lang="ru-RU" dirty="0" err="1" smtClean="0"/>
              <a:t>Мальті</a:t>
            </a:r>
            <a:r>
              <a:rPr lang="ru-RU" dirty="0" smtClean="0"/>
              <a:t> не </a:t>
            </a:r>
            <a:r>
              <a:rPr lang="ru-RU" dirty="0" err="1" smtClean="0"/>
              <a:t>буває</a:t>
            </a:r>
            <a:r>
              <a:rPr lang="ru-RU" dirty="0" smtClean="0"/>
              <a:t> </a:t>
            </a:r>
            <a:r>
              <a:rPr lang="ru-RU" dirty="0" err="1" smtClean="0"/>
              <a:t>холодних</a:t>
            </a:r>
            <a:r>
              <a:rPr lang="ru-RU" dirty="0" smtClean="0"/>
              <a:t> </a:t>
            </a:r>
            <a:r>
              <a:rPr lang="ru-RU" dirty="0" err="1" smtClean="0"/>
              <a:t>вітрів</a:t>
            </a:r>
            <a:r>
              <a:rPr lang="ru-RU" dirty="0" smtClean="0"/>
              <a:t>, </a:t>
            </a:r>
            <a:r>
              <a:rPr lang="ru-RU" dirty="0" err="1" smtClean="0"/>
              <a:t>мряки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снігу</a:t>
            </a:r>
            <a:r>
              <a:rPr lang="ru-RU" dirty="0" smtClean="0"/>
              <a:t>. </a:t>
            </a:r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опадів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короткого </a:t>
            </a:r>
            <a:r>
              <a:rPr lang="ru-RU" dirty="0" err="1" smtClean="0"/>
              <a:t>дощового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 </a:t>
            </a:r>
            <a:r>
              <a:rPr lang="ru-RU" dirty="0" err="1" smtClean="0"/>
              <a:t>складає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585 мм в </a:t>
            </a:r>
            <a:r>
              <a:rPr lang="ru-RU" dirty="0" err="1" smtClean="0"/>
              <a:t>рік</a:t>
            </a:r>
            <a:r>
              <a:rPr lang="ru-RU" dirty="0" smtClean="0"/>
              <a:t>. </a:t>
            </a:r>
            <a:r>
              <a:rPr lang="ru-RU" dirty="0" err="1" smtClean="0"/>
              <a:t>Найспекотніший</a:t>
            </a:r>
            <a:r>
              <a:rPr lang="ru-RU" dirty="0" smtClean="0"/>
              <a:t> час </a:t>
            </a:r>
            <a:r>
              <a:rPr lang="ru-RU" dirty="0" err="1" smtClean="0"/>
              <a:t>припадає</a:t>
            </a:r>
            <a:r>
              <a:rPr lang="ru-RU" dirty="0" smtClean="0"/>
              <a:t> на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середини</a:t>
            </a:r>
            <a:r>
              <a:rPr lang="ru-RU" dirty="0" smtClean="0"/>
              <a:t> </a:t>
            </a:r>
            <a:r>
              <a:rPr lang="ru-RU" dirty="0" err="1" smtClean="0"/>
              <a:t>липня</a:t>
            </a:r>
            <a:r>
              <a:rPr lang="ru-RU" dirty="0" smtClean="0"/>
              <a:t> до </a:t>
            </a:r>
            <a:r>
              <a:rPr lang="ru-RU" dirty="0" err="1" smtClean="0"/>
              <a:t>середини</a:t>
            </a:r>
            <a:r>
              <a:rPr lang="ru-RU" dirty="0" smtClean="0"/>
              <a:t> </a:t>
            </a:r>
            <a:r>
              <a:rPr lang="ru-RU" dirty="0" err="1" smtClean="0"/>
              <a:t>вересня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48087.jpg"/>
          <p:cNvPicPr>
            <a:picLocks noChangeAspect="1"/>
          </p:cNvPicPr>
          <p:nvPr/>
        </p:nvPicPr>
        <p:blipFill>
          <a:blip r:embed="rId3" cstate="print"/>
          <a:srcRect l="25040"/>
          <a:stretch>
            <a:fillRect/>
          </a:stretch>
        </p:blipFill>
        <p:spPr>
          <a:xfrm>
            <a:off x="323528" y="3717032"/>
            <a:ext cx="3816424" cy="2986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photo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717032"/>
            <a:ext cx="3672408" cy="2820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508104" y="3212976"/>
            <a:ext cx="3635896" cy="3645024"/>
          </a:xfrm>
          <a:solidFill>
            <a:srgbClr val="83BDED"/>
          </a:solidFill>
          <a:ln>
            <a:solidFill>
              <a:srgbClr val="0070C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Мальтійці</a:t>
            </a:r>
            <a:r>
              <a:rPr lang="ru-RU" dirty="0" smtClean="0"/>
              <a:t> -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гостинний</a:t>
            </a:r>
            <a:r>
              <a:rPr lang="ru-RU" dirty="0" smtClean="0"/>
              <a:t> народ. 3натоки </a:t>
            </a:r>
            <a:r>
              <a:rPr lang="ru-RU" dirty="0" err="1" smtClean="0"/>
              <a:t>пояснюють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вдалим</a:t>
            </a:r>
            <a:r>
              <a:rPr lang="ru-RU" dirty="0" smtClean="0"/>
              <a:t> </a:t>
            </a:r>
            <a:r>
              <a:rPr lang="ru-RU" dirty="0" err="1" smtClean="0"/>
              <a:t>поєднанням</a:t>
            </a:r>
            <a:r>
              <a:rPr lang="ru-RU" dirty="0" smtClean="0"/>
              <a:t> </a:t>
            </a:r>
            <a:r>
              <a:rPr lang="ru-RU" dirty="0" err="1" smtClean="0"/>
              <a:t>середземноморського</a:t>
            </a:r>
            <a:r>
              <a:rPr lang="ru-RU" dirty="0" smtClean="0"/>
              <a:t> </a:t>
            </a:r>
            <a:r>
              <a:rPr lang="ru-RU" dirty="0" err="1" smtClean="0"/>
              <a:t>дружелюбності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дисциплінованою</a:t>
            </a:r>
            <a:r>
              <a:rPr lang="ru-RU" dirty="0" smtClean="0"/>
              <a:t> </a:t>
            </a:r>
            <a:r>
              <a:rPr lang="ru-RU" dirty="0" err="1" smtClean="0"/>
              <a:t>готовність</a:t>
            </a:r>
            <a:r>
              <a:rPr lang="ru-RU" dirty="0" smtClean="0"/>
              <a:t> </a:t>
            </a:r>
            <a:r>
              <a:rPr lang="ru-RU" dirty="0" err="1" smtClean="0"/>
              <a:t>допомогти</a:t>
            </a:r>
            <a:r>
              <a:rPr lang="ru-RU" dirty="0" smtClean="0"/>
              <a:t>, </a:t>
            </a:r>
            <a:r>
              <a:rPr lang="ru-RU" dirty="0" err="1" smtClean="0"/>
              <a:t>отриманої</a:t>
            </a:r>
            <a:r>
              <a:rPr lang="ru-RU" dirty="0" smtClean="0"/>
              <a:t> </a:t>
            </a:r>
            <a:r>
              <a:rPr lang="ru-RU" dirty="0" err="1" smtClean="0"/>
              <a:t>мальтійцями</a:t>
            </a:r>
            <a:r>
              <a:rPr lang="ru-RU" dirty="0" smtClean="0"/>
              <a:t> у </a:t>
            </a:r>
            <a:r>
              <a:rPr lang="ru-RU" dirty="0" err="1" smtClean="0"/>
              <a:t>спадок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британців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" name="Рисунок 10" descr="4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0" y="3200275"/>
            <a:ext cx="5508104" cy="3657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malta-people-pictures-8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17055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1236732499824_1236732499824_r.jpg"/>
          <p:cNvPicPr>
            <a:picLocks noChangeAspect="1"/>
          </p:cNvPicPr>
          <p:nvPr/>
        </p:nvPicPr>
        <p:blipFill>
          <a:blip r:embed="rId4" cstate="print"/>
          <a:srcRect l="8016" t="14939"/>
          <a:stretch>
            <a:fillRect/>
          </a:stretch>
        </p:blipFill>
        <p:spPr>
          <a:xfrm>
            <a:off x="4788024" y="0"/>
            <a:ext cx="4355976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"/>
          <a:ext cx="4716016" cy="422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5724128" y="0"/>
          <a:ext cx="3419872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483768" y="2924944"/>
          <a:ext cx="5688632" cy="39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480</Words>
  <Application>Microsoft Office PowerPoint</Application>
  <PresentationFormat>Экран (4:3)</PresentationFormat>
  <Paragraphs>64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Мальта</vt:lpstr>
      <vt:lpstr>Мальта</vt:lpstr>
      <vt:lpstr>План:</vt:lpstr>
      <vt:lpstr>Загальні відомості</vt:lpstr>
      <vt:lpstr>Слайд 5</vt:lpstr>
      <vt:lpstr>Слайд 6</vt:lpstr>
      <vt:lpstr>Слайд 7</vt:lpstr>
      <vt:lpstr>Слайд 8</vt:lpstr>
      <vt:lpstr>Слайд 9</vt:lpstr>
      <vt:lpstr>Промисловість</vt:lpstr>
      <vt:lpstr>Сільське господарство</vt:lpstr>
      <vt:lpstr>Слайд 12</vt:lpstr>
      <vt:lpstr>Слайд 13</vt:lpstr>
      <vt:lpstr>Слайд 14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Мальта</dc:title>
  <dc:creator>Яна</dc:creator>
  <cp:lastModifiedBy>Яна</cp:lastModifiedBy>
  <cp:revision>15</cp:revision>
  <dcterms:created xsi:type="dcterms:W3CDTF">2014-05-25T07:27:44Z</dcterms:created>
  <dcterms:modified xsi:type="dcterms:W3CDTF">2014-05-25T18:47:53Z</dcterms:modified>
</cp:coreProperties>
</file>