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64" r:id="rId5"/>
    <p:sldId id="265" r:id="rId6"/>
    <p:sldId id="266" r:id="rId7"/>
    <p:sldId id="260" r:id="rId8"/>
    <p:sldId id="259" r:id="rId9"/>
    <p:sldId id="262" r:id="rId10"/>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24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811FCB95-4140-40A8-8F40-580055C9DE00}" type="datetimeFigureOut">
              <a:rPr lang="uk-UA" smtClean="0"/>
              <a:pPr/>
              <a:t>18.12.2012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AAC4780F-D631-4969-A45F-D16B5CD9A13A}" type="slidenum">
              <a:rPr lang="uk-UA" smtClean="0"/>
              <a:pPr/>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811FCB95-4140-40A8-8F40-580055C9DE00}" type="datetimeFigureOut">
              <a:rPr lang="uk-UA" smtClean="0"/>
              <a:pPr/>
              <a:t>18.12.2012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AAC4780F-D631-4969-A45F-D16B5CD9A13A}"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811FCB95-4140-40A8-8F40-580055C9DE00}" type="datetimeFigureOut">
              <a:rPr lang="uk-UA" smtClean="0"/>
              <a:pPr/>
              <a:t>18.12.2012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AAC4780F-D631-4969-A45F-D16B5CD9A13A}"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811FCB95-4140-40A8-8F40-580055C9DE00}" type="datetimeFigureOut">
              <a:rPr lang="uk-UA" smtClean="0"/>
              <a:pPr/>
              <a:t>18.12.2012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AAC4780F-D631-4969-A45F-D16B5CD9A13A}"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11FCB95-4140-40A8-8F40-580055C9DE00}" type="datetimeFigureOut">
              <a:rPr lang="uk-UA" smtClean="0"/>
              <a:pPr/>
              <a:t>18.12.2012</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AAC4780F-D631-4969-A45F-D16B5CD9A13A}" type="slidenum">
              <a:rPr lang="uk-UA" smtClean="0"/>
              <a:pPr/>
              <a:t>‹#›</a:t>
            </a:fld>
            <a:endParaRPr lang="uk-U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811FCB95-4140-40A8-8F40-580055C9DE00}" type="datetimeFigureOut">
              <a:rPr lang="uk-UA" smtClean="0"/>
              <a:pPr/>
              <a:t>18.12.2012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AAC4780F-D631-4969-A45F-D16B5CD9A13A}"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811FCB95-4140-40A8-8F40-580055C9DE00}" type="datetimeFigureOut">
              <a:rPr lang="uk-UA" smtClean="0"/>
              <a:pPr/>
              <a:t>18.12.2012</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AAC4780F-D631-4969-A45F-D16B5CD9A13A}"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811FCB95-4140-40A8-8F40-580055C9DE00}" type="datetimeFigureOut">
              <a:rPr lang="uk-UA" smtClean="0"/>
              <a:pPr/>
              <a:t>18.12.2012</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AAC4780F-D631-4969-A45F-D16B5CD9A13A}"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11FCB95-4140-40A8-8F40-580055C9DE00}" type="datetimeFigureOut">
              <a:rPr lang="uk-UA" smtClean="0"/>
              <a:pPr/>
              <a:t>18.12.2012</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AAC4780F-D631-4969-A45F-D16B5CD9A13A}"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11FCB95-4140-40A8-8F40-580055C9DE00}" type="datetimeFigureOut">
              <a:rPr lang="uk-UA" smtClean="0"/>
              <a:pPr/>
              <a:t>18.12.2012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AAC4780F-D631-4969-A45F-D16B5CD9A13A}"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11FCB95-4140-40A8-8F40-580055C9DE00}" type="datetimeFigureOut">
              <a:rPr lang="uk-UA" smtClean="0"/>
              <a:pPr/>
              <a:t>18.12.2012</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AAC4780F-D631-4969-A45F-D16B5CD9A13A}" type="slidenum">
              <a:rPr lang="uk-UA" smtClean="0"/>
              <a:pPr/>
              <a:t>‹#›</a:t>
            </a:fld>
            <a:endParaRPr lang="uk-U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2000" b="-2000"/>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1FCB95-4140-40A8-8F40-580055C9DE00}" type="datetimeFigureOut">
              <a:rPr lang="uk-UA" smtClean="0"/>
              <a:pPr/>
              <a:t>18.12.2012</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C4780F-D631-4969-A45F-D16B5CD9A13A}" type="slidenum">
              <a:rPr lang="uk-UA" smtClean="0"/>
              <a:pPr/>
              <a:t>‹#›</a:t>
            </a:fld>
            <a:endParaRPr lang="uk-U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67544" y="1268760"/>
            <a:ext cx="8229600" cy="3816424"/>
          </a:xfrm>
        </p:spPr>
        <p:txBody>
          <a:bodyPr>
            <a:noAutofit/>
          </a:bodyPr>
          <a:lstStyle/>
          <a:p>
            <a:r>
              <a:rPr lang="uk-UA" sz="8800" b="1" dirty="0" smtClean="0"/>
              <a:t>Демографічна проблема в світі</a:t>
            </a:r>
            <a:endParaRPr lang="uk-UA" sz="88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0"/>
            <a:ext cx="9144000" cy="5016758"/>
          </a:xfrm>
          <a:prstGeom prst="rect">
            <a:avLst/>
          </a:prstGeom>
        </p:spPr>
        <p:txBody>
          <a:bodyPr wrap="square">
            <a:spAutoFit/>
          </a:bodyPr>
          <a:lstStyle/>
          <a:p>
            <a:r>
              <a:rPr lang="uk-UA" sz="2000" dirty="0" smtClean="0"/>
              <a:t>Збільшення кількості населення світу уже створило і продовжує створювати свого роду демографічний фон для всіх інших глобальних проблем людства. Демографічна проблема постала в 70–80-х роках </a:t>
            </a:r>
            <a:r>
              <a:rPr lang="en-US" sz="2000" dirty="0" smtClean="0"/>
              <a:t>XX </a:t>
            </a:r>
            <a:r>
              <a:rPr lang="uk-UA" sz="2000" dirty="0" smtClean="0"/>
              <a:t>століття і має два протилежні аспекти. По-перше, викликає велику занепокоєність явище демографічної кризи або ж депопуляції населення, що вже призвело до порушень у відтворенні населення та скорочення числа жителів в економічно розвинених державах світу. По-друге, ще більшу тривогу викликає швидке зростання населення в країнах, що розвиваються, який називається демографічним вибухом. Не менш гострими аспектами цього є також неконтрольована урбанізація в країнах, що розвиваються, криза великих міст світу, стихійна внутрішня і зовнішня міграції тощо. Нерівномірне зростання населення в різних регіонах світу супроводжується процесом перерозподілу населення між ними</a:t>
            </a:r>
            <a:r>
              <a:rPr lang="uk-UA" sz="2000" dirty="0" smtClean="0"/>
              <a:t>.</a:t>
            </a:r>
          </a:p>
          <a:p>
            <a:r>
              <a:rPr lang="uk-UA" sz="2000" dirty="0" smtClean="0"/>
              <a:t>У 1989 р. чисельність населення Землі дорівнювала 5 млрд. 239 млн. осіб. У 2000 р., за оцінкою бюро переписів населення США, число мешканців планети мало досягти 6 млрд. 291 млн., а в 2020 р. – 8 млрд. 281 млн. Близько 80 %, тобто 7 млрд. осіб, становитиме населення країн, що розвиваються.</a:t>
            </a:r>
            <a:endParaRPr lang="uk-UA" sz="20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57200" y="274638"/>
            <a:ext cx="8229600" cy="2146250"/>
          </a:xfrm>
        </p:spPr>
        <p:txBody>
          <a:bodyPr>
            <a:noAutofit/>
          </a:bodyPr>
          <a:lstStyle/>
          <a:p>
            <a:pPr lvl="0" algn="l" fontAlgn="base">
              <a:spcAft>
                <a:spcPct val="0"/>
              </a:spcAft>
              <a:tabLst>
                <a:tab pos="581025" algn="l"/>
                <a:tab pos="1163638" algn="l"/>
                <a:tab pos="1744663" algn="l"/>
                <a:tab pos="2327275" algn="l"/>
                <a:tab pos="2908300" algn="l"/>
                <a:tab pos="3489325" algn="l"/>
                <a:tab pos="4071938" algn="l"/>
                <a:tab pos="4652963" algn="l"/>
                <a:tab pos="5235575" algn="l"/>
                <a:tab pos="5816600" algn="l"/>
                <a:tab pos="6397625" algn="l"/>
                <a:tab pos="6980238" algn="l"/>
                <a:tab pos="7561263" algn="l"/>
                <a:tab pos="8143875" algn="l"/>
                <a:tab pos="8724900" algn="l"/>
                <a:tab pos="9305925" algn="l"/>
              </a:tabLst>
            </a:pPr>
            <a:r>
              <a:rPr kumimoji="0" lang="uk-UA" sz="1600" b="1" i="0" u="none" strike="noStrike" cap="none" normalizeH="0" baseline="0" dirty="0" smtClean="0">
                <a:ln>
                  <a:noFill/>
                </a:ln>
                <a:effectLst/>
                <a:latin typeface="+mn-lt"/>
                <a:ea typeface="Times New Roman" pitchFamily="18" charset="0"/>
                <a:cs typeface="Courier New" pitchFamily="49" charset="0"/>
              </a:rPr>
              <a:t>Чисельність населення на земній кулі неухильно зростає протягом,</a:t>
            </a:r>
            <a:r>
              <a:rPr kumimoji="0" lang="uk-UA" sz="1600" b="1" i="0" u="none" strike="noStrike" cap="none" normalizeH="0" baseline="0" dirty="0" smtClean="0">
                <a:ln>
                  <a:noFill/>
                </a:ln>
                <a:effectLst/>
                <a:latin typeface="+mn-lt"/>
                <a:cs typeface="Arial" pitchFamily="34" charset="0"/>
              </a:rPr>
              <a:t/>
            </a:r>
            <a:br>
              <a:rPr kumimoji="0" lang="uk-UA" sz="1600" b="1" i="0" u="none" strike="noStrike" cap="none" normalizeH="0" baseline="0" dirty="0" smtClean="0">
                <a:ln>
                  <a:noFill/>
                </a:ln>
                <a:effectLst/>
                <a:latin typeface="+mn-lt"/>
                <a:cs typeface="Arial" pitchFamily="34" charset="0"/>
              </a:rPr>
            </a:br>
            <a:r>
              <a:rPr kumimoji="0" lang="uk-UA" sz="1600" b="1" i="0" u="none" strike="noStrike" cap="none" normalizeH="0" baseline="0" dirty="0" smtClean="0">
                <a:ln>
                  <a:noFill/>
                </a:ln>
                <a:effectLst/>
                <a:latin typeface="+mn-lt"/>
                <a:ea typeface="Times New Roman" pitchFamily="18" charset="0"/>
                <a:cs typeface="Courier New" pitchFamily="49" charset="0"/>
              </a:rPr>
              <a:t>принаймні, останніх 2000 років, однак найбільш інтенсивний ріст</a:t>
            </a:r>
            <a:r>
              <a:rPr kumimoji="0" lang="uk-UA" sz="1600" b="1" i="0" u="none" strike="noStrike" cap="none" normalizeH="0" baseline="0" dirty="0" smtClean="0">
                <a:ln>
                  <a:noFill/>
                </a:ln>
                <a:effectLst/>
                <a:latin typeface="+mn-lt"/>
                <a:cs typeface="Arial" pitchFamily="34" charset="0"/>
              </a:rPr>
              <a:t/>
            </a:r>
            <a:br>
              <a:rPr kumimoji="0" lang="uk-UA" sz="1600" b="1" i="0" u="none" strike="noStrike" cap="none" normalizeH="0" baseline="0" dirty="0" smtClean="0">
                <a:ln>
                  <a:noFill/>
                </a:ln>
                <a:effectLst/>
                <a:latin typeface="+mn-lt"/>
                <a:cs typeface="Arial" pitchFamily="34" charset="0"/>
              </a:rPr>
            </a:br>
            <a:r>
              <a:rPr kumimoji="0" lang="uk-UA" sz="1600" b="1" i="0" u="none" strike="noStrike" cap="none" normalizeH="0" baseline="0" dirty="0" smtClean="0">
                <a:ln>
                  <a:noFill/>
                </a:ln>
                <a:effectLst/>
                <a:latin typeface="+mn-lt"/>
                <a:ea typeface="Times New Roman" pitchFamily="18" charset="0"/>
                <a:cs typeface="Courier New" pitchFamily="49" charset="0"/>
              </a:rPr>
              <a:t>населення на Землі відбувається за останні 200 років. На цей час</a:t>
            </a:r>
            <a:r>
              <a:rPr kumimoji="0" lang="uk-UA" sz="1600" b="1" i="0" u="none" strike="noStrike" cap="none" normalizeH="0" baseline="0" dirty="0" smtClean="0">
                <a:ln>
                  <a:noFill/>
                </a:ln>
                <a:effectLst/>
                <a:latin typeface="+mn-lt"/>
                <a:cs typeface="Arial" pitchFamily="34" charset="0"/>
              </a:rPr>
              <a:t/>
            </a:r>
            <a:br>
              <a:rPr kumimoji="0" lang="uk-UA" sz="1600" b="1" i="0" u="none" strike="noStrike" cap="none" normalizeH="0" baseline="0" dirty="0" smtClean="0">
                <a:ln>
                  <a:noFill/>
                </a:ln>
                <a:effectLst/>
                <a:latin typeface="+mn-lt"/>
                <a:cs typeface="Arial" pitchFamily="34" charset="0"/>
              </a:rPr>
            </a:br>
            <a:r>
              <a:rPr kumimoji="0" lang="uk-UA" sz="1600" b="1" i="0" u="none" strike="noStrike" cap="none" normalizeH="0" baseline="0" dirty="0" smtClean="0">
                <a:ln>
                  <a:noFill/>
                </a:ln>
                <a:effectLst/>
                <a:latin typeface="+mn-lt"/>
                <a:ea typeface="Times New Roman" pitchFamily="18" charset="0"/>
                <a:cs typeface="Courier New" pitchFamily="49" charset="0"/>
              </a:rPr>
              <a:t>чисельність населення земної кулі збільшується зі швидкістю приблизно 70</a:t>
            </a:r>
            <a:r>
              <a:rPr lang="uk-UA" sz="1600" b="1" dirty="0" smtClean="0">
                <a:latin typeface="+mn-lt"/>
                <a:cs typeface="Arial" pitchFamily="34" charset="0"/>
              </a:rPr>
              <a:t> </a:t>
            </a:r>
            <a:r>
              <a:rPr kumimoji="0" lang="uk-UA" sz="1600" b="1" i="0" u="none" strike="noStrike" cap="none" normalizeH="0" baseline="0" dirty="0" smtClean="0">
                <a:ln>
                  <a:noFill/>
                </a:ln>
                <a:effectLst/>
                <a:latin typeface="+mn-lt"/>
                <a:ea typeface="Times New Roman" pitchFamily="18" charset="0"/>
                <a:cs typeface="Courier New" pitchFamily="49" charset="0"/>
              </a:rPr>
              <a:t>млн. людей на рік. Воно зросло з 500 млн. у 1650 р. приблизно до 5 млрд.</a:t>
            </a:r>
            <a:r>
              <a:rPr lang="uk-UA" sz="1600" b="1" dirty="0" smtClean="0">
                <a:latin typeface="+mn-lt"/>
                <a:cs typeface="Arial" pitchFamily="34" charset="0"/>
              </a:rPr>
              <a:t> </a:t>
            </a:r>
            <a:r>
              <a:rPr kumimoji="0" lang="uk-UA" sz="1600" b="1" i="0" u="none" strike="noStrike" cap="none" normalizeH="0" baseline="0" dirty="0" smtClean="0">
                <a:ln>
                  <a:noFill/>
                </a:ln>
                <a:effectLst/>
                <a:latin typeface="+mn-lt"/>
                <a:ea typeface="Times New Roman" pitchFamily="18" charset="0"/>
                <a:cs typeface="Courier New" pitchFamily="49" charset="0"/>
              </a:rPr>
              <a:t>у 1981 р., а до 2000-го року досягло 8 млрд. Такий швидкий ріст</a:t>
            </a:r>
            <a:r>
              <a:rPr kumimoji="0" lang="uk-UA" altLang="zh-CN" sz="1600" b="1" i="0" u="none" strike="noStrike" cap="none" normalizeH="0" baseline="0" dirty="0" smtClean="0">
                <a:ln>
                  <a:noFill/>
                </a:ln>
                <a:effectLst/>
                <a:latin typeface="+mn-lt"/>
                <a:ea typeface="Times New Roman" pitchFamily="18" charset="0"/>
                <a:cs typeface="Courier New" pitchFamily="49" charset="0"/>
              </a:rPr>
              <a:t/>
            </a:r>
            <a:br>
              <a:rPr kumimoji="0" lang="uk-UA" altLang="zh-CN" sz="1600" b="1" i="0" u="none" strike="noStrike" cap="none" normalizeH="0" baseline="0" dirty="0" smtClean="0">
                <a:ln>
                  <a:noFill/>
                </a:ln>
                <a:effectLst/>
                <a:latin typeface="+mn-lt"/>
                <a:ea typeface="Times New Roman" pitchFamily="18" charset="0"/>
                <a:cs typeface="Courier New" pitchFamily="49" charset="0"/>
              </a:rPr>
            </a:br>
            <a:r>
              <a:rPr kumimoji="0" lang="uk-UA" altLang="zh-CN" sz="1600" b="1" i="0" u="none" strike="noStrike" cap="none" normalizeH="0" baseline="0" dirty="0" smtClean="0">
                <a:ln>
                  <a:noFill/>
                </a:ln>
                <a:effectLst/>
                <a:latin typeface="+mn-lt"/>
                <a:ea typeface="Times New Roman" pitchFamily="18" charset="0"/>
                <a:cs typeface="Courier New" pitchFamily="49" charset="0"/>
              </a:rPr>
              <a:t>населення земної кулі часто називають «демографічним вибухом».</a:t>
            </a:r>
            <a:r>
              <a:rPr kumimoji="0" lang="uk-UA" altLang="zh-CN" sz="1600" b="1" i="0" u="none" strike="noStrike" cap="none" normalizeH="0" baseline="0" dirty="0" smtClean="0">
                <a:ln>
                  <a:noFill/>
                </a:ln>
                <a:effectLst/>
                <a:latin typeface="+mn-lt"/>
                <a:cs typeface="Arial" pitchFamily="34" charset="0"/>
              </a:rPr>
              <a:t> </a:t>
            </a:r>
            <a:br>
              <a:rPr kumimoji="0" lang="uk-UA" altLang="zh-CN" sz="1600" b="1" i="0" u="none" strike="noStrike" cap="none" normalizeH="0" baseline="0" dirty="0" smtClean="0">
                <a:ln>
                  <a:noFill/>
                </a:ln>
                <a:effectLst/>
                <a:latin typeface="+mn-lt"/>
                <a:cs typeface="Arial" pitchFamily="34" charset="0"/>
              </a:rPr>
            </a:br>
            <a:r>
              <a:rPr kumimoji="0" lang="uk-UA" altLang="zh-CN" sz="1600" b="1" i="0" u="none" strike="noStrike" cap="none" normalizeH="0" baseline="0" dirty="0" smtClean="0">
                <a:ln>
                  <a:noFill/>
                </a:ln>
                <a:solidFill>
                  <a:schemeClr val="tx1"/>
                </a:solidFill>
                <a:effectLst/>
                <a:latin typeface="+mn-lt"/>
                <a:cs typeface="Arial" pitchFamily="34" charset="0"/>
              </a:rPr>
              <a:t/>
            </a:r>
            <a:br>
              <a:rPr kumimoji="0" lang="uk-UA" altLang="zh-CN" sz="1600" b="1" i="0" u="none" strike="noStrike" cap="none" normalizeH="0" baseline="0" dirty="0" smtClean="0">
                <a:ln>
                  <a:noFill/>
                </a:ln>
                <a:solidFill>
                  <a:schemeClr val="tx1"/>
                </a:solidFill>
                <a:effectLst/>
                <a:latin typeface="+mn-lt"/>
                <a:cs typeface="Arial" pitchFamily="34" charset="0"/>
              </a:rPr>
            </a:br>
            <a:endParaRPr lang="uk-UA" sz="1600" dirty="0">
              <a:latin typeface="+mn-lt"/>
            </a:endParaRPr>
          </a:p>
        </p:txBody>
      </p:sp>
      <p:pic>
        <p:nvPicPr>
          <p:cNvPr id="6" name="Содержимое 5" descr="прирыст населення.jpg"/>
          <p:cNvPicPr>
            <a:picLocks noGrp="1" noChangeAspect="1"/>
          </p:cNvPicPr>
          <p:nvPr>
            <p:ph idx="1"/>
          </p:nvPr>
        </p:nvPicPr>
        <p:blipFill>
          <a:blip r:embed="rId2" cstate="print"/>
          <a:stretch>
            <a:fillRect/>
          </a:stretch>
        </p:blipFill>
        <p:spPr>
          <a:xfrm>
            <a:off x="1043608" y="1988841"/>
            <a:ext cx="7056784" cy="486916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2585323"/>
          </a:xfrm>
          <a:prstGeom prst="rect">
            <a:avLst/>
          </a:prstGeom>
        </p:spPr>
        <p:txBody>
          <a:bodyPr wrap="square">
            <a:spAutoFit/>
          </a:bodyPr>
          <a:lstStyle/>
          <a:p>
            <a:r>
              <a:rPr lang="ru-RU" dirty="0" smtClean="0"/>
              <a:t>До числа </a:t>
            </a:r>
            <a:r>
              <a:rPr lang="ru-RU" dirty="0" err="1" smtClean="0"/>
              <a:t>найбільш</a:t>
            </a:r>
            <a:r>
              <a:rPr lang="ru-RU" dirty="0" smtClean="0"/>
              <a:t> </a:t>
            </a:r>
            <a:r>
              <a:rPr lang="ru-RU" dirty="0" err="1" smtClean="0"/>
              <a:t>актуальних</a:t>
            </a:r>
            <a:r>
              <a:rPr lang="ru-RU" dirty="0" smtClean="0"/>
              <a:t> проблем </a:t>
            </a:r>
            <a:r>
              <a:rPr lang="ru-RU" dirty="0" err="1" smtClean="0"/>
              <a:t>сучасного</a:t>
            </a:r>
            <a:r>
              <a:rPr lang="ru-RU" dirty="0" smtClean="0"/>
              <a:t> </a:t>
            </a:r>
            <a:r>
              <a:rPr lang="ru-RU" dirty="0" err="1" smtClean="0"/>
              <a:t>людства</a:t>
            </a:r>
            <a:r>
              <a:rPr lang="ru-RU" dirty="0" smtClean="0"/>
              <a:t> </a:t>
            </a:r>
            <a:r>
              <a:rPr lang="ru-RU" dirty="0" err="1" smtClean="0"/>
              <a:t>належить</a:t>
            </a:r>
            <a:r>
              <a:rPr lang="ru-RU" dirty="0" smtClean="0"/>
              <a:t> проблема </a:t>
            </a:r>
            <a:r>
              <a:rPr lang="ru-RU" dirty="0" err="1" smtClean="0"/>
              <a:t>народонаселення</a:t>
            </a:r>
            <a:r>
              <a:rPr lang="ru-RU" dirty="0" smtClean="0"/>
              <a:t>, </a:t>
            </a:r>
            <a:r>
              <a:rPr lang="ru-RU" dirty="0" err="1" smtClean="0"/>
              <a:t>пов'язана</a:t>
            </a:r>
            <a:r>
              <a:rPr lang="ru-RU" dirty="0" smtClean="0"/>
              <a:t> </a:t>
            </a:r>
            <a:r>
              <a:rPr lang="ru-RU" dirty="0" err="1" smtClean="0"/>
              <a:t>насамперед</a:t>
            </a:r>
            <a:r>
              <a:rPr lang="ru-RU" dirty="0" smtClean="0"/>
              <a:t> </a:t>
            </a:r>
            <a:r>
              <a:rPr lang="ru-RU" dirty="0" err="1" smtClean="0"/>
              <a:t>із</a:t>
            </a:r>
            <a:r>
              <a:rPr lang="ru-RU" dirty="0" smtClean="0"/>
              <a:t> </a:t>
            </a:r>
            <a:r>
              <a:rPr lang="ru-RU" dirty="0" err="1" smtClean="0"/>
              <a:t>прискореними</a:t>
            </a:r>
            <a:r>
              <a:rPr lang="ru-RU" dirty="0" smtClean="0"/>
              <a:t> темпами </a:t>
            </a:r>
            <a:r>
              <a:rPr lang="ru-RU" dirty="0" err="1" smtClean="0"/>
              <a:t>зростання</a:t>
            </a:r>
            <a:r>
              <a:rPr lang="ru-RU" dirty="0" smtClean="0"/>
              <a:t> </a:t>
            </a:r>
            <a:r>
              <a:rPr lang="ru-RU" dirty="0" err="1" smtClean="0"/>
              <a:t>населення</a:t>
            </a:r>
            <a:r>
              <a:rPr lang="ru-RU" dirty="0" smtClean="0"/>
              <a:t>. Так, на початку </a:t>
            </a:r>
            <a:r>
              <a:rPr lang="ru-RU" dirty="0" err="1" smtClean="0"/>
              <a:t>нашої</a:t>
            </a:r>
            <a:r>
              <a:rPr lang="ru-RU" dirty="0" smtClean="0"/>
              <a:t> </a:t>
            </a:r>
            <a:r>
              <a:rPr lang="ru-RU" dirty="0" err="1" smtClean="0"/>
              <a:t>ери</a:t>
            </a:r>
            <a:r>
              <a:rPr lang="ru-RU" dirty="0" smtClean="0"/>
              <a:t>, на </a:t>
            </a:r>
            <a:r>
              <a:rPr lang="ru-RU" dirty="0" err="1" smtClean="0"/>
              <a:t>Землі</a:t>
            </a:r>
            <a:r>
              <a:rPr lang="ru-RU" dirty="0" smtClean="0"/>
              <a:t> </a:t>
            </a:r>
            <a:r>
              <a:rPr lang="ru-RU" dirty="0" err="1" smtClean="0"/>
              <a:t>нараховувалося</a:t>
            </a:r>
            <a:r>
              <a:rPr lang="ru-RU" dirty="0" smtClean="0"/>
              <a:t> </a:t>
            </a:r>
            <a:r>
              <a:rPr lang="ru-RU" dirty="0" err="1" smtClean="0"/>
              <a:t>близько</a:t>
            </a:r>
            <a:r>
              <a:rPr lang="ru-RU" dirty="0" smtClean="0"/>
              <a:t> 200 млн. </a:t>
            </a:r>
            <a:r>
              <a:rPr lang="ru-RU" dirty="0" err="1" smtClean="0"/>
              <a:t>осіб</a:t>
            </a:r>
            <a:r>
              <a:rPr lang="ru-RU" dirty="0" smtClean="0"/>
              <a:t>, у 1000 р. – 275 млн., у </a:t>
            </a:r>
            <a:r>
              <a:rPr lang="ru-RU" dirty="0" err="1" smtClean="0"/>
              <a:t>середині</a:t>
            </a:r>
            <a:r>
              <a:rPr lang="ru-RU" dirty="0" smtClean="0"/>
              <a:t> 17 ст. – 500 млн., у 1850 р. – 1.3 млрд., у 1900 р. – 1.6 млрд., у 1950 р. – 2.5 млрд., у 1970 р. – 3.6 млрд. За </a:t>
            </a:r>
            <a:r>
              <a:rPr lang="ru-RU" dirty="0" err="1" smtClean="0"/>
              <a:t>даними</a:t>
            </a:r>
            <a:r>
              <a:rPr lang="ru-RU" dirty="0" smtClean="0"/>
              <a:t> на 1999 р., </a:t>
            </a:r>
            <a:r>
              <a:rPr lang="ru-RU" dirty="0" err="1" smtClean="0"/>
              <a:t>чисельність</a:t>
            </a:r>
            <a:r>
              <a:rPr lang="ru-RU" dirty="0" smtClean="0"/>
              <a:t> </a:t>
            </a:r>
            <a:r>
              <a:rPr lang="ru-RU" dirty="0" err="1" smtClean="0"/>
              <a:t>населення</a:t>
            </a:r>
            <a:r>
              <a:rPr lang="ru-RU" dirty="0" smtClean="0"/>
              <a:t> </a:t>
            </a:r>
            <a:r>
              <a:rPr lang="ru-RU" dirty="0" err="1" smtClean="0"/>
              <a:t>світу</a:t>
            </a:r>
            <a:r>
              <a:rPr lang="ru-RU" dirty="0" smtClean="0"/>
              <a:t> становила 6 млрд. </a:t>
            </a:r>
            <a:r>
              <a:rPr lang="ru-RU" dirty="0" err="1" smtClean="0"/>
              <a:t>осіб</a:t>
            </a:r>
            <a:r>
              <a:rPr lang="ru-RU" dirty="0" smtClean="0"/>
              <a:t>. </a:t>
            </a:r>
            <a:r>
              <a:rPr lang="ru-RU" dirty="0" err="1" smtClean="0"/>
              <a:t>Протягом</a:t>
            </a:r>
            <a:r>
              <a:rPr lang="ru-RU" dirty="0" smtClean="0"/>
              <a:t> ХХ </a:t>
            </a:r>
            <a:r>
              <a:rPr lang="ru-RU" dirty="0" err="1" smtClean="0"/>
              <a:t>століття</a:t>
            </a:r>
            <a:r>
              <a:rPr lang="ru-RU" dirty="0" smtClean="0"/>
              <a:t> </a:t>
            </a:r>
            <a:r>
              <a:rPr lang="ru-RU" dirty="0" err="1" smtClean="0"/>
              <a:t>кількість</a:t>
            </a:r>
            <a:r>
              <a:rPr lang="ru-RU" dirty="0" smtClean="0"/>
              <a:t> людей </a:t>
            </a:r>
            <a:r>
              <a:rPr lang="ru-RU" dirty="0" err="1" smtClean="0"/>
              <a:t>виросла</a:t>
            </a:r>
            <a:r>
              <a:rPr lang="ru-RU" dirty="0" smtClean="0"/>
              <a:t> у </a:t>
            </a:r>
            <a:r>
              <a:rPr lang="ru-RU" dirty="0" err="1" smtClean="0"/>
              <a:t>чотири</a:t>
            </a:r>
            <a:r>
              <a:rPr lang="ru-RU" dirty="0" smtClean="0"/>
              <a:t> рази. У </a:t>
            </a:r>
            <a:r>
              <a:rPr lang="ru-RU" dirty="0" err="1" smtClean="0"/>
              <a:t>містах</a:t>
            </a:r>
            <a:r>
              <a:rPr lang="ru-RU" dirty="0" smtClean="0"/>
              <a:t> </a:t>
            </a:r>
            <a:r>
              <a:rPr lang="ru-RU" dirty="0" err="1" smtClean="0"/>
              <a:t>мешкає</a:t>
            </a:r>
            <a:r>
              <a:rPr lang="ru-RU" dirty="0" smtClean="0"/>
              <a:t> 47 % </a:t>
            </a:r>
            <a:r>
              <a:rPr lang="ru-RU" dirty="0" err="1" smtClean="0"/>
              <a:t>населення</a:t>
            </a:r>
            <a:r>
              <a:rPr lang="ru-RU" dirty="0" smtClean="0"/>
              <a:t>, у селах – 53 %. За </a:t>
            </a:r>
            <a:r>
              <a:rPr lang="ru-RU" dirty="0" err="1" smtClean="0"/>
              <a:t>оцінками</a:t>
            </a:r>
            <a:r>
              <a:rPr lang="ru-RU" dirty="0" smtClean="0"/>
              <a:t> ООН, </a:t>
            </a:r>
            <a:r>
              <a:rPr lang="ru-RU" dirty="0" err="1" smtClean="0"/>
              <a:t>кількість</a:t>
            </a:r>
            <a:r>
              <a:rPr lang="ru-RU" dirty="0" smtClean="0"/>
              <a:t> </a:t>
            </a:r>
            <a:r>
              <a:rPr lang="ru-RU" dirty="0" err="1" smtClean="0"/>
              <a:t>населення</a:t>
            </a:r>
            <a:r>
              <a:rPr lang="ru-RU" dirty="0" smtClean="0"/>
              <a:t> за </a:t>
            </a:r>
            <a:r>
              <a:rPr lang="ru-RU" dirty="0" err="1" smtClean="0"/>
              <a:t>рік</a:t>
            </a:r>
            <a:r>
              <a:rPr lang="ru-RU" dirty="0" smtClean="0"/>
              <a:t> </a:t>
            </a:r>
            <a:r>
              <a:rPr lang="ru-RU" dirty="0" err="1" smtClean="0"/>
              <a:t>збільшується</a:t>
            </a:r>
            <a:r>
              <a:rPr lang="ru-RU" dirty="0" smtClean="0"/>
              <a:t> на 1.2 %, </a:t>
            </a:r>
            <a:r>
              <a:rPr lang="ru-RU" dirty="0" err="1" smtClean="0"/>
              <a:t>тобто</a:t>
            </a:r>
            <a:r>
              <a:rPr lang="ru-RU" dirty="0" smtClean="0"/>
              <a:t> на 77 млн. 97 % </a:t>
            </a:r>
            <a:r>
              <a:rPr lang="ru-RU" dirty="0" err="1" smtClean="0"/>
              <a:t>зростання</a:t>
            </a:r>
            <a:r>
              <a:rPr lang="ru-RU" dirty="0" smtClean="0"/>
              <a:t> </a:t>
            </a:r>
            <a:r>
              <a:rPr lang="ru-RU" dirty="0" err="1" smtClean="0"/>
              <a:t>припадає</a:t>
            </a:r>
            <a:r>
              <a:rPr lang="ru-RU" dirty="0" smtClean="0"/>
              <a:t> на </a:t>
            </a:r>
            <a:r>
              <a:rPr lang="ru-RU" dirty="0" err="1" smtClean="0"/>
              <a:t>такі</a:t>
            </a:r>
            <a:r>
              <a:rPr lang="ru-RU" dirty="0" smtClean="0"/>
              <a:t> </a:t>
            </a:r>
            <a:r>
              <a:rPr lang="ru-RU" dirty="0" err="1" smtClean="0"/>
              <a:t>країни</a:t>
            </a:r>
            <a:r>
              <a:rPr lang="ru-RU" dirty="0" smtClean="0"/>
              <a:t>, як </a:t>
            </a:r>
            <a:r>
              <a:rPr lang="ru-RU" dirty="0" err="1" smtClean="0"/>
              <a:t>Індія</a:t>
            </a:r>
            <a:r>
              <a:rPr lang="ru-RU" dirty="0" smtClean="0"/>
              <a:t>, Китай, Пакистан, </a:t>
            </a:r>
            <a:r>
              <a:rPr lang="ru-RU" dirty="0" err="1" smtClean="0"/>
              <a:t>Нігерія</a:t>
            </a:r>
            <a:r>
              <a:rPr lang="ru-RU" dirty="0" smtClean="0"/>
              <a:t>, Бангладеш, </a:t>
            </a:r>
            <a:r>
              <a:rPr lang="ru-RU" dirty="0" err="1" smtClean="0"/>
              <a:t>Індонезія</a:t>
            </a:r>
            <a:r>
              <a:rPr lang="ru-RU" dirty="0" smtClean="0"/>
              <a:t>.</a:t>
            </a:r>
            <a:endParaRPr lang="uk-UA" dirty="0"/>
          </a:p>
        </p:txBody>
      </p:sp>
      <p:pic>
        <p:nvPicPr>
          <p:cNvPr id="3074" name="Picture 2" descr="http://t3.gstatic.com/images?q=tbn:ANd9GcT0zCyX7l07Nci4weiK-nUutxKYKpfgu7ySJTzNwn6162A9tQ63sw"/>
          <p:cNvPicPr>
            <a:picLocks noChangeAspect="1" noChangeArrowheads="1"/>
          </p:cNvPicPr>
          <p:nvPr/>
        </p:nvPicPr>
        <p:blipFill>
          <a:blip r:embed="rId2" cstate="print"/>
          <a:srcRect/>
          <a:stretch>
            <a:fillRect/>
          </a:stretch>
        </p:blipFill>
        <p:spPr bwMode="auto">
          <a:xfrm>
            <a:off x="179511" y="2780928"/>
            <a:ext cx="3101883" cy="2016224"/>
          </a:xfrm>
          <a:prstGeom prst="rect">
            <a:avLst/>
          </a:prstGeom>
          <a:noFill/>
        </p:spPr>
      </p:pic>
      <p:pic>
        <p:nvPicPr>
          <p:cNvPr id="3076" name="Picture 4" descr="http://t1.gstatic.com/images?q=tbn:ANd9GcSEI_GyP_9z7fp5jss4fma_gEsGOwNKepgHmKV9kcg3VZBCdZpRwg"/>
          <p:cNvPicPr>
            <a:picLocks noChangeAspect="1" noChangeArrowheads="1"/>
          </p:cNvPicPr>
          <p:nvPr/>
        </p:nvPicPr>
        <p:blipFill>
          <a:blip r:embed="rId3" cstate="print"/>
          <a:srcRect/>
          <a:stretch>
            <a:fillRect/>
          </a:stretch>
        </p:blipFill>
        <p:spPr bwMode="auto">
          <a:xfrm>
            <a:off x="5796136" y="2492896"/>
            <a:ext cx="2880320" cy="2098727"/>
          </a:xfrm>
          <a:prstGeom prst="rect">
            <a:avLst/>
          </a:prstGeom>
          <a:noFill/>
        </p:spPr>
      </p:pic>
      <p:sp>
        <p:nvSpPr>
          <p:cNvPr id="3080" name="AutoShape 8" descr="data:image/jpeg;base64,/9j/4AAQSkZJRgABAQAAAQABAAD/2wCEAAkGBhQSERUUExQWFRUWGB8aGBgYFx8cIBsgGxodHB8gIiAZGyYeHRwkGx0cIC8gIycpLCwsIB4xNTAqNSYrLCkBCQoKDgwOGg8PGiwlHyQqLyw0LC0sLCwvLCwsKiwsNCwsLCwsLCwsLCwsLCwsKSksLCwsLCwsLCksLCwsLCwsLP/AABEIALcBEwMBIgACEQEDEQH/xAAcAAACAgMBAQAAAAAAAAAAAAAFBgQHAAIDAQj/xAA/EAACAQIFAgUBBgQFBAICAwABAhEDIQAEBRIxBkETIlFhcYEHMkKRobEUI8HRUmLh8PEVcoKSM6IkQxY0U//EABoBAAIDAQEAAAAAAAAAAAAAAAMEAQIFAAb/xAAwEQACAgEDAwMCBAYDAAAAAAABAgADERIhMQQiQRNRYTKhFHGRsQUjgcHR4VLw8f/aAAwDAQACEQMRAD8AUR0ixoFRSJrMAV2mSSb7QoubdhfHPTOmiKq0pXcxu5mLAyBaZtEGDPMYcc3Qr0syorUnQEll8pBEe4O3mBIOJunZ9alQoygM0qGYecMCI3HvxEm8HnFEBIywlOo6hKrAi+0YuhdMpp4tcgTv2UpAlRtUmPQncBb39cMOrZenUE1FDwIhgGX3sRH+xgChSnlEU1FQzzFy83ji0+X6YE9Zawr0lSk7Ko+8VtJgeU9vkYOba1zj9JISxyMwpqepU6CAUVvEAJtC3FybQYHGK/1LSq2aINGkzMZJVFsI7+g7j8gOcdtMqbyqI7s3m3bu8KSPge+Gn7PNyVyz8OCBbhSC4PwYH7YXFrM28O9K6CIC1/JU1dqTohqKoALBSQCIYCRIt29STjh0k4pUnFSEHIuNvJsDxN8LOv8AUDVKzuWXcxmxPqTe9iJA+mOWRyhzNJ2cVSqwF2fd3RJtc8XtjqH9Bw8r1dP4qr0eOPtgyw8zmsyqVBS8A0wAAam4tNtpBUgbSS9xJ8uIeV1BlptTqGGN5QAAnbAHm9Df+mErpbrBstTrUnEqSLdwRNhewvMf3OG3pnNZfM0HBqqXHCHyuBzu7zcxb3nA2BJ1H88xqooiqq+NsSX0Zq7qM+tIeIyhnUETcJcn2JA/TCdls82ZZnzGYKMQdrEmJPYdlH5Ys/p3wsnlGWjepXLOSfvE3AUeu0RYdyT3xWdHSt7L5SaZlo5MA8esnBW2ABgEYuxIHELDQRWUFWNV1H4YO4eoPrPI+PQ4TM5lyudqhB4ZQt9No5Pue/ucW10fp6UaPkVwGJaGIJExa3HAtiC2g5HNap4tauigKFNISvi1A0QWjaREKQDJI9sWYBKi0AbS12D4gLTs9U/h0XxgVLTYXa11kkbb949cadFaKFqVK1Q+UF0pof8Augsex9o98M+r9AKawp5fy0Y7kyJmYPeJm+B+qaUMnTWkjhwiAE3BJgSQeIk955vhfp3qcHXuPiMdU1xVT0+AfJP7TlAWsRWJdKqsiECdrGwJ/wAoBJ9YBjE/VK4rfw+VIbwg4pt4VlPpze9zeRPriHpGbK0mqOUjbC7j9644B5gCT6YJaFodWgr5msWUMx8NGsSLbWYfhFrd+9u976QGAr3xBUWesA94wc8fb7+JByeRy+WzBajWDiGDBmDKAAWg7ByCF5/rjlp2kmvTaowXYRtQmSCZgm8mLen0xK1wglk+6sF2nkmxP4ZJgWHpfAjI5yuhWlRYAOeCARab3447YiojVkxq36dIhDqPQcvTbL0xSUIGHiusKdkXLOfSeOO2AWe6eVnYBhBAKFSCL3EkSDaODgTqutt4hcnewNww3Cx4IMgicWQ2RGbJqIaMlAAKYgDaQQe5U3C95CkW7CdtAyZRrlDhSNveI2u6UKFCkVG4srGq3Mmbd+AI/XEbo3pOrmyzqVVVFy03kni0dv0wz67mamVCq21N5MAeY2FyJAA5/XE/pmmKdKlUHinfPlUwtpEwAFAHae844PkYEJWuptXiC9UFA10ogBbsWqQLAQATHPIF+MSunup64qVcnVqQqhmpvYiFsVBMwsGbcEe+BWuagVz6MqnwwpQleSXb9TIxMOQq/wDUcrvpOwKncgBLqHIUs4FhBIJEmwOL1ocYl7XXOT4M1OWypqeLVzDSu0gHkkXkwLAntzY/QpX+05KLxUp7qbpIamwMmfRoG36zOIH2iZHxPCp06a0hTYrO3b8x/iEj1wvZLpEVspXVm25miS9HmK1MIWdQPUbdwi9zMjgtWT255gbhpOrE75zM0821VqB5mENmM94vYW/XCRnQysVMiDxxB7/XHGnmSpBUkEcEGP2w89LagudrLTzCKyhCz1NgZgEHMlT3I5tc4nGiDz6uBwZI+zzXsuKDUszJloUwGAkekzY+mLRz1bZTifLtgMeDa3cHgdgcVlU0d2rlabHYvDMIIkxCgRBjni35YNZnXzWQUnhfDCgENfafKCR7EH9cK2qr8xqssm3mC9Y0rMPtbywX3AEGH59R6cYC6ToTNGYqFVUMd02uJ4kEHsDizdbzrmkNppkBV2tv5JMGABwLnnFb6nr1NqyU6hfZTJVjTIG4D0m0zySPXF0BxhZ1gUHLn/2T8n1RURAu2iImxqRySfXHmA2b6cqO5altambqd4uO3pjzBtAgTYcyydf1d62YrKVZfCpMKZNxumAR6EkxPNotGFmlWWoOW8ZbgyPNERMczcTbtgdoNZ23V/EJphjuDkktaT7TwZxpmcsfHgW33U3Av/YyPyw5a3qVBh4OMTFVRTay2LnXvn5G3+JYmd1eaCSae59sFyBtBEzJBsJwsnT3NJKvl2uXi9gRY9hN/T3x1zWRYqihr00CzFjaMMVPWt9IZepSUKqiNqxI9u4IN5HM4VXpiw1DgzWHVKv8s/UBuIj6Vo9c5iKQnmdtiQVIPHHPfDpW6mp5BVFRZqEQEWJAH7DDV0vlkpZYlQIYkzFzeLnvewwv9baVTzOXcBVDhSUaLggTE/4TwR74PX03J8iAs6gE4A2lMa9/OrPURQgZi20XiTxifpVetWpPSpUx5IYbVuLBSC0ze7X/AM3tgH/HWH6/2GLQ6d6c/gcuatV//wAmsBNNtuxb2X1JjkzE/GBGouMLLpcEbJlXJlHYDarNUdmJUCTELBt/5flgro/TmcSqrrTKQRJZgLHkETPHth9bqGnSqVWp+FUpuzeako7QAAYsu0ARxYemBCt4tZXXyiC3PpxMe4wF2IYpiFRMgNmN/T+n0quT/iq7MFUjwQp2tKliLkG7GDbiPpgNqdelVqU6dF0pDcFbfbaSYiRBMmI7En3wL1zqcpRo0EMKu8wPwkt39/T0wA0PVh/EDeZUtBn0J/OxvPqBiurLAHiatfSoKCwPccywM9prZGnDViy1aiqNqxtLSpiSfwgGfUG0Ww0dcaFQqZLwSoXaAKTAXQgeUg8xa474UesdXVssvihlqFEJU+Uq1mJvcemE/U+tsxUrM7VXPPlny/G3iMU62tndfTOMTHRDuzeZZWhasXoU3B3OKcEz+JRBv/3A4GavlKlakdywzLsn0M+vsv6/AxB6Y1LLnKrtfYxJBXvJJJg/N5Ptg71kFqUQKVQgre1hxF29uf7c4TqRkyPmPUUtYMCJ2TQDO0EeWpIC5Xsdu4j5FgSMOmra+ubY0BUpqxWYYzPtxBOKzzGcSj92pvZZ8wabkQe/GOFGqijxHaakTF7TxcdxzjWFgFeANzEXoZbjrOcfpGXqEMDtFVSGJVSWuIP4pAtJj6c4lZCitNgXZCNxiDLSAAZkR62BPN8IWezVXMR5gQogyL8nkgSRfB3pRUzCCjWEgO3nBIK28t+8xEG0A8HANOlciMl1d+IY17QMpVYPTUoxUM4BsNwECOFJ+cRdB12pQztNWXw1eEYAeXzD2/zwcGNYzmXy6rSCli/o0kxEGePi2F3Qsyv8WjOTtUkj1kKSP1wsw1Kc+0q5wDtHbqTKDN1qdFYWqp3U2iQXC72BBvtKxI+D2xIqk096bRtWJUCLMT2EW5U+8YO9L1Kb0FrBfOZBJFxBiPawHHtiLq9AVSW2jcp8rgeYe3vOBJZgCAp60KNBHMH6cMvXqAVKY8UEMjEQf5ZDAEj53R3j2jDLrGzI5WvmVUeLsncRPoBPeBMwMK2pZjwczvEAWJHFp7W9z+YxD66+0SlUV6ao1SixKl5ADesTex741KmBWXvXvzK31HXqz197vuZ283pc9hwo+Bib1NmjToKCSjlwVEwbAyR3jtPviDnOngmXGaFQMrLKiODMQfcHA2hqhqVN1Q74TYsknaosALyAPa9z6zjkGo5nMxUaT5kSvQVmUWBMCeAJ9e31xaunfZ2NPDVKlcM70zTVEmJIG6SfvcekYqhYesA7QpYBm9ATc/ucW2/UY8PKtUcNlwjLuEljsU05sLrImYk4m0jG8npq2Zu3xE2trzpTaBfxJ3G5kG3Pb2nEXRGkPWqloIiJ5/2e/wA4ZPAourEFaiOTBZLASezCQR/iH0wF1KnvKUqYvNgvB9OTb9cLqRqxNG7orUT1vtCp6pTwEBqKhVoZSt9okqVP1v79sJWo6l4lZ3AAVjYED4v7nnE7M6Q99vnK3YAEx82/eMB6rYaRVBysybHZhhoQodRVEUKpAA7R7zjMS9I6HfMUVqrVpqGmxBkQxXt8YzE60nBXmmnZhUTYU87AgMewYgHvAI9ecWBnaDQq7FcUxFMDt/5cnCf1bkRTgqyVAVCLtBBDc7uSD6RP9MN2VoRSoVSbGirXO27KSf7YUYnAEYVAX38TtoJq+KDVXaBEiJ+fbg4Na1lar0d2Xpkv2up/cgcWvgBS6lGXanWFMZja5ljbaCsAztkQTYBTMz2w3aP1xla9J3GxCpMxED6gck8yL++NGh+zSBM7qKcWa8kn+mPyhPMMKOXpUu6013fO3+8n64V21Pebfd4H7HHbP6z/ABNULTkAgbmiyiLk/ABwNoUwptYLf4ngflh6oYGIux3zKq6T0sZnPUKLGFLEuf8AKoLsPkhSMPv2gawRW2/iCCwv55Jj3jcQeeJwsdG5Z6JObVQx8yiRZQbE/J4/5xJ1XNUKibpqCtbcCwK7V5iADeFGMxL1UlY+3TsVDk/0ntWsAkJNliSZ+YB4+PfEzQ84q0DUSSUkv5RYngX9sAsvndoDEBu+08e0x6Wxtk9bNEOs/wAup5mWAbjgi1vgYramoavMmptJweIxdC6cM5n0WtTV6ZV2YMPKIUx+TFcefaX0WmTrCpl1Ipmz7ZKoZBHM7QZAA9vfBr7KtcyaCu9Soq5g8BvL5OYEmCZue/btjr1NnGzWVrVEqMq0y1VYmHCqxZDEEoy29JxCJqGDCC41uCOIvdQ5kVKGWq1GUOyrywBI2273AkmfocJdbLs1QKnm3XgENHMyQY498d+ocy1SsxVfIoCrHAAUQBhh+zTK+KaqkhUIG+wLFdwsCeBJv+vGB2bd05W1HTNen9GYptJZO5MXuYEdsTOtc9vprSpNO0jxBPoLA+pnthyzNXLrZBtYLtptUuJEeggWH78YqbquuwrlVsrHcAP8xOAVnU2Y613p0lFG58/Eg5LLlnuDwT89vznEnUKcf/sIkCVBsDF+/HN8RfGIUehEWPtJOI5zXqQfT/X17c4MQScxPKqMCdssSkX59Tgvo9etQroSDtqy0HgiDf27YC5DOor7nkkfd9p5OLU6Q0bL1SM1nFqNTMeFCSg22JaPvCRAERbHOQNjJqraz6dzAwytVqpesrIiruJYQI7YYOn9LpMhzBVkpVRCFlgn4AJsfXvhr6r0NdQylVMvWps22AQI2wQbgXgxHFvS2FnqRnenTollUKoG1TP3QB7ED05wqwBGDGwpwQR+sgaZqtZKjUqBNQiSqLB32kiCQPXnEjT+u65qTWyzUlEqzEgBJvZWiTEC0m894wN0fTxQzS1CagTa0OsQJid0gydswPn0wX1LJirk0qrESxYkgkjdtEwLH2x2lQeIqnTaSSJB6g1hczTYow/lmQe/3YIn0PN8Vpmmct4YkmRC/P8AeZ+uLK+y+mpzrSoZNjSCJHaOffFka10hRzVOR/LeCFcXjtweRghsFWxlSQxwZSuXT+HpU1c+Il22k+Wdx4BMTx9fXBDJddZEOKdXJpt/E7KrfpE4J650Waa/w/iCs+0uNqFWAmJCyZA4JB7iYwvaf9mFcs1TMU3FNeBEbgBzJ4Xi3JvxgvA7pfVn6N5mjZHJ6lnTTWj4IgtNMwCA0AFSCAYIusccXxC1KrTUeEoJpKzBZYjaCx/M9ziSdc/ham6gqKVG2yL935iTMeuAHVVACqKlMEU6o3r9bEfIIxbIYASuSuWHPxClDUh4KKDF9v63/Q4laflnIespAgEcEzBkAR9MAqGRfw6Y2t5oIMGJLED9I/PFmDNItKnlzTBIG2m0EAzc34tyTPoO84VsGk4m1Z1TWUKPgQVoGdPgt54Jq7mG2SRPa4vzczis8w4LtBkbj7d7Ww49cKaWzwwUA3AmSCSAD8xf4wYymkUMrQAUK9Rvvub3iYAMhSQT+V8HVwgmPYpfb2ivp+Qz601FOlU28iQByZ4Yg98Zg/Q6sqBY8RhzwxHf0DR748xbV8SMfMSDXembs+4GDJNiPY9wcPgztevlabUwdlNQhlZkhfQRHM+/0xF6oaj/ABNOpsDF7e8pcH3sYPwMTtL1xWZtjKCPvrtBIAkTeIPNx6Rir92wEuiBCdRgnNPXBllsymVA9F/e04XtBzwpVt5XdI49+Zw3vrLVKqJTgbvYTJ9Cbe2GrR+jMtWy85iii1/MC9OxW9rLCsfkHBKmKwN4BHbxAWT16kqmBU3MbypM/wDr+2O+p6lUNPwcvQq1K1TjyED/AO0Hn1i044aZkTl61bxAv8mQC0kEkWYRe4gj5x6mpA1WUUxe7R7dh3mScEPXWfTA19KGGTGB9GrZeitPLVKaBUFOs1WnKOyBAAsGUuWuReB3F1NdA8fNZXL1QlN61Ri4Q8JN5YW3FUYiBaV+jdV1T/8AFp72soBJIgNP3vrusfcThC1LUmbPo9E7nUrsgXncAJn6/TClbE5jdmfMtTVkySKaTUKDDgBUUECAOfvAx3F8UZ1JTWnmKiJIRWhQTJjnnvh81vUFpVKs/d3GSbiPnt6RhIzlI5rNFKe07rIRAkgd5iTz7mO+C1k4nXVKu3mRems0EzKtBIhpjuCpmfbufYYsbrHU3GQVUVt+YKoqxfzi4A5MiV45OFbpvRf4Wv4uYA/lmBTvc2g27c84k631BVzOoJtC7aJ3KD2lffvBEH/FGGFsAUkRUocgGBc1l3QCm6MrhRuBEEWwf6Sr08pvarAWtSIBaRcMpi3qPbkfmX6J0+pmc3Wc099JaZEmDsfcLfUbjHsT3ucr9HVHWqiMihwRB4/QWwqSX2xGlVU7sxW1mm9WovhtABt7ftcYWtXzZDOrqpPHmHEdxHGLZ6S6Y/hMrtzBDVJaTO4AFiQB9IPyTitftBogVFrU5Enafpwf3H5YrWdJKGTapZdaw39m/RdCui1M1JQvtpILBjwxaLkSQORhj636Eyldf5WyhVIDSoAXsLqOQTa3c+pwhdF6/Uc+BNx56dr+W7D9AfofbEzPdSP5ldgwmbcRYxJvZgeOMQzsHwYNUBXIlfVKRVypsQSD9DBxfP2e9RuNOohssKqJNNWRgrHaxFwbG2KazL0ahY7dpM+aT+cTGLE6K13M5PTwVdPDp1nBVlU7iQGEH7wBn88EtOR/rMJ0wGs5xjHkkftHqnQyObaoxarQ8Nf5gJ8HbJMSeGmLQe2PM301kWVaVCqFqXC7nYlmsYO7mwIgcTxbC9pPXKZs1su1KnQq1AsNfawEk/Ucx3vhR17OOtR7yPvKwmDcnveZ74psuxELZYz7qx0jgZlo6PoJpf8A9lVioPDCGCDHmM3j8IjvjZumKaKFoCKRLE0280lv8M8AH19ox2y9Zs1lKFeoRTc05O5d0SOefLJG6fQ4E6v1UuXpqKb7iV++RHl9Y95t6c+kmYIE0mLBnzrEkaR0z/DO5UoN/wB4QSR3FwYHrHxgiteqYpLAYsB3/PjgC+AHTv2hGu5yzqs7SysBFliQR3MXnBTTdZSnmJeSAp4vfgfWMB/DpYATFWd9ZBjWcmlFZiWiNx5vzHoD6DCR1DrwpFkrEMN25JHoDb3cf2PbHbrTrcJSDUWBlttxxYsZB7x/s4qHWusMxVbzvvXduAIEA3FoE8E4YsCEBTzD1B0Gpf0hKnppzzlKSilIneZM7T3Ki3I5j68Ybf8ApyUMqKJIcqLsQDeALSLCwwsdK6k/jV2ICyu8gEW3nd2+n5HvjhU6heqzr6cyYAHdj7GcanR9PStfqWfeYvXdR1Fl3p0nAGOPmbZ3XFpgoZiOAYxM03WFpItSCylfuM5gz3kgwZ4IE2wr615oMiebSRAHvH+zgZmdQqfdVpHsPb+xxlXubrC3/cTZoQUVhRz/AHk7WK9Su8qm7wxLgea0i59rgYJV6vjZWh5iKlP+W4mSbeVpJ5iR9PTHDonVRl3q1nUkmmVWBPcMeOBAHPribp+pZc5h/DFGnSqi9SuDFIkFWKBZNwTaI+IGBEZ2A4h1PljzFyrRqqY2VLe2MxfuV0+hsHB92Fz+WMx3f7TsU/8AIypaGSTMUKb3NZKsyJPk5O4kwB3B9frjh0VQb+Oq0FYAPTqqSAGkbSVg/O0yOwjuce5Lqj+Gy5BpksSYQyAQw5nuO35YKfYbpnjZ+o7LuWnRMkk2LMoAtzIDD4nBFGRBWkA7Tn//AB6pSLPVVlZW8vEGIPf17YbdH1AEnabkXEzxYf7GG3rPT0qwjHbNlYCwMcGLRHHGFBP5bbAADIXgfA/PnEvWyYY8SUuVxpHMi9WZBqqEU1d3ciNvAC7QSb+g7+sc4CPlmRt8gQGJBFwJvMf75xcuV0ekmWG9Q03PaZ4tNzHzhEqdPuKlY07hYIHqDJ4/pgAqY4b3hRYv0jxFnXdVy9VCQ7VNtIACCt2ICzE7TtjnmMcqmgU6dLcz+cR5lNjPoPYgfPPxG1Tp9KNMqxdadZw6n02btom4MbmEnmAcRNQLMo8KStyb2BxHH0yOfqkzWcwK1JVKEs3lMN94zyLfW/xfnATOdL1aaipTDW80SpYRfcNpvHNuPpg70y7U69JqlFiCHEVFIBlTe/ycNutChTqkK0EfgDbiC1h5VBI+uODsDiXZNYzEvVNb8elTdj5mSW+f+cGOgdHpZrMKawHh06RqEAkF2kIJI/CoJsO5wgodjVEn7jMPXgnBTpvqxqFUGmu8GmUYTHeQZjsY/UYKBiLFsy9/4+jl6Ph0KYRBNltc8k+pPqbnAGrrRnnCeOrHqqA7y0A7ANoW1xEXM/iJON6eaLYMIPGYyZvWoT5sfrbATKdLU82r+OWCU3gBTEn3PoAePfC3rWoMu0Du37T/AKYP0taFLI72cKalUR6mFXd9MK3kkjHM0OmUYIbiR9C01cm9RtlNWuqPBLRJn12g/TA7qqkG2KlMTVmWPeINrW9Z9J9cQ6mqtmK2ym4KEmGINwJIt6nBjMV9tAb/ADFeY7HiZ9BOIxvqPMJWQ50D6Yp6n0o9FN+8MByBYj++CWl1KlQUKSeUbSWMcieT7fdH098TS2+lTZ7h2Mx/hmB+l8b6R5DVf7qhVg82LEwB9BiNZxkwT1hWwJr/ANDbLVBV3mYMygMAiJFzf++IGu1dsbXFRJswtvPFvZbyPXB7Ss4X3O1TduI8u2bfsMImrVAjsFB27jtk++CKpbcwVnYuB5lk0ftAWpQCAeWmgUrHAAgTzPGOmY6ZzGeyYzdIgMxhVMeZVkEzPdpH0wm9G6M29KztsRrcTINiefriwdZ+0+miJlsgkbRtDsBACwYVTySByYueDjjvnSZQswAyItdD9O1qeYqVK/lKUyACeS1vXgAftidma+2oW3GXeTfjagEAfrgLm+qWq5mTMTcKY/VRjpqZTx1SsSlKo52NBJEbfTi5ifzEYuD2n3gXXS3qDcCRddatXqeEgsbqbehkk9gAbj2nEqvodOkoBoS0KGIYxPtPrH3fY8YhrVFLcDU3X8hAvHYmD+2DmnJtoM7VAN1QDdBO1SoJ+ve9sAYnIjdXcCR+cC6XURHzFS1PybAszMmZk97Afngh0to5qhW8RQprGQe6wswZuRYQPUcThYzeZ3HaJa9rckk9vc9sWVk8oEp7CF/lKiKRypTfvPcyaisSPU+mLsxxjPM6tFzxxA2d0Wk9VRtYJuJMlvMBMiSZ5HIx2z2RyhTz0KYUXBX+WwtF2XkR2acFtQqIyIcsiEbfM7SSfWx4GFvVssMwKS//ABguEci4g8MAx4sf0wzRfUKyrDJku2GwFiXrcCq3gR4e0KADPaO9+Zv74adS6Ty9M5OmpcVHWmzGZBLQzSCbADjaOBeZwF1Pp9ae6K61DfbHBANyTJ7YGdI5gLnaDP8AdV79+QRGKZ1brF2yuQwl0ad19Sp0wjoSwJmw7sSO/ocZhGqKJP8AbGYPqi+BHzpTILncxncxUValMk0aQYAjbewBsITYOO59TiR0TVyeTqZmhRZadWpWJ8MhhtAUKqjcomG3mATzbEJ9FzGUoslOqR5SaUEjaeAxFxtYkEgjsLc456f1Nl81Sb/qVNEqZeYq8SBA3KRcEn8Im8QPRFP5ZzGzWHXEKZnW1qOCG3AkqR3BWZB9CCCCMJ3WmsmlUUhSxYGL7VXaxUm1ybD0t3wG6QoUlzdc0arVE/BuXaxBMyRJ4NvUzMDjEr7Rgvh0T+IMwMehA5+oxqOddWZnp22YjdW6orPk8qRUIdqalgI9ABIiPfHUa14NMqy3cETumbYAaE6vSovYiklO26JMAfUi5gYf+nctTqHxTTA20/vG5G69pHYCfywjXZp7Zp2VgqGxtK26jY1NimqXpBAwBVQYN1O5Ijy7e3bAborJitWRS0JdjPcAHkTeOYn0w06h0eRlwrVSSm4KY+8CxgRMABfbnG+g9INp+WFfMrDkxMbhSQyDui3mkWPHzhde4H4h7QAy58xY1tq2Xrv4RbZulXWJJ+l5nB2tr7NTG/yuUUvN+AT9L42/6f8Ay68bVdbgqANxO4SZ5vF+04Ra2cIYipKkGIP6ziw7oJ81k44nHOhGYeGIUrBER9fqIx06Bolq/lCmCu4NcbZuY7gd/kYk0FYMi5dTUqVbKNkkSYhb/SY7YL5bomtprb8zAd1eFW4HES3BMzYTEc4K5GnKxZBmzDQpq+Vc1iBQUAOFB3rwZiAt4txzjzMrUQeansUcEf68fXC/pmqpUrg12CiZ37SZPYHb90T+ID/Qrreq0cvU8OpR8xAYEQwIa4IMmQcTUpC7ybXUttPaGXy9WWq+Yrwu4jkH/D7gc430/SkdQ9envy9Kk5i4ALtFttyQAvHEfmS0LK5evRNWqxVNxColiYFySQfL2tzfEvXPBpbBRQ0t6imCCzSTMTLWiZm3fFLVbGRC02LnSZy+zPpbK1auYUKTFNSGMyu5jESByPbtjl1J0j4TjzTTdXSIIbeFLDmwAAkH5HcYJ5bqc6dVYtFY1AN5NjCjhYEADi4M+uC3XQGayr1EJ3KjMm3uDTIKn5B+mDUgEb8wVpZWwNhKu6eoNmaNGnISC25jwqrJJ7fAEi8YZM1kqJBprKIw++WO4MAIY3IHwBEEYFdI0zTyXiA+Z2cKI5Vf7ta3occdSqPUcEOSu5go2xYH3nse/phIvviaKtpycZztvDmX0AUoCmQLz3M4Xs1ptFErFqCuVsee7hREGxuTIw1ZbVqaIAQSyiAOzek+mBCUJp1SfxMBuPF/n0ucFzpXMP6Wili684x/me5PRqaxRp1G28hQpciZLDmw5/PCfr+kvRrLummjDcCQRBHIvcnj88P/AEzq1CllCjf/ACVDLm4JhiFA9QFv8nG1bQaOaRjU8tKQFvEkG8egsQfbjFEs08zMsQsNos9J9KZg0xm4iiQYaRJgxxzEjmO2BPUGrt4q0mAbw2BUxzI4+Lx9MWdU6xKhFhaarCqq8BeAsf4YEeoF5wjfaCN2YoxTixCqBPcHt3nsLD88OitGQ2KePEzx1Ny2Ch154MB0M1UrsVEW83px/vjDLmNLzdfYcvuJ8IFpKrECOGNzBnG2Q0NFeku3zsVV4aeY3QLe98WRqS7WIRAopwie5cbP2vPscImwE7TT06R8yvdG6Y/h6JrZtQ1VwUpUmAMTY1DBiYkAfX0x06XeofFo1gyhizoSSb2leSLLJF/W2Cur5paYJchfDJIJvJI4j1PNvfHHRtXK7HmFcANYXQkEg/PJjv8ATFmwqaj5h+l6ezqX01jgZM46qjZZFDPFNFXgxJjvF44thUzPWQR3CorhlgNMkGxBUn0iI73we+0TKkqyg8Gw+OB+Rwh9Lai1HNUnWx3RMX81rdwZ7i8TiKlUqZHUhq9HsfP2k/V+pvFpBFAFoMLFp3enO70wMyNZjUQm4R1P/wBhgj1vmA+bLAICVG7YAAWk/wCGxtAnHnS3SObzrMMtRLgfeYkKo7/eaBPsL4ZTAEz7WLNvG6nnpAO1T77hjMN1H7K3Kjfm6at3ABMH0ncJ/LGYvmDxIeoay9SWJ2zYfiJjv8+18Vx1BqLVaxpU1YkttVYliSfQXJJOGXrLPs9V9itRe8X9P3n1wq9IZhxnFqnxN6tO9QSZJghvkbhfvbvgFIBmh1lbVKBjmFclp1XJjcwFNZMtYs5WQVH+UGb8fOAWazp3k7jfn64s7Xc1l8wtIPScozFSq0yWQyd5gX7m45thR1xaKwAZpg+kOY4UggEHvBjBbO04BzE6hrUk7Qx07mXSkwG0AAMDO0gsoBAuAeBz+uGfpvralSq1ErSquF2sIYLCkX73Hziuta07MUgGqCUKhlYGbESPg3APxiD0yzVc1TpqJLGFETJg/p3/ADxVm1NrEKcgaDxLtaiKLTmDvpyCuwzIHNuYmP2GDmtZqh/DqMwUFOqQIcwCd3lF/cDCTm8zRqp4asw2nbuEwI5gNxxF++Fzq/qZq9FmYoFkBABu8v3QO4ubzgLHBKiHPcAzciHettYHiRTqMI7JIAP54Rur8s1RUO0kqPM0Xn0Pr2x1ozTIZ33NMXPPxPe04s3Q9Io18otOVLuAXZhJTfuuOJtYX7HFRkcSCoAOYo/ZFqtOk1bxB/MCQjHgdivruJj6A8d8+1TqAnL0wGIdqswD2Cmf3GG+r9mWXo0mVK7ITcFlWJi09zf0vinOsq5apTVm3RuBI9QYJE+ww0pKjBERO52gOtnGbk4IdQZouMqT/wD4Bf8A1Zo/QjA7M0hx7T+f+kYZOq9KC0Mk6gbWmInghW+o5viwJ5kY8SXpurqop7iUVfwt2AEDjsbflhloVmrXA3iCRF/i4xWtXUWYkkD3HawxcOt5hcvTFOgCqhbBRb3Agdj2/PAnuwOIZaMnOYj654VFp8MrIgM24sDN7tz6A+nYYK9M9eUkAo1SQI+9EqOBBi/viJmOoHq0zRrgwGBhhcqbcHCNUXwiVPMxiKGwZa/cCWAc1SbLU0k0/Daom5PQVG2kH02GfyxErUyNhL7wKYExtvFxH5DtIHGFPR9R21FR2PhlpIPE/X1gDFl02y1bKsjKABfmOffmZg4WsTS8cosDbnxFjTNKfM16dIVDuchf7/kBi1q3Q9NMqqEhiGt6DvHM8gScKn2aUqS5smpUQPt20QTEliQxuBcKIAHO44szM6OwUtu3ESYAMX7+5j+uGNHbnzLdV1KvYFU9oiH1pTyyr4b0V20goDkKJ3WEX3G/J4GErJaklatVyu9hK7lYGzEGSOPQlp9sTPtE0lhVWom6q1WSTAPH4Rt7KtowpdLFmzStBZlVmEdoXk+0YhKhZgZitvUGoHb/AHJFbQsx4hUeYTAINrH9MNGpasUMEbWAiY+nPvg10+6xJXeebn15+ntjfXaCOpDgEG8dh/b5xFqPWTWx/TzGujoTrUF1XzjME9G1hVrlyA3hgELe7NIE+ggN+mGDU87Vq0N3BZpU+wEgj1BJYyR39sJ3SuZbL161IRddykjnaf7H9MZq3UNZabK9U1FIIWmDAAk7uDe084GKx4gHypIYcQXqD1M7VKKTtQ+ZpkWIBNuTHA78YlLnwrmnWV1pAxKxIjt6cYKZDODwUWnC7Vn9hP6kT/bC1qWf3SAbbyY/8h/QYGWDNpPAjNFttC6qzgtzC+p65SrV9onabgn1Fhz7YXn0TbUFWP5NV9oiN1vvW5j3OM1PLEQbCB6z+gxLTMGnQhgwck+GYIBAuQSbbge2LVnBysd6wBenWqwb5z87wfrWnUwW8NiwH3QQAf39MXBUzDaXpGXyykrWamWYg/dLfzHM+xbb9ZxXPRNMZvO0KDqADULvCAEqF3MCeYgR9cNP2p5rNZiuRRpEU6IILzBM7ZtPHb88Matt5iJoFgOMiCdO6ioJTVSwkc2nvOMwiPmtpK7eLXx5ifS+ZpJ/GSihfTGwxLw6t6Q3w1O8EBfUCSdpt92OD6/ryp08vRobKSAEMQwHJMSWN7mQLn4wbXVvGonw2uR2/wCcJ1CmzCqy2YE+Vp3XJJJFrQBHY3wPqVAswsSpteysK3AO06ZygK5WhWqsKbEXFmUcixnv5e/3uMI/UmVQZjwQzcA0ndgT3G1mgeWQdpPBtwcEMxk67FmBIM2BiW79j68YU+pcwxr+cEMEUEEfJ/ri1Y8QVmw3Edf+qUmoqTTCNwyiYUKAkRuI5HJE4KdK6SKeYpZunTd/AR4pUwL7lZb+8En3P6rXQvUFGimbNZVqb6aQjGPE8/mE891b/wAZ7Y21D7SsyEWnQK5ZF/DQBWfdmJLN9TGLKh1SGu7dxHKhq1CvmH20Xpp/+0GNp3HtYQTBJHtI74TuttRSoH2KF3ONoFpg/wCmCfQ3UgqLWWtDVC4qFoAZwd0zAG4hmJ9YbALP6Q7Z56rU2/hqZ3BiIU2BgT97zWIEm2Bkd+/iED5q28wg9WmEJzVI3YFYsU957EH5wc6d6qNCqi08u+ZQU28ymGVSS8kiVVhLr5oHAkYV9Q1w5gICVIQXjv5u/wDvvhl+yehL5h3BC7dvzu7ekRP6Ysm5lLGhTO9WZQ1o8HO7wJILpt4mCwZmY9iL9wQcI2q0qVasKhVkpeKWKzJCNJKybzwL4btW6UqDOM9OGpk7hHJ7kG/7e1pOPNT6ZSujRCVot2DH0Yes/i5+cGbW4/KBIrQ7Rfz2UyrUalRFpmF4I2kHtEcmYt84VKuehBz6X/Ye3GD+VpKgK1FNpDz2HB54Ig39hgVnul6tnQo1JwWV5sR6WHI7gDAUbHMu6bZEG0Kx3KyyCGmR2Igg/pOLa1rVVdKZ++1RFIYn2i3/AJA37k4U+i8mlAv4wpuSBA5sJkQ0Xn9sFdVyZLKKbQtNPLJBI3MSOBH4oHweeSG1hmM1g6YPWgalQLPEFmkWWYJv7nE7qPRMoaZUU4fkVd15vHe4nt/yBujgBzvj+YHWTwJWFPsJi/axxrrWSzW/wzU3IPxlIIH7GB3xy88yGGRxE5co5uFPJExaRY34w3dPVoy2YD2KuBM/5f25wtPqtauVSmrvtACqAWMC3C9/XFmdJdHqmQqNmtpr1W3bGceULZQQDzyfqBgtjbbylVeT25ino+mPWroGnazDm3Jjk8G/OPpd6Q27RxECb8fW+KP03LGkRmi9LbTaRTZvMdpI4iPcCb+2CGi/bEqVWFXdtdpIiNpJ/D5j+Xf2xet8yt1QUgCTtT1NiXDSSjlXlBCCZVjAhQRBBPp3g4TenNcymWzRcKWFRSjGIG1iJIBEnji3fG32ja2Er1FoVT4eZCO6z/hnbN/eQJ9PbHTUOm6ZygFOku9UU+IzrLM3MRJsZ9Pjvii9hz5jDHUdxkQtpeaSlRr7XDgVAEY91AZvpyBeOMQNUqM0NcHbuHweL/0t3wsaOzuSqk3UEwY4I/qf1xZHR3Rf8apeo7CkkINpuxX0JG2I5N7zxitjm23Jm3QKuh6UaDtn998RH0+hUq1y6AwtIgkSYlhAMesx/wAY2paCRmAKwBQAk3t8E9j7Ti/qPTlGnRFKmgRQoAI5tJue9yTf1OKT6rTMKXqKT4O4osL94STuuDE8jFwpXmYV96XOzgGTB09TpZbxTWHmBVE+8Apuu5gbE2Pe3MThLy2nbq4RjAZgJjgFoPzGJK6s1WkEP4THPt3wwtpNKn4VVWYtI3g8CVILeqkNfkjnA1ryTONmAMQZq7JlqgZ2WoFhgFBIJmwO5R6cfGFbUteqZp99SPQKBYAYMa9l6mZVhl6NWoiNc06TMvBmSoIm/fA1dNFOiDDBmtuK2kQSJ9gRbm+CALWM45lrrretfvPH9I8/ZVldtDM10/8Al3BFaJ2jaG+bzgnrWrVCqzsVmkNBvyQZH0BnCJ05q/gPtcslOoCCbgSODexjg+xx31/PNRZncksYFMmwYevxF+fT1wsylrJ2BWu8XNcpqMxUgmC03F73/rjMWdoFPLVctSqNToszLLFwJnv24BsPaMZhr1cQHoA75hrSNOalTr1wYWyqJ4YeY/EyB6nG2n9PrmKFXNV2CoKZSYJG1fNJAMk8jn98M9LTwcr4fBKGpxMkgxz7QMLfW+opT02rRoyq7QVYG3lZWIsOIW30xL1FrS3iLr1GlABzmImd1gqImCZiCfpMH0/KBhc1WsMwyb/MwkEizEciSeYwY1jTazKK1Ok5pVAHVgjQAebxyGleeAML2ZpvRJDqyvFlYEG95g3xKCXsPzJWo16VPL06NJCri9VzHnMW4NgJaAQOfnATMWjEwZNiN7navabk/A/qSMQs2pme2CbeIE58yVpFJm8RkYL4abySTwCBAgcye+GvRdHzGdpeIVZiv3VBgBZNzNpJ97xgB0hllqHMI3Bon896AflM/TFwaBqtPLUEoqASBckAAn0+gsPYDALzpAMZ6YaiRKmq6ZV3MEWAGMi/+7Axh76NzDrlmpxfeSAAD5dovbnzSJ9/jAnqrUWq19oEAELtH4i0MT73IH0x50ww/iFRmKSTEf8AabfBjviqvgZksgJx4jcNRnlCsAbpsbXBg/5jM3FhiPR1DxidoELI+gG6/wAS1+8r6Yia+j0oSQxP4wbQGP68T/XHvTORq1KdTYBBfzEtttCmODIw2g7RErfqMj06FKo9ZKiKVLG55g8/SSf0744ZyictQVFVjTRSVZhIN/Xi1sBtVrtTzVdG5VzdTI4B5xYma6ferkqKLBGweKGPZ1lotcgyBx+mE3HI+Yz6yV6Sx52lT1dbBrB/Qg/qJwQrdShywAgkFeACSD/af9zgRreXpUq7Kp3qDbbxb5A7/TG3Tzg5ynUKeIqN4hQnnYJv7bgJ9sXxld5DEq+R+UvvpjojL0KCb6a1KpAZmqKGIJvAkWg/W18Lf2k1qXmpKCCUIYqQI3dhY+aLnC/qv2rZtTKunP3VUR8Xk4Uuo9XrVqxZ/K9Q+IwUmL3Me37cdsI1U2awzQ2ojMK9O5lMp5EE7jc978Sfb0IGGetqYCzGK903XFolgwL7jdgePWJ74m6jrEIQCSAB/wDaD+xwS6skg+82/wCG9Sq1sGPH+5p1Nri+IqqqiOSBcz794xB0fShmGaoZFNI8o5JwPXSa+YJZKTFf8UQPzNu2C2m6PmFonwkFwd5chdpuOGuSBJsD29RhsLoUATIuLWWG5xseNpx6g01nl0psKdOFJgwpNgCext39MNlMV3ygJYKWpggxLcRe/MSQRe8+mGnpsUzpKZVgpbYwrkxIaozWPffERNzAjjC9U19wg3imAYG3hhHFrgQIscRYNOJUWayWGw2g/ROnNlLx3dYkoQJA7HkXII7EDgj3xc3R2aUZOgiwDtJjj8RJt9cVl0yP4talFBtPi0iNh2iCHUyV7QJOGzJ69SoeKt0NJimyP8MgR/kIgz3JGLqoXNh9uJfqOqa+pOnHIOSfj/O8dM5n5BQAyym44Hb87gx/squo9P1XplKfhhODvYz8QFIiP9+vHJ63VREqvTdhVlmhRspqLjcZ3gkdzIkxa2CGZ1xTR8Sk4lrgEiG7+t+Rxhex9xqnUoMYWJmm/Zo/js1cU6VBIjYd3ixcixBURIJMGIgckWjlMuq0wAoAiygAADtYW4jC9p2p1KyuDBsJA49x7NfDBUzYA3cCJ/ITH6/phrp2DDAEQ6kMG3M6CkFAgBQJhQAAJvYAYrXrLV6VCvUoCjTqPUh2LrKweGIm7mBPrtBnDdqGtQ5WbLDG94nt+YwC1nRKdWursAGeJaJkBRYmLWFvrgty4TiD6Yn1BvEbSBQr5mmtdUUhpXaqhTtB8pEH27xYzNsFuo+mW1Kt4CbV2w3iQIQcH7ovImF7kDgA4KL9mwaKgLIwgqPQ+h9cTukshVo1nWoo8xUhhcGJkTE/TGTZcFOUM0206CGIzNMr9iOURAvjZgwOd6j348O2Mw06jk3aoxWuVBjyzxYD0x7imuw7xaRM1lKn8MRT/mMKQULuiSqRZpHJ7kj5wur1HQpZSj/GZcmu9P8A+B7gQSNz7gILEE7YONugNbphHoHysrMyehAgED0IgmPQ+2Ff7WsxUp10q7SUentDdtysxK/+pU/HxjYcAjWIGsn6TxG/R/tep1a60DlyoNgVdYH/ALbQFAwm9V9SCpWaoQu+SqlUBICm0H0uf14wn9P5d3cVDZQY9+P27fTGnUNWrRrtSdAroYMD703B9wQZ+uAEltocJpGoyVnc81Sju2Birea11E2Jjt2k/wBRiBlMv/EN5bAC/t9MTKtM08nVk/fVZEXB3A88wR698RuntTSlRzHIqwhQ2izQw/8AVp+g9MVP09stgagHkrS9LGWdmLfeXbBsbkEce8WwyXrOjUSGEyyH8MciQeOeQP64RM5qrMxLc4sT7OdLXwKlaoQvinaGPZUEtE28xIH/AInHFuwh95TQTYDWcDz+Ug52mp21ybqu60TLTyPqPSP0xC0ZUq1QJXdHlvEQex43RhhztPL7aiQpUnsOBtPBmRBUe3thTr6L4THY5PBA7iIPbmBGBIBpxDkEtkR2oFa9M5eoPOvmQsBu4iYk/wCo+MBjWfKCoFZ1c2EMb8XgczCgT6Y207q6mLkz6G0icR9U12izU6phtjyV43C9o9QYI7YIjNnSJL1qF1k5xAFfVAyU9p3MwJqN3LEnvzcQcFc19pGYOX2I23cNrN+Ly+hnyzJNr37Yjr0hWzZFfKISrhyyxEFeRPA/PA/NdF5qWWnSZyiy+3aYtLGzGwP/ABgi7xK6pTjIz7QPRVq1VKa/eqOFE+rEAfqcWPrWjZLJQMuHNVAQ9VqtjMAjb9289gI9ThU+znpGtm9RpU70xTIrOxFwqMIiRBJaAO3J7Yk9WLVpZmtSYkkVG2zcsJJBP+IxHpiznbElF3z7SNV0xWR6qGADBWPu+8/4T6++NOpc0yUqNIoFLL42/wDFtbyqOBAszRedwwV6MrvRfxWBFxKkXG25Mdhz+WFrqvN1K2aerVkM5spN1X8INzB2xbtOAjdpZ2YYA48wXl0LuF7T2F/9Tgvq+WKNWTiEQ/PlFx9cGuldJostyrsCGMEGPnHTq7JipVYrAZlgiebyBPExFj7YhmycQ9WUPwQf2hnK6zFKnSTaoAAWL2AH9P1wG1bOsDBjkAEG8CTM+o4n2wA0XUW8SmjGQJBn02mP7YndQ6gKhCKBABuBzPae4H9Tg7ktgCPdX1qXUhAOJ36Z1XZXqrG5WUwVPBDAgyLG24fBOJeo6e2YY1gjBHaRsXdHrMA8G3uBgb0nnKCF0qqdzxtabDmR6gkxe/0w0ZjPCmgSkqqbQAIF+T3/ADOAsp1ZEzVtVU04zJvQZq5ehmXp+RgRsNQxMAzYjvYRbnm2BuXqVnAYg+PVcsQqgN96FEC8kgn64kafmUIUs21Cs2XdJ97EmQCZtyPjHOvqaJWV0MbCGU8G17iB73/XBTZ26ccQKp3lyedpvl87U2VQyO1M/wAtNxJsD5lUiFj3C+owb6ZytWghqOVai4BFBoMA8EdlP0NvocD63Vy5hSsC1MhAoAVfeJj6/GFzVeqahARW2gKFsb/8do/vgdri1uIxRWenQgnOY66h9pDU28KjQpoGEo5aQZHZVCwwNovxwbY7aN1dUcNSqI25JMnvI2kfUzHx8Yrpd606bF9tRizKdzAxCCNqKzN5uRxY4MaPqRZzuGyQJYAjzCwBn0/O1+MGpGGED1H0mMOZ1bfWTeYkgTxE2v2I9cO+SUNDDzEKoG0boP5HCrlOn6Ocov5yta+0zIUkWYgGSJB+ow29N7MvRZGdGqjzVNpuAYCyDcD+s4rfalgalTgxVayMEzUahUZippup7Spv8YGtmCjENuBHa4IxKznUgV53x5rAc+nsT+2Bmtan4r7oiwE9/k/77YyLumWkZDbyxHme1NUaTefcgf1x5gWa/s30/wCcZgfrWe8nW3vB/wBnXS9au38S8pRQmCIl23cLNonufgSZho1PbXSpl62XeoFftTLbeQpHcGDMjke2EYda1VqKae6FZW2z5TBBg3uJHOLAHWWXq0vICGsWVgD9O4InG0x7cQ9Rw2YsZDpOnTYFwQFPlQWkC/m9QfS3ziX1LodDNsKjKoqgAF79p9D7+mO2o6qKrbxxAH1FsR/4uBhNnxlQdp6mnoktrWwjfErzrbSK6bAEZqQFygJEzaY4t6++Bei9LZnMDxKdF2QGNwUwYBYwYgwFM3xY/wD1N2qKlMedjA7f8AC+CqV6tNRTNZWTcS0j7p9ACZv7+/qZIt2Bpmb1/RLU2oNv7SodQ000QGYWe4PwSCB8ERhrpZqqunZcEbQTUCdpEiT+ZIw49O9C5bPtUNZairSI2qHiS0+Y2tER2m0zjbqPI5XKslEqDSpUz4auxMkyx55JP0xYqSuTM9X7iOJXmk57dVCt3NwfYx/fDZqmhGigzhZdm0SCYMkwBfmTFxhe17q6rScLTemADO1EXaO/oZwx6xmczqGmeNTUVFSoC4B2kKqSTtnzXa8cbTifTJlltC5EEa50eKKfxBO6sy7nUKAiyJIURMj1NzfA7oDpejn69UVWYDYxRUMFmABuSDaJsLn1EXa6WsDO5JaykbvxgfhbuP8AfqMJPTmoVMrmN1JSWp1pCiZI3RA9ZFvriK3PmWtRcDHEbKnUSUQtNPLTpIAoFibAn6GYPrJnCseqGXMeKrncDI9jPHxxbBT7QtEq0qhrpSZadS4BEFd0ttI9Rx9Bhb6e0t6jkleL3sLnnFtOknMCXD/TxHrQdRrUc+woEKT5ojy7X80ED8I47cDg459UavTNWs4SnTYmDtWCSCdxM3ub430ytTo1WbdLMoUHsAva/qf2HGBes6BUzofM5Uh0DbX7eYAXHZvKVmPbDDIgq158wgwwyOYN0esKoqggkbZEj0In5HqMLGqVB4rzc9ye/ecOlPKfwtMJcn19CefocCMvodNXOYzLKVHmCSDN5G7ttjtgenSBYfMqybaRC1bOJkaVOjtBLUqdUtEFmcFjMcgTAnsPyEUdYarmFKqGM7tsWtzz2wwHo3UNRD1mpClTVR4PiHaz/wDaOw28TtHAGBOmdOvlPEq11KlFMA8iLn4kW+uKBSNzzIyGOBxBuosFq1ACB5yPKIm+I5piLYEVc2zuXJuTOOyZok4OIqdzJ9GqqMCwG5SI9/74I1dUNQSDBNvjscLSsWb3MnDB0nURa4aojVUU7mRBuO1VYkxPAO2TiG4zOUZOITzZcJ5RYAAfAmf6DEPSFd97eYspHAk8Tb++Nuoc4HrFqLl6TSR5Su2LEFTxiX0HqoQ1Vcx4iwvuw4H5TgBbSuY1X04ssCDzD2S0am9VK1dSo3BitOATeTu8vHqom3ebY86r0vJ0m8amVIHADCJHAvEH2MYnGrbC7r+n7wexMfmOOPbAVt1HunpL/wCFaKiauQOD5i/mtSlwZO3aBZrRcmyMFN+0n4ODuTyZpIjMxXcBBH3YIBHa9j8YTM/mJLBTxa09v+65NuTiz82C+UohULbaFJiQJjcl/wCn0OG2OnBE8wo15BknQ9aEOBK+EELVFErtaoBBPaQWN7Wtc4I9P6Tm9RygzLPTo1tzIHSmNxVSVNzugfHvxbAro3IMcrqO8hZy8jdYeUlhM25gA9pxD6S+0dMvkqlKo9RHVqjIqg+YOLARbdJP3j6RGJCKx1Y394FhpaQdQzhoysVJFt7MST73/P6jBTp/WDXpGfvKY9J74j9R5eu6K60v5TqrKwE2ZQfoYtHzg5010qaWRNQk7ixYC3AgE/nP5e+Erk9RNhuN4W5cDM4yezAex7frjMbmmDchT7/7GMxmROJOW0jc6BmO4tYCwuPQe559sG61cpZUC3uLe3cfW0xxjMZjXJzNxa1GdoL1DV2DtTVygUAt6kwDaPYjGmndSuz7DdW4PecZjMSUGky/T32LYgB84+8MaBqTeLUdQJRQI/7jFj24+okd8aajqKhvDG7dyXnnvee8/vjMZhYDeH6s5tOYx9MdSGhXLAHbU8pBM8TH1k4k/aD/ADshVYAb6YDqTyArAtB91nGYzGrSP5cyOoAFgxKRy1Nq1QD8/gYtXozOmgjUlG6nUAUiYJsRyREwfTGYzAgTrA+ZAQekx/P9ozaz0lRydKpUyqkHZuqUybMFF2FgAwE/IHxhN+zvJpU1GtUIG1FFQA9mMAH6XPzHpjMZgnpqHGPMz+qvf8I5zx/eWjmaK1Eh1VgezCRGKt6vzaZasaVJdvlBCgWvMfP1x7jMTcinuxvMb+GdTb6npZ7cZx8xRoCtmKyoLb22gzbnkgH+mLE0arSoZOTVqGq584BYAkEqBHEiOZ+vAxmMwhcd8T1lKjGZDrinVG6J29r2J+b9xzPfETozpPxc4alUg0qZZgnMQwCkzYi9h6wTjMZg1RJxLWDsMuRFgAC1reh/seP9cKHXVBRQLdy23jiQZn14xmMwyxwpMTQAsBKU1ErLILrPMRHMRgElhjMZga8SX5nfIzDGJjk+mCPS+e8PNKxmDIaO45/pjMZix4kLsQYwZzWlqK2xNof2E3+kD37+mAelVttZI4Jif0nGYzCh4M0aWPqofkQzrOsFSB6ADECpn2IuScZjMLgDAnrbLG9RhmL2cH8xve/5gH98WL9kOttVZso/mAQshPYBgCt+3mt9R8ZjMPndN54uzt6hse5/eGOvdmVoVafiFGqgKFUG8mYJiNsTNxit8roW5A4aWm6kRAuQZHb25vj3GYvUO2AuOWlor1Tk/wCEo0jWJNOmqH+W1yoAJFuJHriNp3WKBoZ6zJBXzAQFiwVQbQe/Jtj3GYolYBhHtYrgyHW17zHbRcjsdyD+uMxmMwP8HV7RK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
        <p:nvSpPr>
          <p:cNvPr id="3082" name="AutoShape 10" descr="data:image/jpeg;base64,/9j/4AAQSkZJRgABAQAAAQABAAD/2wCEAAkGBhQSERUUExQWFRUWGB8aGBgYFx8cIBsgGxodHB8gIiAZGyYeHRwkGx0cIC8gIycpLCwsIB4xNTAqNSYrLCkBCQoKDgwOGg8PGiwlHyQqLyw0LC0sLCwvLCwsKiwsNCwsLCwsLCwsLCwsLCwsKSksLCwsLCwsLCksLCwsLCwsLP/AABEIALcBEwMBIgACEQEDEQH/xAAcAAACAgMBAQAAAAAAAAAAAAAFBgQHAAIDAQj/xAA/EAACAQIFAgUBBgQFBAICAwABAhEDIQAEBRIxBkETIlFhcYEHMkKRobEUI8HRUmLh8PEVcoKSM6IkQxY0U//EABoBAAIDAQEAAAAAAAAAAAAAAAMEAQIFAAb/xAAwEQACAgEDAwMCBAYDAAAAAAABAgADERIhMQQiQRNRYTKhFHGRsQUjgcHR4VLw8f/aAAwDAQACEQMRAD8AUR0ixoFRSJrMAV2mSSb7QoubdhfHPTOmiKq0pXcxu5mLAyBaZtEGDPMYcc3Qr0syorUnQEll8pBEe4O3mBIOJunZ9alQoygM0qGYecMCI3HvxEm8HnFEBIywlOo6hKrAi+0YuhdMpp4tcgTv2UpAlRtUmPQncBb39cMOrZenUE1FDwIhgGX3sRH+xgChSnlEU1FQzzFy83ji0+X6YE9Zawr0lSk7Ko+8VtJgeU9vkYOba1zj9JISxyMwpqepU6CAUVvEAJtC3FybQYHGK/1LSq2aINGkzMZJVFsI7+g7j8gOcdtMqbyqI7s3m3bu8KSPge+Gn7PNyVyz8OCBbhSC4PwYH7YXFrM28O9K6CIC1/JU1dqTohqKoALBSQCIYCRIt29STjh0k4pUnFSEHIuNvJsDxN8LOv8AUDVKzuWXcxmxPqTe9iJA+mOWRyhzNJ2cVSqwF2fd3RJtc8XtjqH9Bw8r1dP4qr0eOPtgyw8zmsyqVBS8A0wAAam4tNtpBUgbSS9xJ8uIeV1BlptTqGGN5QAAnbAHm9Df+mErpbrBstTrUnEqSLdwRNhewvMf3OG3pnNZfM0HBqqXHCHyuBzu7zcxb3nA2BJ1H88xqooiqq+NsSX0Zq7qM+tIeIyhnUETcJcn2JA/TCdls82ZZnzGYKMQdrEmJPYdlH5Ys/p3wsnlGWjepXLOSfvE3AUeu0RYdyT3xWdHSt7L5SaZlo5MA8esnBW2ABgEYuxIHELDQRWUFWNV1H4YO4eoPrPI+PQ4TM5lyudqhB4ZQt9No5Pue/ucW10fp6UaPkVwGJaGIJExa3HAtiC2g5HNap4tauigKFNISvi1A0QWjaREKQDJI9sWYBKi0AbS12D4gLTs9U/h0XxgVLTYXa11kkbb949cadFaKFqVK1Q+UF0pof8Augsex9o98M+r9AKawp5fy0Y7kyJmYPeJm+B+qaUMnTWkjhwiAE3BJgSQeIk955vhfp3qcHXuPiMdU1xVT0+AfJP7TlAWsRWJdKqsiECdrGwJ/wAoBJ9YBjE/VK4rfw+VIbwg4pt4VlPpze9zeRPriHpGbK0mqOUjbC7j9644B5gCT6YJaFodWgr5msWUMx8NGsSLbWYfhFrd+9u976QGAr3xBUWesA94wc8fb7+JByeRy+WzBajWDiGDBmDKAAWg7ByCF5/rjlp2kmvTaowXYRtQmSCZgm8mLen0xK1wglk+6sF2nkmxP4ZJgWHpfAjI5yuhWlRYAOeCARab3447YiojVkxq36dIhDqPQcvTbL0xSUIGHiusKdkXLOfSeOO2AWe6eVnYBhBAKFSCL3EkSDaODgTqutt4hcnewNww3Cx4IMgicWQ2RGbJqIaMlAAKYgDaQQe5U3C95CkW7CdtAyZRrlDhSNveI2u6UKFCkVG4srGq3Mmbd+AI/XEbo3pOrmyzqVVVFy03kni0dv0wz67mamVCq21N5MAeY2FyJAA5/XE/pmmKdKlUHinfPlUwtpEwAFAHae844PkYEJWuptXiC9UFA10ogBbsWqQLAQATHPIF+MSunup64qVcnVqQqhmpvYiFsVBMwsGbcEe+BWuagVz6MqnwwpQleSXb9TIxMOQq/wDUcrvpOwKncgBLqHIUs4FhBIJEmwOL1ocYl7XXOT4M1OWypqeLVzDSu0gHkkXkwLAntzY/QpX+05KLxUp7qbpIamwMmfRoG36zOIH2iZHxPCp06a0hTYrO3b8x/iEj1wvZLpEVspXVm25miS9HmK1MIWdQPUbdwi9zMjgtWT255gbhpOrE75zM0821VqB5mENmM94vYW/XCRnQysVMiDxxB7/XHGnmSpBUkEcEGP2w89LagudrLTzCKyhCz1NgZgEHMlT3I5tc4nGiDz6uBwZI+zzXsuKDUszJloUwGAkekzY+mLRz1bZTifLtgMeDa3cHgdgcVlU0d2rlabHYvDMIIkxCgRBjni35YNZnXzWQUnhfDCgENfafKCR7EH9cK2qr8xqssm3mC9Y0rMPtbywX3AEGH59R6cYC6ToTNGYqFVUMd02uJ4kEHsDizdbzrmkNppkBV2tv5JMGABwLnnFb6nr1NqyU6hfZTJVjTIG4D0m0zySPXF0BxhZ1gUHLn/2T8n1RURAu2iImxqRySfXHmA2b6cqO5altambqd4uO3pjzBtAgTYcyydf1d62YrKVZfCpMKZNxumAR6EkxPNotGFmlWWoOW8ZbgyPNERMczcTbtgdoNZ23V/EJphjuDkktaT7TwZxpmcsfHgW33U3Av/YyPyw5a3qVBh4OMTFVRTay2LnXvn5G3+JYmd1eaCSae59sFyBtBEzJBsJwsnT3NJKvl2uXi9gRY9hN/T3x1zWRYqihr00CzFjaMMVPWt9IZepSUKqiNqxI9u4IN5HM4VXpiw1DgzWHVKv8s/UBuIj6Vo9c5iKQnmdtiQVIPHHPfDpW6mp5BVFRZqEQEWJAH7DDV0vlkpZYlQIYkzFzeLnvewwv9baVTzOXcBVDhSUaLggTE/4TwR74PX03J8iAs6gE4A2lMa9/OrPURQgZi20XiTxifpVetWpPSpUx5IYbVuLBSC0ze7X/AM3tgH/HWH6/2GLQ6d6c/gcuatV//wAmsBNNtuxb2X1JjkzE/GBGouMLLpcEbJlXJlHYDarNUdmJUCTELBt/5flgro/TmcSqrrTKQRJZgLHkETPHth9bqGnSqVWp+FUpuzeako7QAAYsu0ARxYemBCt4tZXXyiC3PpxMe4wF2IYpiFRMgNmN/T+n0quT/iq7MFUjwQp2tKliLkG7GDbiPpgNqdelVqU6dF0pDcFbfbaSYiRBMmI7En3wL1zqcpRo0EMKu8wPwkt39/T0wA0PVh/EDeZUtBn0J/OxvPqBiurLAHiatfSoKCwPccywM9prZGnDViy1aiqNqxtLSpiSfwgGfUG0Ww0dcaFQqZLwSoXaAKTAXQgeUg8xa474UesdXVssvihlqFEJU+Uq1mJvcemE/U+tsxUrM7VXPPlny/G3iMU62tndfTOMTHRDuzeZZWhasXoU3B3OKcEz+JRBv/3A4GavlKlakdywzLsn0M+vsv6/AxB6Y1LLnKrtfYxJBXvJJJg/N5Ptg71kFqUQKVQgre1hxF29uf7c4TqRkyPmPUUtYMCJ2TQDO0EeWpIC5Xsdu4j5FgSMOmra+ubY0BUpqxWYYzPtxBOKzzGcSj92pvZZ8wabkQe/GOFGqijxHaakTF7TxcdxzjWFgFeANzEXoZbjrOcfpGXqEMDtFVSGJVSWuIP4pAtJj6c4lZCitNgXZCNxiDLSAAZkR62BPN8IWezVXMR5gQogyL8nkgSRfB3pRUzCCjWEgO3nBIK28t+8xEG0A8HANOlciMl1d+IY17QMpVYPTUoxUM4BsNwECOFJ+cRdB12pQztNWXw1eEYAeXzD2/zwcGNYzmXy6rSCli/o0kxEGePi2F3Qsyv8WjOTtUkj1kKSP1wsw1Kc+0q5wDtHbqTKDN1qdFYWqp3U2iQXC72BBvtKxI+D2xIqk096bRtWJUCLMT2EW5U+8YO9L1Kb0FrBfOZBJFxBiPawHHtiLq9AVSW2jcp8rgeYe3vOBJZgCAp60KNBHMH6cMvXqAVKY8UEMjEQf5ZDAEj53R3j2jDLrGzI5WvmVUeLsncRPoBPeBMwMK2pZjwczvEAWJHFp7W9z+YxD66+0SlUV6ao1SixKl5ADesTex741KmBWXvXvzK31HXqz197vuZ283pc9hwo+Bib1NmjToKCSjlwVEwbAyR3jtPviDnOngmXGaFQMrLKiODMQfcHA2hqhqVN1Q74TYsknaosALyAPa9z6zjkGo5nMxUaT5kSvQVmUWBMCeAJ9e31xaunfZ2NPDVKlcM70zTVEmJIG6SfvcekYqhYesA7QpYBm9ATc/ucW2/UY8PKtUcNlwjLuEljsU05sLrImYk4m0jG8npq2Zu3xE2trzpTaBfxJ3G5kG3Pb2nEXRGkPWqloIiJ5/2e/wA4ZPAourEFaiOTBZLASezCQR/iH0wF1KnvKUqYvNgvB9OTb9cLqRqxNG7orUT1vtCp6pTwEBqKhVoZSt9okqVP1v79sJWo6l4lZ3AAVjYED4v7nnE7M6Q99vnK3YAEx82/eMB6rYaRVBysybHZhhoQodRVEUKpAA7R7zjMS9I6HfMUVqrVpqGmxBkQxXt8YzE60nBXmmnZhUTYU87AgMewYgHvAI9ecWBnaDQq7FcUxFMDt/5cnCf1bkRTgqyVAVCLtBBDc7uSD6RP9MN2VoRSoVSbGirXO27KSf7YUYnAEYVAX38TtoJq+KDVXaBEiJ+fbg4Na1lar0d2Xpkv2up/cgcWvgBS6lGXanWFMZja5ljbaCsAztkQTYBTMz2w3aP1xla9J3GxCpMxED6gck8yL++NGh+zSBM7qKcWa8kn+mPyhPMMKOXpUu6013fO3+8n64V21Pebfd4H7HHbP6z/ABNULTkAgbmiyiLk/ABwNoUwptYLf4ngflh6oYGIux3zKq6T0sZnPUKLGFLEuf8AKoLsPkhSMPv2gawRW2/iCCwv55Jj3jcQeeJwsdG5Z6JObVQx8yiRZQbE/J4/5xJ1XNUKibpqCtbcCwK7V5iADeFGMxL1UlY+3TsVDk/0ntWsAkJNliSZ+YB4+PfEzQ84q0DUSSUkv5RYngX9sAsvndoDEBu+08e0x6Wxtk9bNEOs/wAup5mWAbjgi1vgYramoavMmptJweIxdC6cM5n0WtTV6ZV2YMPKIUx+TFcefaX0WmTrCpl1Ipmz7ZKoZBHM7QZAA9vfBr7KtcyaCu9Soq5g8BvL5OYEmCZue/btjr1NnGzWVrVEqMq0y1VYmHCqxZDEEoy29JxCJqGDCC41uCOIvdQ5kVKGWq1GUOyrywBI2273AkmfocJdbLs1QKnm3XgENHMyQY498d+ocy1SsxVfIoCrHAAUQBhh+zTK+KaqkhUIG+wLFdwsCeBJv+vGB2bd05W1HTNen9GYptJZO5MXuYEdsTOtc9vprSpNO0jxBPoLA+pnthyzNXLrZBtYLtptUuJEeggWH78YqbquuwrlVsrHcAP8xOAVnU2Y613p0lFG58/Eg5LLlnuDwT89vznEnUKcf/sIkCVBsDF+/HN8RfGIUehEWPtJOI5zXqQfT/X17c4MQScxPKqMCdssSkX59Tgvo9etQroSDtqy0HgiDf27YC5DOor7nkkfd9p5OLU6Q0bL1SM1nFqNTMeFCSg22JaPvCRAERbHOQNjJqraz6dzAwytVqpesrIiruJYQI7YYOn9LpMhzBVkpVRCFlgn4AJsfXvhr6r0NdQylVMvWps22AQI2wQbgXgxHFvS2FnqRnenTollUKoG1TP3QB7ED05wqwBGDGwpwQR+sgaZqtZKjUqBNQiSqLB32kiCQPXnEjT+u65qTWyzUlEqzEgBJvZWiTEC0m894wN0fTxQzS1CagTa0OsQJid0gydswPn0wX1LJirk0qrESxYkgkjdtEwLH2x2lQeIqnTaSSJB6g1hczTYow/lmQe/3YIn0PN8Vpmmct4YkmRC/P8AeZ+uLK+y+mpzrSoZNjSCJHaOffFka10hRzVOR/LeCFcXjtweRghsFWxlSQxwZSuXT+HpU1c+Il22k+Wdx4BMTx9fXBDJddZEOKdXJpt/E7KrfpE4J650Waa/w/iCs+0uNqFWAmJCyZA4JB7iYwvaf9mFcs1TMU3FNeBEbgBzJ4Xi3JvxgvA7pfVn6N5mjZHJ6lnTTWj4IgtNMwCA0AFSCAYIusccXxC1KrTUeEoJpKzBZYjaCx/M9ziSdc/ham6gqKVG2yL935iTMeuAHVVACqKlMEU6o3r9bEfIIxbIYASuSuWHPxClDUh4KKDF9v63/Q4laflnIespAgEcEzBkAR9MAqGRfw6Y2t5oIMGJLED9I/PFmDNItKnlzTBIG2m0EAzc34tyTPoO84VsGk4m1Z1TWUKPgQVoGdPgt54Jq7mG2SRPa4vzczis8w4LtBkbj7d7Ww49cKaWzwwUA3AmSCSAD8xf4wYymkUMrQAUK9Rvvub3iYAMhSQT+V8HVwgmPYpfb2ivp+Qz601FOlU28iQByZ4Yg98Zg/Q6sqBY8RhzwxHf0DR748xbV8SMfMSDXembs+4GDJNiPY9wcPgztevlabUwdlNQhlZkhfQRHM+/0xF6oaj/ABNOpsDF7e8pcH3sYPwMTtL1xWZtjKCPvrtBIAkTeIPNx6Rir92wEuiBCdRgnNPXBllsymVA9F/e04XtBzwpVt5XdI49+Zw3vrLVKqJTgbvYTJ9Cbe2GrR+jMtWy85iii1/MC9OxW9rLCsfkHBKmKwN4BHbxAWT16kqmBU3MbypM/wDr+2O+p6lUNPwcvQq1K1TjyED/AO0Hn1i044aZkTl61bxAv8mQC0kEkWYRe4gj5x6mpA1WUUxe7R7dh3mScEPXWfTA19KGGTGB9GrZeitPLVKaBUFOs1WnKOyBAAsGUuWuReB3F1NdA8fNZXL1QlN61Ri4Q8JN5YW3FUYiBaV+jdV1T/8AFp72soBJIgNP3vrusfcThC1LUmbPo9E7nUrsgXncAJn6/TClbE5jdmfMtTVkySKaTUKDDgBUUECAOfvAx3F8UZ1JTWnmKiJIRWhQTJjnnvh81vUFpVKs/d3GSbiPnt6RhIzlI5rNFKe07rIRAkgd5iTz7mO+C1k4nXVKu3mRems0EzKtBIhpjuCpmfbufYYsbrHU3GQVUVt+YKoqxfzi4A5MiV45OFbpvRf4Wv4uYA/lmBTvc2g27c84k631BVzOoJtC7aJ3KD2lffvBEH/FGGFsAUkRUocgGBc1l3QCm6MrhRuBEEWwf6Sr08pvarAWtSIBaRcMpi3qPbkfmX6J0+pmc3Wc099JaZEmDsfcLfUbjHsT3ucr9HVHWqiMihwRB4/QWwqSX2xGlVU7sxW1mm9WovhtABt7ftcYWtXzZDOrqpPHmHEdxHGLZ6S6Y/hMrtzBDVJaTO4AFiQB9IPyTitftBogVFrU5Enafpwf3H5YrWdJKGTapZdaw39m/RdCui1M1JQvtpILBjwxaLkSQORhj636Eyldf5WyhVIDSoAXsLqOQTa3c+pwhdF6/Uc+BNx56dr+W7D9AfofbEzPdSP5ldgwmbcRYxJvZgeOMQzsHwYNUBXIlfVKRVypsQSD9DBxfP2e9RuNOohssKqJNNWRgrHaxFwbG2KazL0ahY7dpM+aT+cTGLE6K13M5PTwVdPDp1nBVlU7iQGEH7wBn88EtOR/rMJ0wGs5xjHkkftHqnQyObaoxarQ8Nf5gJ8HbJMSeGmLQe2PM301kWVaVCqFqXC7nYlmsYO7mwIgcTxbC9pPXKZs1su1KnQq1AsNfawEk/Ucx3vhR17OOtR7yPvKwmDcnveZ74psuxELZYz7qx0jgZlo6PoJpf8A9lVioPDCGCDHmM3j8IjvjZumKaKFoCKRLE0280lv8M8AH19ox2y9Zs1lKFeoRTc05O5d0SOefLJG6fQ4E6v1UuXpqKb7iV++RHl9Y95t6c+kmYIE0mLBnzrEkaR0z/DO5UoN/wB4QSR3FwYHrHxgiteqYpLAYsB3/PjgC+AHTv2hGu5yzqs7SysBFliQR3MXnBTTdZSnmJeSAp4vfgfWMB/DpYATFWd9ZBjWcmlFZiWiNx5vzHoD6DCR1DrwpFkrEMN25JHoDb3cf2PbHbrTrcJSDUWBlttxxYsZB7x/s4qHWusMxVbzvvXduAIEA3FoE8E4YsCEBTzD1B0Gpf0hKnppzzlKSilIneZM7T3Ki3I5j68Ybf8ApyUMqKJIcqLsQDeALSLCwwsdK6k/jV2ICyu8gEW3nd2+n5HvjhU6heqzr6cyYAHdj7GcanR9PStfqWfeYvXdR1Fl3p0nAGOPmbZ3XFpgoZiOAYxM03WFpItSCylfuM5gz3kgwZ4IE2wr615oMiebSRAHvH+zgZmdQqfdVpHsPb+xxlXubrC3/cTZoQUVhRz/AHk7WK9Su8qm7wxLgea0i59rgYJV6vjZWh5iKlP+W4mSbeVpJ5iR9PTHDonVRl3q1nUkmmVWBPcMeOBAHPribp+pZc5h/DFGnSqi9SuDFIkFWKBZNwTaI+IGBEZ2A4h1PljzFyrRqqY2VLe2MxfuV0+hsHB92Fz+WMx3f7TsU/8AIypaGSTMUKb3NZKsyJPk5O4kwB3B9frjh0VQb+Oq0FYAPTqqSAGkbSVg/O0yOwjuce5Lqj+Gy5BpksSYQyAQw5nuO35YKfYbpnjZ+o7LuWnRMkk2LMoAtzIDD4nBFGRBWkA7Tn//AB6pSLPVVlZW8vEGIPf17YbdH1AEnabkXEzxYf7GG3rPT0qwjHbNlYCwMcGLRHHGFBP5bbAADIXgfA/PnEvWyYY8SUuVxpHMi9WZBqqEU1d3ciNvAC7QSb+g7+sc4CPlmRt8gQGJBFwJvMf75xcuV0ekmWG9Q03PaZ4tNzHzhEqdPuKlY07hYIHqDJ4/pgAqY4b3hRYv0jxFnXdVy9VCQ7VNtIACCt2ICzE7TtjnmMcqmgU6dLcz+cR5lNjPoPYgfPPxG1Tp9KNMqxdadZw6n02btom4MbmEnmAcRNQLMo8KStyb2BxHH0yOfqkzWcwK1JVKEs3lMN94zyLfW/xfnATOdL1aaipTDW80SpYRfcNpvHNuPpg70y7U69JqlFiCHEVFIBlTe/ycNutChTqkK0EfgDbiC1h5VBI+uODsDiXZNYzEvVNb8elTdj5mSW+f+cGOgdHpZrMKawHh06RqEAkF2kIJI/CoJsO5wgodjVEn7jMPXgnBTpvqxqFUGmu8GmUYTHeQZjsY/UYKBiLFsy9/4+jl6Ph0KYRBNltc8k+pPqbnAGrrRnnCeOrHqqA7y0A7ANoW1xEXM/iJON6eaLYMIPGYyZvWoT5sfrbATKdLU82r+OWCU3gBTEn3PoAePfC3rWoMu0Du37T/AKYP0taFLI72cKalUR6mFXd9MK3kkjHM0OmUYIbiR9C01cm9RtlNWuqPBLRJn12g/TA7qqkG2KlMTVmWPeINrW9Z9J9cQ6mqtmK2ym4KEmGINwJIt6nBjMV9tAb/ADFeY7HiZ9BOIxvqPMJWQ50D6Yp6n0o9FN+8MByBYj++CWl1KlQUKSeUbSWMcieT7fdH098TS2+lTZ7h2Mx/hmB+l8b6R5DVf7qhVg82LEwB9BiNZxkwT1hWwJr/ANDbLVBV3mYMygMAiJFzf++IGu1dsbXFRJswtvPFvZbyPXB7Ss4X3O1TduI8u2bfsMImrVAjsFB27jtk++CKpbcwVnYuB5lk0ftAWpQCAeWmgUrHAAgTzPGOmY6ZzGeyYzdIgMxhVMeZVkEzPdpH0wm9G6M29KztsRrcTINiefriwdZ+0+miJlsgkbRtDsBACwYVTySByYueDjjvnSZQswAyItdD9O1qeYqVK/lKUyACeS1vXgAftidma+2oW3GXeTfjagEAfrgLm+qWq5mTMTcKY/VRjpqZTx1SsSlKo52NBJEbfTi5ifzEYuD2n3gXXS3qDcCRddatXqeEgsbqbehkk9gAbj2nEqvodOkoBoS0KGIYxPtPrH3fY8YhrVFLcDU3X8hAvHYmD+2DmnJtoM7VAN1QDdBO1SoJ+ve9sAYnIjdXcCR+cC6XURHzFS1PybAszMmZk97Afngh0to5qhW8RQprGQe6wswZuRYQPUcThYzeZ3HaJa9rckk9vc9sWVk8oEp7CF/lKiKRypTfvPcyaisSPU+mLsxxjPM6tFzxxA2d0Wk9VRtYJuJMlvMBMiSZ5HIx2z2RyhTz0KYUXBX+WwtF2XkR2acFtQqIyIcsiEbfM7SSfWx4GFvVssMwKS//ABguEci4g8MAx4sf0wzRfUKyrDJku2GwFiXrcCq3gR4e0KADPaO9+Zv74adS6Ty9M5OmpcVHWmzGZBLQzSCbADjaOBeZwF1Pp9ae6K61DfbHBANyTJ7YGdI5gLnaDP8AdV79+QRGKZ1brF2yuQwl0ad19Sp0wjoSwJmw7sSO/ocZhGqKJP8AbGYPqi+BHzpTILncxncxUValMk0aQYAjbewBsITYOO59TiR0TVyeTqZmhRZadWpWJ8MhhtAUKqjcomG3mATzbEJ9FzGUoslOqR5SaUEjaeAxFxtYkEgjsLc456f1Nl81Sb/qVNEqZeYq8SBA3KRcEn8Im8QPRFP5ZzGzWHXEKZnW1qOCG3AkqR3BWZB9CCCCMJ3WmsmlUUhSxYGL7VXaxUm1ybD0t3wG6QoUlzdc0arVE/BuXaxBMyRJ4NvUzMDjEr7Rgvh0T+IMwMehA5+oxqOddWZnp22YjdW6orPk8qRUIdqalgI9ABIiPfHUa14NMqy3cETumbYAaE6vSovYiklO26JMAfUi5gYf+nctTqHxTTA20/vG5G69pHYCfywjXZp7Zp2VgqGxtK26jY1NimqXpBAwBVQYN1O5Ijy7e3bAborJitWRS0JdjPcAHkTeOYn0w06h0eRlwrVSSm4KY+8CxgRMABfbnG+g9INp+WFfMrDkxMbhSQyDui3mkWPHzhde4H4h7QAy58xY1tq2Xrv4RbZulXWJJ+l5nB2tr7NTG/yuUUvN+AT9L42/6f8Ay68bVdbgqANxO4SZ5vF+04Ra2cIYipKkGIP6ziw7oJ81k44nHOhGYeGIUrBER9fqIx06Bolq/lCmCu4NcbZuY7gd/kYk0FYMi5dTUqVbKNkkSYhb/SY7YL5bomtprb8zAd1eFW4HES3BMzYTEc4K5GnKxZBmzDQpq+Vc1iBQUAOFB3rwZiAt4txzjzMrUQeansUcEf68fXC/pmqpUrg12CiZ37SZPYHb90T+ID/Qrreq0cvU8OpR8xAYEQwIa4IMmQcTUpC7ybXUttPaGXy9WWq+Yrwu4jkH/D7gc430/SkdQ9envy9Kk5i4ALtFttyQAvHEfmS0LK5evRNWqxVNxColiYFySQfL2tzfEvXPBpbBRQ0t6imCCzSTMTLWiZm3fFLVbGRC02LnSZy+zPpbK1auYUKTFNSGMyu5jESByPbtjl1J0j4TjzTTdXSIIbeFLDmwAAkH5HcYJ5bqc6dVYtFY1AN5NjCjhYEADi4M+uC3XQGayr1EJ3KjMm3uDTIKn5B+mDUgEb8wVpZWwNhKu6eoNmaNGnISC25jwqrJJ7fAEi8YZM1kqJBprKIw++WO4MAIY3IHwBEEYFdI0zTyXiA+Z2cKI5Vf7ta3occdSqPUcEOSu5go2xYH3nse/phIvviaKtpycZztvDmX0AUoCmQLz3M4Xs1ptFErFqCuVsee7hREGxuTIw1ZbVqaIAQSyiAOzek+mBCUJp1SfxMBuPF/n0ucFzpXMP6Wili684x/me5PRqaxRp1G28hQpciZLDmw5/PCfr+kvRrLummjDcCQRBHIvcnj88P/AEzq1CllCjf/ACVDLm4JhiFA9QFv8nG1bQaOaRjU8tKQFvEkG8egsQfbjFEs08zMsQsNos9J9KZg0xm4iiQYaRJgxxzEjmO2BPUGrt4q0mAbw2BUxzI4+Lx9MWdU6xKhFhaarCqq8BeAsf4YEeoF5wjfaCN2YoxTixCqBPcHt3nsLD88OitGQ2KePEzx1Ny2Ch154MB0M1UrsVEW83px/vjDLmNLzdfYcvuJ8IFpKrECOGNzBnG2Q0NFeku3zsVV4aeY3QLe98WRqS7WIRAopwie5cbP2vPscImwE7TT06R8yvdG6Y/h6JrZtQ1VwUpUmAMTY1DBiYkAfX0x06XeofFo1gyhizoSSb2leSLLJF/W2Cur5paYJchfDJIJvJI4j1PNvfHHRtXK7HmFcANYXQkEg/PJjv8ATFmwqaj5h+l6ezqX01jgZM46qjZZFDPFNFXgxJjvF44thUzPWQR3CorhlgNMkGxBUn0iI73we+0TKkqyg8Gw+OB+Rwh9Lai1HNUnWx3RMX81rdwZ7i8TiKlUqZHUhq9HsfP2k/V+pvFpBFAFoMLFp3enO70wMyNZjUQm4R1P/wBhgj1vmA+bLAICVG7YAAWk/wCGxtAnHnS3SObzrMMtRLgfeYkKo7/eaBPsL4ZTAEz7WLNvG6nnpAO1T77hjMN1H7K3Kjfm6at3ABMH0ncJ/LGYvmDxIeoay9SWJ2zYfiJjv8+18Vx1BqLVaxpU1YkttVYliSfQXJJOGXrLPs9V9itRe8X9P3n1wq9IZhxnFqnxN6tO9QSZJghvkbhfvbvgFIBmh1lbVKBjmFclp1XJjcwFNZMtYs5WQVH+UGb8fOAWazp3k7jfn64s7Xc1l8wtIPScozFSq0yWQyd5gX7m45thR1xaKwAZpg+kOY4UggEHvBjBbO04BzE6hrUk7Qx07mXSkwG0AAMDO0gsoBAuAeBz+uGfpvralSq1ErSquF2sIYLCkX73Hziuta07MUgGqCUKhlYGbESPg3APxiD0yzVc1TpqJLGFETJg/p3/ADxVm1NrEKcgaDxLtaiKLTmDvpyCuwzIHNuYmP2GDmtZqh/DqMwUFOqQIcwCd3lF/cDCTm8zRqp4asw2nbuEwI5gNxxF++Fzq/qZq9FmYoFkBABu8v3QO4ubzgLHBKiHPcAzciHettYHiRTqMI7JIAP54Rur8s1RUO0kqPM0Xn0Pr2x1ozTIZ33NMXPPxPe04s3Q9Io18otOVLuAXZhJTfuuOJtYX7HFRkcSCoAOYo/ZFqtOk1bxB/MCQjHgdivruJj6A8d8+1TqAnL0wGIdqswD2Cmf3GG+r9mWXo0mVK7ITcFlWJi09zf0vinOsq5apTVm3RuBI9QYJE+ww0pKjBERO52gOtnGbk4IdQZouMqT/wD4Bf8A1Zo/QjA7M0hx7T+f+kYZOq9KC0Mk6gbWmInghW+o5viwJ5kY8SXpurqop7iUVfwt2AEDjsbflhloVmrXA3iCRF/i4xWtXUWYkkD3HawxcOt5hcvTFOgCqhbBRb3Agdj2/PAnuwOIZaMnOYj654VFp8MrIgM24sDN7tz6A+nYYK9M9eUkAo1SQI+9EqOBBi/viJmOoHq0zRrgwGBhhcqbcHCNUXwiVPMxiKGwZa/cCWAc1SbLU0k0/Daom5PQVG2kH02GfyxErUyNhL7wKYExtvFxH5DtIHGFPR9R21FR2PhlpIPE/X1gDFl02y1bKsjKABfmOffmZg4WsTS8cosDbnxFjTNKfM16dIVDuchf7/kBi1q3Q9NMqqEhiGt6DvHM8gScKn2aUqS5smpUQPt20QTEliQxuBcKIAHO44szM6OwUtu3ESYAMX7+5j+uGNHbnzLdV1KvYFU9oiH1pTyyr4b0V20goDkKJ3WEX3G/J4GErJaklatVyu9hK7lYGzEGSOPQlp9sTPtE0lhVWom6q1WSTAPH4Rt7KtowpdLFmzStBZlVmEdoXk+0YhKhZgZitvUGoHb/AHJFbQsx4hUeYTAINrH9MNGpasUMEbWAiY+nPvg10+6xJXeebn15+ntjfXaCOpDgEG8dh/b5xFqPWTWx/TzGujoTrUF1XzjME9G1hVrlyA3hgELe7NIE+ggN+mGDU87Vq0N3BZpU+wEgj1BJYyR39sJ3SuZbL161IRddykjnaf7H9MZq3UNZabK9U1FIIWmDAAk7uDe084GKx4gHypIYcQXqD1M7VKKTtQ+ZpkWIBNuTHA78YlLnwrmnWV1pAxKxIjt6cYKZDODwUWnC7Vn9hP6kT/bC1qWf3SAbbyY/8h/QYGWDNpPAjNFttC6qzgtzC+p65SrV9onabgn1Fhz7YXn0TbUFWP5NV9oiN1vvW5j3OM1PLEQbCB6z+gxLTMGnQhgwck+GYIBAuQSbbge2LVnBysd6wBenWqwb5z87wfrWnUwW8NiwH3QQAf39MXBUzDaXpGXyykrWamWYg/dLfzHM+xbb9ZxXPRNMZvO0KDqADULvCAEqF3MCeYgR9cNP2p5rNZiuRRpEU6IILzBM7ZtPHb88Matt5iJoFgOMiCdO6ioJTVSwkc2nvOMwiPmtpK7eLXx5ifS+ZpJ/GSihfTGwxLw6t6Q3w1O8EBfUCSdpt92OD6/ryp08vRobKSAEMQwHJMSWN7mQLn4wbXVvGonw2uR2/wCcJ1CmzCqy2YE+Vp3XJJJFrQBHY3wPqVAswsSpteysK3AO06ZygK5WhWqsKbEXFmUcixnv5e/3uMI/UmVQZjwQzcA0ndgT3G1mgeWQdpPBtwcEMxk67FmBIM2BiW79j68YU+pcwxr+cEMEUEEfJ/ri1Y8QVmw3Edf+qUmoqTTCNwyiYUKAkRuI5HJE4KdK6SKeYpZunTd/AR4pUwL7lZb+8En3P6rXQvUFGimbNZVqb6aQjGPE8/mE891b/wAZ7Y21D7SsyEWnQK5ZF/DQBWfdmJLN9TGLKh1SGu7dxHKhq1CvmH20Xpp/+0GNp3HtYQTBJHtI74TuttRSoH2KF3ONoFpg/wCmCfQ3UgqLWWtDVC4qFoAZwd0zAG4hmJ9YbALP6Q7Z56rU2/hqZ3BiIU2BgT97zWIEm2Bkd+/iED5q28wg9WmEJzVI3YFYsU957EH5wc6d6qNCqi08u+ZQU28ymGVSS8kiVVhLr5oHAkYV9Q1w5gICVIQXjv5u/wDvvhl+yehL5h3BC7dvzu7ekRP6Ysm5lLGhTO9WZQ1o8HO7wJILpt4mCwZmY9iL9wQcI2q0qVasKhVkpeKWKzJCNJKybzwL4btW6UqDOM9OGpk7hHJ7kG/7e1pOPNT6ZSujRCVot2DH0Yes/i5+cGbW4/KBIrQ7Rfz2UyrUalRFpmF4I2kHtEcmYt84VKuehBz6X/Ye3GD+VpKgK1FNpDz2HB54Ig39hgVnul6tnQo1JwWV5sR6WHI7gDAUbHMu6bZEG0Kx3KyyCGmR2Igg/pOLa1rVVdKZ++1RFIYn2i3/AJA37k4U+i8mlAv4wpuSBA5sJkQ0Xn9sFdVyZLKKbQtNPLJBI3MSOBH4oHweeSG1hmM1g6YPWgalQLPEFmkWWYJv7nE7qPRMoaZUU4fkVd15vHe4nt/yBujgBzvj+YHWTwJWFPsJi/axxrrWSzW/wzU3IPxlIIH7GB3xy88yGGRxE5co5uFPJExaRY34w3dPVoy2YD2KuBM/5f25wtPqtauVSmrvtACqAWMC3C9/XFmdJdHqmQqNmtpr1W3bGceULZQQDzyfqBgtjbbylVeT25ino+mPWroGnazDm3Jjk8G/OPpd6Q27RxECb8fW+KP03LGkRmi9LbTaRTZvMdpI4iPcCb+2CGi/bEqVWFXdtdpIiNpJ/D5j+Xf2xet8yt1QUgCTtT1NiXDSSjlXlBCCZVjAhQRBBPp3g4TenNcymWzRcKWFRSjGIG1iJIBEnji3fG32ja2Er1FoVT4eZCO6z/hnbN/eQJ9PbHTUOm6ZygFOku9UU+IzrLM3MRJsZ9Pjvii9hz5jDHUdxkQtpeaSlRr7XDgVAEY91AZvpyBeOMQNUqM0NcHbuHweL/0t3wsaOzuSqk3UEwY4I/qf1xZHR3Rf8apeo7CkkINpuxX0JG2I5N7zxitjm23Jm3QKuh6UaDtn998RH0+hUq1y6AwtIgkSYlhAMesx/wAY2paCRmAKwBQAk3t8E9j7Ti/qPTlGnRFKmgRQoAI5tJue9yTf1OKT6rTMKXqKT4O4osL94STuuDE8jFwpXmYV96XOzgGTB09TpZbxTWHmBVE+8Apuu5gbE2Pe3MThLy2nbq4RjAZgJjgFoPzGJK6s1WkEP4THPt3wwtpNKn4VVWYtI3g8CVILeqkNfkjnA1ryTONmAMQZq7JlqgZ2WoFhgFBIJmwO5R6cfGFbUteqZp99SPQKBYAYMa9l6mZVhl6NWoiNc06TMvBmSoIm/fA1dNFOiDDBmtuK2kQSJ9gRbm+CALWM45lrrretfvPH9I8/ZVldtDM10/8Al3BFaJ2jaG+bzgnrWrVCqzsVmkNBvyQZH0BnCJ05q/gPtcslOoCCbgSODexjg+xx31/PNRZncksYFMmwYevxF+fT1wsylrJ2BWu8XNcpqMxUgmC03F73/rjMWdoFPLVctSqNToszLLFwJnv24BsPaMZhr1cQHoA75hrSNOalTr1wYWyqJ4YeY/EyB6nG2n9PrmKFXNV2CoKZSYJG1fNJAMk8jn98M9LTwcr4fBKGpxMkgxz7QMLfW+opT02rRoyq7QVYG3lZWIsOIW30xL1FrS3iLr1GlABzmImd1gqImCZiCfpMH0/KBhc1WsMwyb/MwkEizEciSeYwY1jTazKK1Ok5pVAHVgjQAebxyGleeAML2ZpvRJDqyvFlYEG95g3xKCXsPzJWo16VPL06NJCri9VzHnMW4NgJaAQOfnATMWjEwZNiN7navabk/A/qSMQs2pme2CbeIE58yVpFJm8RkYL4abySTwCBAgcye+GvRdHzGdpeIVZiv3VBgBZNzNpJ97xgB0hllqHMI3Bon896AflM/TFwaBqtPLUEoqASBckAAn0+gsPYDALzpAMZ6YaiRKmq6ZV3MEWAGMi/+7Axh76NzDrlmpxfeSAAD5dovbnzSJ9/jAnqrUWq19oEAELtH4i0MT73IH0x50ww/iFRmKSTEf8AabfBjviqvgZksgJx4jcNRnlCsAbpsbXBg/5jM3FhiPR1DxidoELI+gG6/wAS1+8r6Yia+j0oSQxP4wbQGP68T/XHvTORq1KdTYBBfzEtttCmODIw2g7RErfqMj06FKo9ZKiKVLG55g8/SSf0744ZyictQVFVjTRSVZhIN/Xi1sBtVrtTzVdG5VzdTI4B5xYma6ferkqKLBGweKGPZ1lotcgyBx+mE3HI+Yz6yV6Sx52lT1dbBrB/Qg/qJwQrdShywAgkFeACSD/af9zgRreXpUq7Kp3qDbbxb5A7/TG3Tzg5ynUKeIqN4hQnnYJv7bgJ9sXxld5DEq+R+UvvpjojL0KCb6a1KpAZmqKGIJvAkWg/W18Lf2k1qXmpKCCUIYqQI3dhY+aLnC/qv2rZtTKunP3VUR8Xk4Uuo9XrVqxZ/K9Q+IwUmL3Me37cdsI1U2awzQ2ojMK9O5lMp5EE7jc978Sfb0IGGetqYCzGK903XFolgwL7jdgePWJ74m6jrEIQCSAB/wDaD+xwS6skg+82/wCG9Sq1sGPH+5p1Nri+IqqqiOSBcz794xB0fShmGaoZFNI8o5JwPXSa+YJZKTFf8UQPzNu2C2m6PmFonwkFwd5chdpuOGuSBJsD29RhsLoUATIuLWWG5xseNpx6g01nl0psKdOFJgwpNgCext39MNlMV3ygJYKWpggxLcRe/MSQRe8+mGnpsUzpKZVgpbYwrkxIaozWPffERNzAjjC9U19wg3imAYG3hhHFrgQIscRYNOJUWayWGw2g/ROnNlLx3dYkoQJA7HkXII7EDgj3xc3R2aUZOgiwDtJjj8RJt9cVl0yP4talFBtPi0iNh2iCHUyV7QJOGzJ69SoeKt0NJimyP8MgR/kIgz3JGLqoXNh9uJfqOqa+pOnHIOSfj/O8dM5n5BQAyym44Hb87gx/squo9P1XplKfhhODvYz8QFIiP9+vHJ63VREqvTdhVlmhRspqLjcZ3gkdzIkxa2CGZ1xTR8Sk4lrgEiG7+t+Rxhex9xqnUoMYWJmm/Zo/js1cU6VBIjYd3ixcixBURIJMGIgckWjlMuq0wAoAiygAADtYW4jC9p2p1KyuDBsJA49x7NfDBUzYA3cCJ/ITH6/phrp2DDAEQ6kMG3M6CkFAgBQJhQAAJvYAYrXrLV6VCvUoCjTqPUh2LrKweGIm7mBPrtBnDdqGtQ5WbLDG94nt+YwC1nRKdWursAGeJaJkBRYmLWFvrgty4TiD6Yn1BvEbSBQr5mmtdUUhpXaqhTtB8pEH27xYzNsFuo+mW1Kt4CbV2w3iQIQcH7ovImF7kDgA4KL9mwaKgLIwgqPQ+h9cTukshVo1nWoo8xUhhcGJkTE/TGTZcFOUM0206CGIzNMr9iOURAvjZgwOd6j348O2Mw06jk3aoxWuVBjyzxYD0x7imuw7xaRM1lKn8MRT/mMKQULuiSqRZpHJ7kj5wur1HQpZSj/GZcmu9P8A+B7gQSNz7gILEE7YONugNbphHoHysrMyehAgED0IgmPQ+2Ff7WsxUp10q7SUentDdtysxK/+pU/HxjYcAjWIGsn6TxG/R/tep1a60DlyoNgVdYH/ALbQFAwm9V9SCpWaoQu+SqlUBICm0H0uf14wn9P5d3cVDZQY9+P27fTGnUNWrRrtSdAroYMD703B9wQZ+uAEltocJpGoyVnc81Sju2Birea11E2Jjt2k/wBRiBlMv/EN5bAC/t9MTKtM08nVk/fVZEXB3A88wR698RuntTSlRzHIqwhQ2izQw/8AVp+g9MVP09stgagHkrS9LGWdmLfeXbBsbkEce8WwyXrOjUSGEyyH8MciQeOeQP64RM5qrMxLc4sT7OdLXwKlaoQvinaGPZUEtE28xIH/AInHFuwh95TQTYDWcDz+Ug52mp21ybqu60TLTyPqPSP0xC0ZUq1QJXdHlvEQex43RhhztPL7aiQpUnsOBtPBmRBUe3thTr6L4THY5PBA7iIPbmBGBIBpxDkEtkR2oFa9M5eoPOvmQsBu4iYk/wCo+MBjWfKCoFZ1c2EMb8XgczCgT6Y207q6mLkz6G0icR9U12izU6phtjyV43C9o9QYI7YIjNnSJL1qF1k5xAFfVAyU9p3MwJqN3LEnvzcQcFc19pGYOX2I23cNrN+Ly+hnyzJNr37Yjr0hWzZFfKISrhyyxEFeRPA/PA/NdF5qWWnSZyiy+3aYtLGzGwP/ABgi7xK6pTjIz7QPRVq1VKa/eqOFE+rEAfqcWPrWjZLJQMuHNVAQ9VqtjMAjb9289gI9ThU+znpGtm9RpU70xTIrOxFwqMIiRBJaAO3J7Yk9WLVpZmtSYkkVG2zcsJJBP+IxHpiznbElF3z7SNV0xWR6qGADBWPu+8/4T6++NOpc0yUqNIoFLL42/wDFtbyqOBAszRedwwV6MrvRfxWBFxKkXG25Mdhz+WFrqvN1K2aerVkM5spN1X8INzB2xbtOAjdpZ2YYA48wXl0LuF7T2F/9Tgvq+WKNWTiEQ/PlFx9cGuldJostyrsCGMEGPnHTq7JipVYrAZlgiebyBPExFj7YhmycQ9WUPwQf2hnK6zFKnSTaoAAWL2AH9P1wG1bOsDBjkAEG8CTM+o4n2wA0XUW8SmjGQJBn02mP7YndQ6gKhCKBABuBzPae4H9Tg7ktgCPdX1qXUhAOJ36Z1XZXqrG5WUwVPBDAgyLG24fBOJeo6e2YY1gjBHaRsXdHrMA8G3uBgb0nnKCF0qqdzxtabDmR6gkxe/0w0ZjPCmgSkqqbQAIF+T3/ADOAsp1ZEzVtVU04zJvQZq5ehmXp+RgRsNQxMAzYjvYRbnm2BuXqVnAYg+PVcsQqgN96FEC8kgn64kafmUIUs21Cs2XdJ97EmQCZtyPjHOvqaJWV0MbCGU8G17iB73/XBTZ26ccQKp3lyedpvl87U2VQyO1M/wAtNxJsD5lUiFj3C+owb6ZytWghqOVai4BFBoMA8EdlP0NvocD63Vy5hSsC1MhAoAVfeJj6/GFzVeqahARW2gKFsb/8do/vgdri1uIxRWenQgnOY66h9pDU28KjQpoGEo5aQZHZVCwwNovxwbY7aN1dUcNSqI25JMnvI2kfUzHx8Yrpd606bF9tRizKdzAxCCNqKzN5uRxY4MaPqRZzuGyQJYAjzCwBn0/O1+MGpGGED1H0mMOZ1bfWTeYkgTxE2v2I9cO+SUNDDzEKoG0boP5HCrlOn6Ocov5yta+0zIUkWYgGSJB+ow29N7MvRZGdGqjzVNpuAYCyDcD+s4rfalgalTgxVayMEzUahUZippup7Spv8YGtmCjENuBHa4IxKznUgV53x5rAc+nsT+2Bmtan4r7oiwE9/k/77YyLumWkZDbyxHme1NUaTefcgf1x5gWa/s30/wCcZgfrWe8nW3vB/wBnXS9au38S8pRQmCIl23cLNonufgSZho1PbXSpl62XeoFftTLbeQpHcGDMjke2EYda1VqKae6FZW2z5TBBg3uJHOLAHWWXq0vICGsWVgD9O4InG0x7cQ9Rw2YsZDpOnTYFwQFPlQWkC/m9QfS3ziX1LodDNsKjKoqgAF79p9D7+mO2o6qKrbxxAH1FsR/4uBhNnxlQdp6mnoktrWwjfErzrbSK6bAEZqQFygJEzaY4t6++Bei9LZnMDxKdF2QGNwUwYBYwYgwFM3xY/wD1N2qKlMedjA7f8AC+CqV6tNRTNZWTcS0j7p9ACZv7+/qZIt2Bpmb1/RLU2oNv7SodQ000QGYWe4PwSCB8ERhrpZqqunZcEbQTUCdpEiT+ZIw49O9C5bPtUNZairSI2qHiS0+Y2tER2m0zjbqPI5XKslEqDSpUz4auxMkyx55JP0xYqSuTM9X7iOJXmk57dVCt3NwfYx/fDZqmhGigzhZdm0SCYMkwBfmTFxhe17q6rScLTemADO1EXaO/oZwx6xmczqGmeNTUVFSoC4B2kKqSTtnzXa8cbTifTJlltC5EEa50eKKfxBO6sy7nUKAiyJIURMj1NzfA7oDpejn69UVWYDYxRUMFmABuSDaJsLn1EXa6WsDO5JaykbvxgfhbuP8AfqMJPTmoVMrmN1JSWp1pCiZI3RA9ZFvriK3PmWtRcDHEbKnUSUQtNPLTpIAoFibAn6GYPrJnCseqGXMeKrncDI9jPHxxbBT7QtEq0qhrpSZadS4BEFd0ttI9Rx9Bhb6e0t6jkleL3sLnnFtOknMCXD/TxHrQdRrUc+woEKT5ojy7X80ED8I47cDg459UavTNWs4SnTYmDtWCSCdxM3ub430ytTo1WbdLMoUHsAva/qf2HGBes6BUzofM5Uh0DbX7eYAXHZvKVmPbDDIgq158wgwwyOYN0esKoqggkbZEj0In5HqMLGqVB4rzc9ye/ecOlPKfwtMJcn19CefocCMvodNXOYzLKVHmCSDN5G7ttjtgenSBYfMqybaRC1bOJkaVOjtBLUqdUtEFmcFjMcgTAnsPyEUdYarmFKqGM7tsWtzz2wwHo3UNRD1mpClTVR4PiHaz/wDaOw28TtHAGBOmdOvlPEq11KlFMA8iLn4kW+uKBSNzzIyGOBxBuosFq1ACB5yPKIm+I5piLYEVc2zuXJuTOOyZok4OIqdzJ9GqqMCwG5SI9/74I1dUNQSDBNvjscLSsWb3MnDB0nURa4aojVUU7mRBuO1VYkxPAO2TiG4zOUZOITzZcJ5RYAAfAmf6DEPSFd97eYspHAk8Tb++Nuoc4HrFqLl6TSR5Su2LEFTxiX0HqoQ1Vcx4iwvuw4H5TgBbSuY1X04ssCDzD2S0am9VK1dSo3BitOATeTu8vHqom3ebY86r0vJ0m8amVIHADCJHAvEH2MYnGrbC7r+n7wexMfmOOPbAVt1HunpL/wCFaKiauQOD5i/mtSlwZO3aBZrRcmyMFN+0n4ODuTyZpIjMxXcBBH3YIBHa9j8YTM/mJLBTxa09v+65NuTiz82C+UohULbaFJiQJjcl/wCn0OG2OnBE8wo15BknQ9aEOBK+EELVFErtaoBBPaQWN7Wtc4I9P6Tm9RygzLPTo1tzIHSmNxVSVNzugfHvxbAro3IMcrqO8hZy8jdYeUlhM25gA9pxD6S+0dMvkqlKo9RHVqjIqg+YOLARbdJP3j6RGJCKx1Y394FhpaQdQzhoysVJFt7MST73/P6jBTp/WDXpGfvKY9J74j9R5eu6K60v5TqrKwE2ZQfoYtHzg5010qaWRNQk7ixYC3AgE/nP5e+Erk9RNhuN4W5cDM4yezAex7frjMbmmDchT7/7GMxmROJOW0jc6BmO4tYCwuPQe559sG61cpZUC3uLe3cfW0xxjMZjXJzNxa1GdoL1DV2DtTVygUAt6kwDaPYjGmndSuz7DdW4PecZjMSUGky/T32LYgB84+8MaBqTeLUdQJRQI/7jFj24+okd8aajqKhvDG7dyXnnvee8/vjMZhYDeH6s5tOYx9MdSGhXLAHbU8pBM8TH1k4k/aD/ADshVYAb6YDqTyArAtB91nGYzGrSP5cyOoAFgxKRy1Nq1QD8/gYtXozOmgjUlG6nUAUiYJsRyREwfTGYzAgTrA+ZAQekx/P9ozaz0lRydKpUyqkHZuqUybMFF2FgAwE/IHxhN+zvJpU1GtUIG1FFQA9mMAH6XPzHpjMZgnpqHGPMz+qvf8I5zx/eWjmaK1Eh1VgezCRGKt6vzaZasaVJdvlBCgWvMfP1x7jMTcinuxvMb+GdTb6npZ7cZx8xRoCtmKyoLb22gzbnkgH+mLE0arSoZOTVqGq584BYAkEqBHEiOZ+vAxmMwhcd8T1lKjGZDrinVG6J29r2J+b9xzPfETozpPxc4alUg0qZZgnMQwCkzYi9h6wTjMZg1RJxLWDsMuRFgAC1reh/seP9cKHXVBRQLdy23jiQZn14xmMwyxwpMTQAsBKU1ErLILrPMRHMRgElhjMZga8SX5nfIzDGJjk+mCPS+e8PNKxmDIaO45/pjMZix4kLsQYwZzWlqK2xNof2E3+kD37+mAelVttZI4Jif0nGYzCh4M0aWPqofkQzrOsFSB6ADECpn2IuScZjMLgDAnrbLG9RhmL2cH8xve/5gH98WL9kOttVZso/mAQshPYBgCt+3mt9R8ZjMPndN54uzt6hse5/eGOvdmVoVafiFGqgKFUG8mYJiNsTNxit8roW5A4aWm6kRAuQZHb25vj3GYvUO2AuOWlor1Tk/wCEo0jWJNOmqH+W1yoAJFuJHriNp3WKBoZ6zJBXzAQFiwVQbQe/Jtj3GYolYBhHtYrgyHW17zHbRcjsdyD+uMxmMwP8HV7RK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sp>
        <p:nvSpPr>
          <p:cNvPr id="3084" name="AutoShape 12" descr="data:image/jpeg;base64,/9j/4AAQSkZJRgABAQAAAQABAAD/2wCEAAkGBhQSERUUExQWFRUWGB8aGBgYFx8cIBsgGxodHB8gIiAZGyYeHRwkGx0cIC8gIycpLCwsIB4xNTAqNSYrLCkBCQoKDgwOGg8PGiwlHyQqLyw0LC0sLCwvLCwsKiwsNCwsLCwsLCwsLCwsLCwsKSksLCwsLCwsLCksLCwsLCwsLP/AABEIALcBEwMBIgACEQEDEQH/xAAcAAACAgMBAQAAAAAAAAAAAAAFBgQHAAIDAQj/xAA/EAACAQIFAgUBBgQFBAICAwABAhEDIQAEBRIxBkETIlFhcYEHMkKRobEUI8HRUmLh8PEVcoKSM6IkQxY0U//EABoBAAIDAQEAAAAAAAAAAAAAAAMEAQIFAAb/xAAwEQACAgEDAwMCBAYDAAAAAAABAgADERIhMQQiQRNRYTKhFHGRsQUjgcHR4VLw8f/aAAwDAQACEQMRAD8AUR0ixoFRSJrMAV2mSSb7QoubdhfHPTOmiKq0pXcxu5mLAyBaZtEGDPMYcc3Qr0syorUnQEll8pBEe4O3mBIOJunZ9alQoygM0qGYecMCI3HvxEm8HnFEBIywlOo6hKrAi+0YuhdMpp4tcgTv2UpAlRtUmPQncBb39cMOrZenUE1FDwIhgGX3sRH+xgChSnlEU1FQzzFy83ji0+X6YE9Zawr0lSk7Ko+8VtJgeU9vkYOba1zj9JISxyMwpqepU6CAUVvEAJtC3FybQYHGK/1LSq2aINGkzMZJVFsI7+g7j8gOcdtMqbyqI7s3m3bu8KSPge+Gn7PNyVyz8OCBbhSC4PwYH7YXFrM28O9K6CIC1/JU1dqTohqKoALBSQCIYCRIt29STjh0k4pUnFSEHIuNvJsDxN8LOv8AUDVKzuWXcxmxPqTe9iJA+mOWRyhzNJ2cVSqwF2fd3RJtc8XtjqH9Bw8r1dP4qr0eOPtgyw8zmsyqVBS8A0wAAam4tNtpBUgbSS9xJ8uIeV1BlptTqGGN5QAAnbAHm9Df+mErpbrBstTrUnEqSLdwRNhewvMf3OG3pnNZfM0HBqqXHCHyuBzu7zcxb3nA2BJ1H88xqooiqq+NsSX0Zq7qM+tIeIyhnUETcJcn2JA/TCdls82ZZnzGYKMQdrEmJPYdlH5Ys/p3wsnlGWjepXLOSfvE3AUeu0RYdyT3xWdHSt7L5SaZlo5MA8esnBW2ABgEYuxIHELDQRWUFWNV1H4YO4eoPrPI+PQ4TM5lyudqhB4ZQt9No5Pue/ucW10fp6UaPkVwGJaGIJExa3HAtiC2g5HNap4tauigKFNISvi1A0QWjaREKQDJI9sWYBKi0AbS12D4gLTs9U/h0XxgVLTYXa11kkbb949cadFaKFqVK1Q+UF0pof8Augsex9o98M+r9AKawp5fy0Y7kyJmYPeJm+B+qaUMnTWkjhwiAE3BJgSQeIk955vhfp3qcHXuPiMdU1xVT0+AfJP7TlAWsRWJdKqsiECdrGwJ/wAoBJ9YBjE/VK4rfw+VIbwg4pt4VlPpze9zeRPriHpGbK0mqOUjbC7j9644B5gCT6YJaFodWgr5msWUMx8NGsSLbWYfhFrd+9u976QGAr3xBUWesA94wc8fb7+JByeRy+WzBajWDiGDBmDKAAWg7ByCF5/rjlp2kmvTaowXYRtQmSCZgm8mLen0xK1wglk+6sF2nkmxP4ZJgWHpfAjI5yuhWlRYAOeCARab3447YiojVkxq36dIhDqPQcvTbL0xSUIGHiusKdkXLOfSeOO2AWe6eVnYBhBAKFSCL3EkSDaODgTqutt4hcnewNww3Cx4IMgicWQ2RGbJqIaMlAAKYgDaQQe5U3C95CkW7CdtAyZRrlDhSNveI2u6UKFCkVG4srGq3Mmbd+AI/XEbo3pOrmyzqVVVFy03kni0dv0wz67mamVCq21N5MAeY2FyJAA5/XE/pmmKdKlUHinfPlUwtpEwAFAHae844PkYEJWuptXiC9UFA10ogBbsWqQLAQATHPIF+MSunup64qVcnVqQqhmpvYiFsVBMwsGbcEe+BWuagVz6MqnwwpQleSXb9TIxMOQq/wDUcrvpOwKncgBLqHIUs4FhBIJEmwOL1ocYl7XXOT4M1OWypqeLVzDSu0gHkkXkwLAntzY/QpX+05KLxUp7qbpIamwMmfRoG36zOIH2iZHxPCp06a0hTYrO3b8x/iEj1wvZLpEVspXVm25miS9HmK1MIWdQPUbdwi9zMjgtWT255gbhpOrE75zM0821VqB5mENmM94vYW/XCRnQysVMiDxxB7/XHGnmSpBUkEcEGP2w89LagudrLTzCKyhCz1NgZgEHMlT3I5tc4nGiDz6uBwZI+zzXsuKDUszJloUwGAkekzY+mLRz1bZTifLtgMeDa3cHgdgcVlU0d2rlabHYvDMIIkxCgRBjni35YNZnXzWQUnhfDCgENfafKCR7EH9cK2qr8xqssm3mC9Y0rMPtbywX3AEGH59R6cYC6ToTNGYqFVUMd02uJ4kEHsDizdbzrmkNppkBV2tv5JMGABwLnnFb6nr1NqyU6hfZTJVjTIG4D0m0zySPXF0BxhZ1gUHLn/2T8n1RURAu2iImxqRySfXHmA2b6cqO5altambqd4uO3pjzBtAgTYcyydf1d62YrKVZfCpMKZNxumAR6EkxPNotGFmlWWoOW8ZbgyPNERMczcTbtgdoNZ23V/EJphjuDkktaT7TwZxpmcsfHgW33U3Av/YyPyw5a3qVBh4OMTFVRTay2LnXvn5G3+JYmd1eaCSae59sFyBtBEzJBsJwsnT3NJKvl2uXi9gRY9hN/T3x1zWRYqihr00CzFjaMMVPWt9IZepSUKqiNqxI9u4IN5HM4VXpiw1DgzWHVKv8s/UBuIj6Vo9c5iKQnmdtiQVIPHHPfDpW6mp5BVFRZqEQEWJAH7DDV0vlkpZYlQIYkzFzeLnvewwv9baVTzOXcBVDhSUaLggTE/4TwR74PX03J8iAs6gE4A2lMa9/OrPURQgZi20XiTxifpVetWpPSpUx5IYbVuLBSC0ze7X/AM3tgH/HWH6/2GLQ6d6c/gcuatV//wAmsBNNtuxb2X1JjkzE/GBGouMLLpcEbJlXJlHYDarNUdmJUCTELBt/5flgro/TmcSqrrTKQRJZgLHkETPHth9bqGnSqVWp+FUpuzeako7QAAYsu0ARxYemBCt4tZXXyiC3PpxMe4wF2IYpiFRMgNmN/T+n0quT/iq7MFUjwQp2tKliLkG7GDbiPpgNqdelVqU6dF0pDcFbfbaSYiRBMmI7En3wL1zqcpRo0EMKu8wPwkt39/T0wA0PVh/EDeZUtBn0J/OxvPqBiurLAHiatfSoKCwPccywM9prZGnDViy1aiqNqxtLSpiSfwgGfUG0Ww0dcaFQqZLwSoXaAKTAXQgeUg8xa474UesdXVssvihlqFEJU+Uq1mJvcemE/U+tsxUrM7VXPPlny/G3iMU62tndfTOMTHRDuzeZZWhasXoU3B3OKcEz+JRBv/3A4GavlKlakdywzLsn0M+vsv6/AxB6Y1LLnKrtfYxJBXvJJJg/N5Ptg71kFqUQKVQgre1hxF29uf7c4TqRkyPmPUUtYMCJ2TQDO0EeWpIC5Xsdu4j5FgSMOmra+ubY0BUpqxWYYzPtxBOKzzGcSj92pvZZ8wabkQe/GOFGqijxHaakTF7TxcdxzjWFgFeANzEXoZbjrOcfpGXqEMDtFVSGJVSWuIP4pAtJj6c4lZCitNgXZCNxiDLSAAZkR62BPN8IWezVXMR5gQogyL8nkgSRfB3pRUzCCjWEgO3nBIK28t+8xEG0A8HANOlciMl1d+IY17QMpVYPTUoxUM4BsNwECOFJ+cRdB12pQztNWXw1eEYAeXzD2/zwcGNYzmXy6rSCli/o0kxEGePi2F3Qsyv8WjOTtUkj1kKSP1wsw1Kc+0q5wDtHbqTKDN1qdFYWqp3U2iQXC72BBvtKxI+D2xIqk096bRtWJUCLMT2EW5U+8YO9L1Kb0FrBfOZBJFxBiPawHHtiLq9AVSW2jcp8rgeYe3vOBJZgCAp60KNBHMH6cMvXqAVKY8UEMjEQf5ZDAEj53R3j2jDLrGzI5WvmVUeLsncRPoBPeBMwMK2pZjwczvEAWJHFp7W9z+YxD66+0SlUV6ao1SixKl5ADesTex741KmBWXvXvzK31HXqz197vuZ283pc9hwo+Bib1NmjToKCSjlwVEwbAyR3jtPviDnOngmXGaFQMrLKiODMQfcHA2hqhqVN1Q74TYsknaosALyAPa9z6zjkGo5nMxUaT5kSvQVmUWBMCeAJ9e31xaunfZ2NPDVKlcM70zTVEmJIG6SfvcekYqhYesA7QpYBm9ATc/ucW2/UY8PKtUcNlwjLuEljsU05sLrImYk4m0jG8npq2Zu3xE2trzpTaBfxJ3G5kG3Pb2nEXRGkPWqloIiJ5/2e/wA4ZPAourEFaiOTBZLASezCQR/iH0wF1KnvKUqYvNgvB9OTb9cLqRqxNG7orUT1vtCp6pTwEBqKhVoZSt9okqVP1v79sJWo6l4lZ3AAVjYED4v7nnE7M6Q99vnK3YAEx82/eMB6rYaRVBysybHZhhoQodRVEUKpAA7R7zjMS9I6HfMUVqrVpqGmxBkQxXt8YzE60nBXmmnZhUTYU87AgMewYgHvAI9ecWBnaDQq7FcUxFMDt/5cnCf1bkRTgqyVAVCLtBBDc7uSD6RP9MN2VoRSoVSbGirXO27KSf7YUYnAEYVAX38TtoJq+KDVXaBEiJ+fbg4Na1lar0d2Xpkv2up/cgcWvgBS6lGXanWFMZja5ljbaCsAztkQTYBTMz2w3aP1xla9J3GxCpMxED6gck8yL++NGh+zSBM7qKcWa8kn+mPyhPMMKOXpUu6013fO3+8n64V21Pebfd4H7HHbP6z/ABNULTkAgbmiyiLk/ABwNoUwptYLf4ngflh6oYGIux3zKq6T0sZnPUKLGFLEuf8AKoLsPkhSMPv2gawRW2/iCCwv55Jj3jcQeeJwsdG5Z6JObVQx8yiRZQbE/J4/5xJ1XNUKibpqCtbcCwK7V5iADeFGMxL1UlY+3TsVDk/0ntWsAkJNliSZ+YB4+PfEzQ84q0DUSSUkv5RYngX9sAsvndoDEBu+08e0x6Wxtk9bNEOs/wAup5mWAbjgi1vgYramoavMmptJweIxdC6cM5n0WtTV6ZV2YMPKIUx+TFcefaX0WmTrCpl1Ipmz7ZKoZBHM7QZAA9vfBr7KtcyaCu9Soq5g8BvL5OYEmCZue/btjr1NnGzWVrVEqMq0y1VYmHCqxZDEEoy29JxCJqGDCC41uCOIvdQ5kVKGWq1GUOyrywBI2273AkmfocJdbLs1QKnm3XgENHMyQY498d+ocy1SsxVfIoCrHAAUQBhh+zTK+KaqkhUIG+wLFdwsCeBJv+vGB2bd05W1HTNen9GYptJZO5MXuYEdsTOtc9vprSpNO0jxBPoLA+pnthyzNXLrZBtYLtptUuJEeggWH78YqbquuwrlVsrHcAP8xOAVnU2Y613p0lFG58/Eg5LLlnuDwT89vznEnUKcf/sIkCVBsDF+/HN8RfGIUehEWPtJOI5zXqQfT/X17c4MQScxPKqMCdssSkX59Tgvo9etQroSDtqy0HgiDf27YC5DOor7nkkfd9p5OLU6Q0bL1SM1nFqNTMeFCSg22JaPvCRAERbHOQNjJqraz6dzAwytVqpesrIiruJYQI7YYOn9LpMhzBVkpVRCFlgn4AJsfXvhr6r0NdQylVMvWps22AQI2wQbgXgxHFvS2FnqRnenTollUKoG1TP3QB7ED05wqwBGDGwpwQR+sgaZqtZKjUqBNQiSqLB32kiCQPXnEjT+u65qTWyzUlEqzEgBJvZWiTEC0m894wN0fTxQzS1CagTa0OsQJid0gydswPn0wX1LJirk0qrESxYkgkjdtEwLH2x2lQeIqnTaSSJB6g1hczTYow/lmQe/3YIn0PN8Vpmmct4YkmRC/P8AeZ+uLK+y+mpzrSoZNjSCJHaOffFka10hRzVOR/LeCFcXjtweRghsFWxlSQxwZSuXT+HpU1c+Il22k+Wdx4BMTx9fXBDJddZEOKdXJpt/E7KrfpE4J650Waa/w/iCs+0uNqFWAmJCyZA4JB7iYwvaf9mFcs1TMU3FNeBEbgBzJ4Xi3JvxgvA7pfVn6N5mjZHJ6lnTTWj4IgtNMwCA0AFSCAYIusccXxC1KrTUeEoJpKzBZYjaCx/M9ziSdc/ham6gqKVG2yL935iTMeuAHVVACqKlMEU6o3r9bEfIIxbIYASuSuWHPxClDUh4KKDF9v63/Q4laflnIespAgEcEzBkAR9MAqGRfw6Y2t5oIMGJLED9I/PFmDNItKnlzTBIG2m0EAzc34tyTPoO84VsGk4m1Z1TWUKPgQVoGdPgt54Jq7mG2SRPa4vzczis8w4LtBkbj7d7Ww49cKaWzwwUA3AmSCSAD8xf4wYymkUMrQAUK9Rvvub3iYAMhSQT+V8HVwgmPYpfb2ivp+Qz601FOlU28iQByZ4Yg98Zg/Q6sqBY8RhzwxHf0DR748xbV8SMfMSDXembs+4GDJNiPY9wcPgztevlabUwdlNQhlZkhfQRHM+/0xF6oaj/ABNOpsDF7e8pcH3sYPwMTtL1xWZtjKCPvrtBIAkTeIPNx6Rir92wEuiBCdRgnNPXBllsymVA9F/e04XtBzwpVt5XdI49+Zw3vrLVKqJTgbvYTJ9Cbe2GrR+jMtWy85iii1/MC9OxW9rLCsfkHBKmKwN4BHbxAWT16kqmBU3MbypM/wDr+2O+p6lUNPwcvQq1K1TjyED/AO0Hn1i044aZkTl61bxAv8mQC0kEkWYRe4gj5x6mpA1WUUxe7R7dh3mScEPXWfTA19KGGTGB9GrZeitPLVKaBUFOs1WnKOyBAAsGUuWuReB3F1NdA8fNZXL1QlN61Ri4Q8JN5YW3FUYiBaV+jdV1T/8AFp72soBJIgNP3vrusfcThC1LUmbPo9E7nUrsgXncAJn6/TClbE5jdmfMtTVkySKaTUKDDgBUUECAOfvAx3F8UZ1JTWnmKiJIRWhQTJjnnvh81vUFpVKs/d3GSbiPnt6RhIzlI5rNFKe07rIRAkgd5iTz7mO+C1k4nXVKu3mRems0EzKtBIhpjuCpmfbufYYsbrHU3GQVUVt+YKoqxfzi4A5MiV45OFbpvRf4Wv4uYA/lmBTvc2g27c84k631BVzOoJtC7aJ3KD2lffvBEH/FGGFsAUkRUocgGBc1l3QCm6MrhRuBEEWwf6Sr08pvarAWtSIBaRcMpi3qPbkfmX6J0+pmc3Wc099JaZEmDsfcLfUbjHsT3ucr9HVHWqiMihwRB4/QWwqSX2xGlVU7sxW1mm9WovhtABt7ftcYWtXzZDOrqpPHmHEdxHGLZ6S6Y/hMrtzBDVJaTO4AFiQB9IPyTitftBogVFrU5Enafpwf3H5YrWdJKGTapZdaw39m/RdCui1M1JQvtpILBjwxaLkSQORhj636Eyldf5WyhVIDSoAXsLqOQTa3c+pwhdF6/Uc+BNx56dr+W7D9AfofbEzPdSP5ldgwmbcRYxJvZgeOMQzsHwYNUBXIlfVKRVypsQSD9DBxfP2e9RuNOohssKqJNNWRgrHaxFwbG2KazL0ahY7dpM+aT+cTGLE6K13M5PTwVdPDp1nBVlU7iQGEH7wBn88EtOR/rMJ0wGs5xjHkkftHqnQyObaoxarQ8Nf5gJ8HbJMSeGmLQe2PM301kWVaVCqFqXC7nYlmsYO7mwIgcTxbC9pPXKZs1su1KnQq1AsNfawEk/Ucx3vhR17OOtR7yPvKwmDcnveZ74psuxELZYz7qx0jgZlo6PoJpf8A9lVioPDCGCDHmM3j8IjvjZumKaKFoCKRLE0280lv8M8AH19ox2y9Zs1lKFeoRTc05O5d0SOefLJG6fQ4E6v1UuXpqKb7iV++RHl9Y95t6c+kmYIE0mLBnzrEkaR0z/DO5UoN/wB4QSR3FwYHrHxgiteqYpLAYsB3/PjgC+AHTv2hGu5yzqs7SysBFliQR3MXnBTTdZSnmJeSAp4vfgfWMB/DpYATFWd9ZBjWcmlFZiWiNx5vzHoD6DCR1DrwpFkrEMN25JHoDb3cf2PbHbrTrcJSDUWBlttxxYsZB7x/s4qHWusMxVbzvvXduAIEA3FoE8E4YsCEBTzD1B0Gpf0hKnppzzlKSilIneZM7T3Ki3I5j68Ybf8ApyUMqKJIcqLsQDeALSLCwwsdK6k/jV2ICyu8gEW3nd2+n5HvjhU6heqzr6cyYAHdj7GcanR9PStfqWfeYvXdR1Fl3p0nAGOPmbZ3XFpgoZiOAYxM03WFpItSCylfuM5gz3kgwZ4IE2wr615oMiebSRAHvH+zgZmdQqfdVpHsPb+xxlXubrC3/cTZoQUVhRz/AHk7WK9Su8qm7wxLgea0i59rgYJV6vjZWh5iKlP+W4mSbeVpJ5iR9PTHDonVRl3q1nUkmmVWBPcMeOBAHPribp+pZc5h/DFGnSqi9SuDFIkFWKBZNwTaI+IGBEZ2A4h1PljzFyrRqqY2VLe2MxfuV0+hsHB92Fz+WMx3f7TsU/8AIypaGSTMUKb3NZKsyJPk5O4kwB3B9frjh0VQb+Oq0FYAPTqqSAGkbSVg/O0yOwjuce5Lqj+Gy5BpksSYQyAQw5nuO35YKfYbpnjZ+o7LuWnRMkk2LMoAtzIDD4nBFGRBWkA7Tn//AB6pSLPVVlZW8vEGIPf17YbdH1AEnabkXEzxYf7GG3rPT0qwjHbNlYCwMcGLRHHGFBP5bbAADIXgfA/PnEvWyYY8SUuVxpHMi9WZBqqEU1d3ciNvAC7QSb+g7+sc4CPlmRt8gQGJBFwJvMf75xcuV0ekmWG9Q03PaZ4tNzHzhEqdPuKlY07hYIHqDJ4/pgAqY4b3hRYv0jxFnXdVy9VCQ7VNtIACCt2ICzE7TtjnmMcqmgU6dLcz+cR5lNjPoPYgfPPxG1Tp9KNMqxdadZw6n02btom4MbmEnmAcRNQLMo8KStyb2BxHH0yOfqkzWcwK1JVKEs3lMN94zyLfW/xfnATOdL1aaipTDW80SpYRfcNpvHNuPpg70y7U69JqlFiCHEVFIBlTe/ycNutChTqkK0EfgDbiC1h5VBI+uODsDiXZNYzEvVNb8elTdj5mSW+f+cGOgdHpZrMKawHh06RqEAkF2kIJI/CoJsO5wgodjVEn7jMPXgnBTpvqxqFUGmu8GmUYTHeQZjsY/UYKBiLFsy9/4+jl6Ph0KYRBNltc8k+pPqbnAGrrRnnCeOrHqqA7y0A7ANoW1xEXM/iJON6eaLYMIPGYyZvWoT5sfrbATKdLU82r+OWCU3gBTEn3PoAePfC3rWoMu0Du37T/AKYP0taFLI72cKalUR6mFXd9MK3kkjHM0OmUYIbiR9C01cm9RtlNWuqPBLRJn12g/TA7qqkG2KlMTVmWPeINrW9Z9J9cQ6mqtmK2ym4KEmGINwJIt6nBjMV9tAb/ADFeY7HiZ9BOIxvqPMJWQ50D6Yp6n0o9FN+8MByBYj++CWl1KlQUKSeUbSWMcieT7fdH098TS2+lTZ7h2Mx/hmB+l8b6R5DVf7qhVg82LEwB9BiNZxkwT1hWwJr/ANDbLVBV3mYMygMAiJFzf++IGu1dsbXFRJswtvPFvZbyPXB7Ss4X3O1TduI8u2bfsMImrVAjsFB27jtk++CKpbcwVnYuB5lk0ftAWpQCAeWmgUrHAAgTzPGOmY6ZzGeyYzdIgMxhVMeZVkEzPdpH0wm9G6M29KztsRrcTINiefriwdZ+0+miJlsgkbRtDsBACwYVTySByYueDjjvnSZQswAyItdD9O1qeYqVK/lKUyACeS1vXgAftidma+2oW3GXeTfjagEAfrgLm+qWq5mTMTcKY/VRjpqZTx1SsSlKo52NBJEbfTi5ifzEYuD2n3gXXS3qDcCRddatXqeEgsbqbehkk9gAbj2nEqvodOkoBoS0KGIYxPtPrH3fY8YhrVFLcDU3X8hAvHYmD+2DmnJtoM7VAN1QDdBO1SoJ+ve9sAYnIjdXcCR+cC6XURHzFS1PybAszMmZk97Afngh0to5qhW8RQprGQe6wswZuRYQPUcThYzeZ3HaJa9rckk9vc9sWVk8oEp7CF/lKiKRypTfvPcyaisSPU+mLsxxjPM6tFzxxA2d0Wk9VRtYJuJMlvMBMiSZ5HIx2z2RyhTz0KYUXBX+WwtF2XkR2acFtQqIyIcsiEbfM7SSfWx4GFvVssMwKS//ABguEci4g8MAx4sf0wzRfUKyrDJku2GwFiXrcCq3gR4e0KADPaO9+Zv74adS6Ty9M5OmpcVHWmzGZBLQzSCbADjaOBeZwF1Pp9ae6K61DfbHBANyTJ7YGdI5gLnaDP8AdV79+QRGKZ1brF2yuQwl0ad19Sp0wjoSwJmw7sSO/ocZhGqKJP8AbGYPqi+BHzpTILncxncxUValMk0aQYAjbewBsITYOO59TiR0TVyeTqZmhRZadWpWJ8MhhtAUKqjcomG3mATzbEJ9FzGUoslOqR5SaUEjaeAxFxtYkEgjsLc456f1Nl81Sb/qVNEqZeYq8SBA3KRcEn8Im8QPRFP5ZzGzWHXEKZnW1qOCG3AkqR3BWZB9CCCCMJ3WmsmlUUhSxYGL7VXaxUm1ybD0t3wG6QoUlzdc0arVE/BuXaxBMyRJ4NvUzMDjEr7Rgvh0T+IMwMehA5+oxqOddWZnp22YjdW6orPk8qRUIdqalgI9ABIiPfHUa14NMqy3cETumbYAaE6vSovYiklO26JMAfUi5gYf+nctTqHxTTA20/vG5G69pHYCfywjXZp7Zp2VgqGxtK26jY1NimqXpBAwBVQYN1O5Ijy7e3bAborJitWRS0JdjPcAHkTeOYn0w06h0eRlwrVSSm4KY+8CxgRMABfbnG+g9INp+WFfMrDkxMbhSQyDui3mkWPHzhde4H4h7QAy58xY1tq2Xrv4RbZulXWJJ+l5nB2tr7NTG/yuUUvN+AT9L42/6f8Ay68bVdbgqANxO4SZ5vF+04Ra2cIYipKkGIP6ziw7oJ81k44nHOhGYeGIUrBER9fqIx06Bolq/lCmCu4NcbZuY7gd/kYk0FYMi5dTUqVbKNkkSYhb/SY7YL5bomtprb8zAd1eFW4HES3BMzYTEc4K5GnKxZBmzDQpq+Vc1iBQUAOFB3rwZiAt4txzjzMrUQeansUcEf68fXC/pmqpUrg12CiZ37SZPYHb90T+ID/Qrreq0cvU8OpR8xAYEQwIa4IMmQcTUpC7ybXUttPaGXy9WWq+Yrwu4jkH/D7gc430/SkdQ9envy9Kk5i4ALtFttyQAvHEfmS0LK5evRNWqxVNxColiYFySQfL2tzfEvXPBpbBRQ0t6imCCzSTMTLWiZm3fFLVbGRC02LnSZy+zPpbK1auYUKTFNSGMyu5jESByPbtjl1J0j4TjzTTdXSIIbeFLDmwAAkH5HcYJ5bqc6dVYtFY1AN5NjCjhYEADi4M+uC3XQGayr1EJ3KjMm3uDTIKn5B+mDUgEb8wVpZWwNhKu6eoNmaNGnISC25jwqrJJ7fAEi8YZM1kqJBprKIw++WO4MAIY3IHwBEEYFdI0zTyXiA+Z2cKI5Vf7ta3occdSqPUcEOSu5go2xYH3nse/phIvviaKtpycZztvDmX0AUoCmQLz3M4Xs1ptFErFqCuVsee7hREGxuTIw1ZbVqaIAQSyiAOzek+mBCUJp1SfxMBuPF/n0ucFzpXMP6Wili684x/me5PRqaxRp1G28hQpciZLDmw5/PCfr+kvRrLummjDcCQRBHIvcnj88P/AEzq1CllCjf/ACVDLm4JhiFA9QFv8nG1bQaOaRjU8tKQFvEkG8egsQfbjFEs08zMsQsNos9J9KZg0xm4iiQYaRJgxxzEjmO2BPUGrt4q0mAbw2BUxzI4+Lx9MWdU6xKhFhaarCqq8BeAsf4YEeoF5wjfaCN2YoxTixCqBPcHt3nsLD88OitGQ2KePEzx1Ny2Ch154MB0M1UrsVEW83px/vjDLmNLzdfYcvuJ8IFpKrECOGNzBnG2Q0NFeku3zsVV4aeY3QLe98WRqS7WIRAopwie5cbP2vPscImwE7TT06R8yvdG6Y/h6JrZtQ1VwUpUmAMTY1DBiYkAfX0x06XeofFo1gyhizoSSb2leSLLJF/W2Cur5paYJchfDJIJvJI4j1PNvfHHRtXK7HmFcANYXQkEg/PJjv8ATFmwqaj5h+l6ezqX01jgZM46qjZZFDPFNFXgxJjvF44thUzPWQR3CorhlgNMkGxBUn0iI73we+0TKkqyg8Gw+OB+Rwh9Lai1HNUnWx3RMX81rdwZ7i8TiKlUqZHUhq9HsfP2k/V+pvFpBFAFoMLFp3enO70wMyNZjUQm4R1P/wBhgj1vmA+bLAICVG7YAAWk/wCGxtAnHnS3SObzrMMtRLgfeYkKo7/eaBPsL4ZTAEz7WLNvG6nnpAO1T77hjMN1H7K3Kjfm6at3ABMH0ncJ/LGYvmDxIeoay9SWJ2zYfiJjv8+18Vx1BqLVaxpU1YkttVYliSfQXJJOGXrLPs9V9itRe8X9P3n1wq9IZhxnFqnxN6tO9QSZJghvkbhfvbvgFIBmh1lbVKBjmFclp1XJjcwFNZMtYs5WQVH+UGb8fOAWazp3k7jfn64s7Xc1l8wtIPScozFSq0yWQyd5gX7m45thR1xaKwAZpg+kOY4UggEHvBjBbO04BzE6hrUk7Qx07mXSkwG0AAMDO0gsoBAuAeBz+uGfpvralSq1ErSquF2sIYLCkX73Hziuta07MUgGqCUKhlYGbESPg3APxiD0yzVc1TpqJLGFETJg/p3/ADxVm1NrEKcgaDxLtaiKLTmDvpyCuwzIHNuYmP2GDmtZqh/DqMwUFOqQIcwCd3lF/cDCTm8zRqp4asw2nbuEwI5gNxxF++Fzq/qZq9FmYoFkBABu8v3QO4ubzgLHBKiHPcAzciHettYHiRTqMI7JIAP54Rur8s1RUO0kqPM0Xn0Pr2x1ozTIZ33NMXPPxPe04s3Q9Io18otOVLuAXZhJTfuuOJtYX7HFRkcSCoAOYo/ZFqtOk1bxB/MCQjHgdivruJj6A8d8+1TqAnL0wGIdqswD2Cmf3GG+r9mWXo0mVK7ITcFlWJi09zf0vinOsq5apTVm3RuBI9QYJE+ww0pKjBERO52gOtnGbk4IdQZouMqT/wD4Bf8A1Zo/QjA7M0hx7T+f+kYZOq9KC0Mk6gbWmInghW+o5viwJ5kY8SXpurqop7iUVfwt2AEDjsbflhloVmrXA3iCRF/i4xWtXUWYkkD3HawxcOt5hcvTFOgCqhbBRb3Agdj2/PAnuwOIZaMnOYj654VFp8MrIgM24sDN7tz6A+nYYK9M9eUkAo1SQI+9EqOBBi/viJmOoHq0zRrgwGBhhcqbcHCNUXwiVPMxiKGwZa/cCWAc1SbLU0k0/Daom5PQVG2kH02GfyxErUyNhL7wKYExtvFxH5DtIHGFPR9R21FR2PhlpIPE/X1gDFl02y1bKsjKABfmOffmZg4WsTS8cosDbnxFjTNKfM16dIVDuchf7/kBi1q3Q9NMqqEhiGt6DvHM8gScKn2aUqS5smpUQPt20QTEliQxuBcKIAHO44szM6OwUtu3ESYAMX7+5j+uGNHbnzLdV1KvYFU9oiH1pTyyr4b0V20goDkKJ3WEX3G/J4GErJaklatVyu9hK7lYGzEGSOPQlp9sTPtE0lhVWom6q1WSTAPH4Rt7KtowpdLFmzStBZlVmEdoXk+0YhKhZgZitvUGoHb/AHJFbQsx4hUeYTAINrH9MNGpasUMEbWAiY+nPvg10+6xJXeebn15+ntjfXaCOpDgEG8dh/b5xFqPWTWx/TzGujoTrUF1XzjME9G1hVrlyA3hgELe7NIE+ggN+mGDU87Vq0N3BZpU+wEgj1BJYyR39sJ3SuZbL161IRddykjnaf7H9MZq3UNZabK9U1FIIWmDAAk7uDe084GKx4gHypIYcQXqD1M7VKKTtQ+ZpkWIBNuTHA78YlLnwrmnWV1pAxKxIjt6cYKZDODwUWnC7Vn9hP6kT/bC1qWf3SAbbyY/8h/QYGWDNpPAjNFttC6qzgtzC+p65SrV9onabgn1Fhz7YXn0TbUFWP5NV9oiN1vvW5j3OM1PLEQbCB6z+gxLTMGnQhgwck+GYIBAuQSbbge2LVnBysd6wBenWqwb5z87wfrWnUwW8NiwH3QQAf39MXBUzDaXpGXyykrWamWYg/dLfzHM+xbb9ZxXPRNMZvO0KDqADULvCAEqF3MCeYgR9cNP2p5rNZiuRRpEU6IILzBM7ZtPHb88Matt5iJoFgOMiCdO6ioJTVSwkc2nvOMwiPmtpK7eLXx5ifS+ZpJ/GSihfTGwxLw6t6Q3w1O8EBfUCSdpt92OD6/ryp08vRobKSAEMQwHJMSWN7mQLn4wbXVvGonw2uR2/wCcJ1CmzCqy2YE+Vp3XJJJFrQBHY3wPqVAswsSpteysK3AO06ZygK5WhWqsKbEXFmUcixnv5e/3uMI/UmVQZjwQzcA0ndgT3G1mgeWQdpPBtwcEMxk67FmBIM2BiW79j68YU+pcwxr+cEMEUEEfJ/ri1Y8QVmw3Edf+qUmoqTTCNwyiYUKAkRuI5HJE4KdK6SKeYpZunTd/AR4pUwL7lZb+8En3P6rXQvUFGimbNZVqb6aQjGPE8/mE891b/wAZ7Y21D7SsyEWnQK5ZF/DQBWfdmJLN9TGLKh1SGu7dxHKhq1CvmH20Xpp/+0GNp3HtYQTBJHtI74TuttRSoH2KF3ONoFpg/wCmCfQ3UgqLWWtDVC4qFoAZwd0zAG4hmJ9YbALP6Q7Z56rU2/hqZ3BiIU2BgT97zWIEm2Bkd+/iED5q28wg9WmEJzVI3YFYsU957EH5wc6d6qNCqi08u+ZQU28ymGVSS8kiVVhLr5oHAkYV9Q1w5gICVIQXjv5u/wDvvhl+yehL5h3BC7dvzu7ekRP6Ysm5lLGhTO9WZQ1o8HO7wJILpt4mCwZmY9iL9wQcI2q0qVasKhVkpeKWKzJCNJKybzwL4btW6UqDOM9OGpk7hHJ7kG/7e1pOPNT6ZSujRCVot2DH0Yes/i5+cGbW4/KBIrQ7Rfz2UyrUalRFpmF4I2kHtEcmYt84VKuehBz6X/Ye3GD+VpKgK1FNpDz2HB54Ig39hgVnul6tnQo1JwWV5sR6WHI7gDAUbHMu6bZEG0Kx3KyyCGmR2Igg/pOLa1rVVdKZ++1RFIYn2i3/AJA37k4U+i8mlAv4wpuSBA5sJkQ0Xn9sFdVyZLKKbQtNPLJBI3MSOBH4oHweeSG1hmM1g6YPWgalQLPEFmkWWYJv7nE7qPRMoaZUU4fkVd15vHe4nt/yBujgBzvj+YHWTwJWFPsJi/axxrrWSzW/wzU3IPxlIIH7GB3xy88yGGRxE5co5uFPJExaRY34w3dPVoy2YD2KuBM/5f25wtPqtauVSmrvtACqAWMC3C9/XFmdJdHqmQqNmtpr1W3bGceULZQQDzyfqBgtjbbylVeT25ino+mPWroGnazDm3Jjk8G/OPpd6Q27RxECb8fW+KP03LGkRmi9LbTaRTZvMdpI4iPcCb+2CGi/bEqVWFXdtdpIiNpJ/D5j+Xf2xet8yt1QUgCTtT1NiXDSSjlXlBCCZVjAhQRBBPp3g4TenNcymWzRcKWFRSjGIG1iJIBEnji3fG32ja2Er1FoVT4eZCO6z/hnbN/eQJ9PbHTUOm6ZygFOku9UU+IzrLM3MRJsZ9Pjvii9hz5jDHUdxkQtpeaSlRr7XDgVAEY91AZvpyBeOMQNUqM0NcHbuHweL/0t3wsaOzuSqk3UEwY4I/qf1xZHR3Rf8apeo7CkkINpuxX0JG2I5N7zxitjm23Jm3QKuh6UaDtn998RH0+hUq1y6AwtIgkSYlhAMesx/wAY2paCRmAKwBQAk3t8E9j7Ti/qPTlGnRFKmgRQoAI5tJue9yTf1OKT6rTMKXqKT4O4osL94STuuDE8jFwpXmYV96XOzgGTB09TpZbxTWHmBVE+8Apuu5gbE2Pe3MThLy2nbq4RjAZgJjgFoPzGJK6s1WkEP4THPt3wwtpNKn4VVWYtI3g8CVILeqkNfkjnA1ryTONmAMQZq7JlqgZ2WoFhgFBIJmwO5R6cfGFbUteqZp99SPQKBYAYMa9l6mZVhl6NWoiNc06TMvBmSoIm/fA1dNFOiDDBmtuK2kQSJ9gRbm+CALWM45lrrretfvPH9I8/ZVldtDM10/8Al3BFaJ2jaG+bzgnrWrVCqzsVmkNBvyQZH0BnCJ05q/gPtcslOoCCbgSODexjg+xx31/PNRZncksYFMmwYevxF+fT1wsylrJ2BWu8XNcpqMxUgmC03F73/rjMWdoFPLVctSqNToszLLFwJnv24BsPaMZhr1cQHoA75hrSNOalTr1wYWyqJ4YeY/EyB6nG2n9PrmKFXNV2CoKZSYJG1fNJAMk8jn98M9LTwcr4fBKGpxMkgxz7QMLfW+opT02rRoyq7QVYG3lZWIsOIW30xL1FrS3iLr1GlABzmImd1gqImCZiCfpMH0/KBhc1WsMwyb/MwkEizEciSeYwY1jTazKK1Ok5pVAHVgjQAebxyGleeAML2ZpvRJDqyvFlYEG95g3xKCXsPzJWo16VPL06NJCri9VzHnMW4NgJaAQOfnATMWjEwZNiN7navabk/A/qSMQs2pme2CbeIE58yVpFJm8RkYL4abySTwCBAgcye+GvRdHzGdpeIVZiv3VBgBZNzNpJ97xgB0hllqHMI3Bon896AflM/TFwaBqtPLUEoqASBckAAn0+gsPYDALzpAMZ6YaiRKmq6ZV3MEWAGMi/+7Axh76NzDrlmpxfeSAAD5dovbnzSJ9/jAnqrUWq19oEAELtH4i0MT73IH0x50ww/iFRmKSTEf8AabfBjviqvgZksgJx4jcNRnlCsAbpsbXBg/5jM3FhiPR1DxidoELI+gG6/wAS1+8r6Yia+j0oSQxP4wbQGP68T/XHvTORq1KdTYBBfzEtttCmODIw2g7RErfqMj06FKo9ZKiKVLG55g8/SSf0744ZyictQVFVjTRSVZhIN/Xi1sBtVrtTzVdG5VzdTI4B5xYma6ferkqKLBGweKGPZ1lotcgyBx+mE3HI+Yz6yV6Sx52lT1dbBrB/Qg/qJwQrdShywAgkFeACSD/af9zgRreXpUq7Kp3qDbbxb5A7/TG3Tzg5ynUKeIqN4hQnnYJv7bgJ9sXxld5DEq+R+UvvpjojL0KCb6a1KpAZmqKGIJvAkWg/W18Lf2k1qXmpKCCUIYqQI3dhY+aLnC/qv2rZtTKunP3VUR8Xk4Uuo9XrVqxZ/K9Q+IwUmL3Me37cdsI1U2awzQ2ojMK9O5lMp5EE7jc978Sfb0IGGetqYCzGK903XFolgwL7jdgePWJ74m6jrEIQCSAB/wDaD+xwS6skg+82/wCG9Sq1sGPH+5p1Nri+IqqqiOSBcz794xB0fShmGaoZFNI8o5JwPXSa+YJZKTFf8UQPzNu2C2m6PmFonwkFwd5chdpuOGuSBJsD29RhsLoUATIuLWWG5xseNpx6g01nl0psKdOFJgwpNgCext39MNlMV3ygJYKWpggxLcRe/MSQRe8+mGnpsUzpKZVgpbYwrkxIaozWPffERNzAjjC9U19wg3imAYG3hhHFrgQIscRYNOJUWayWGw2g/ROnNlLx3dYkoQJA7HkXII7EDgj3xc3R2aUZOgiwDtJjj8RJt9cVl0yP4talFBtPi0iNh2iCHUyV7QJOGzJ69SoeKt0NJimyP8MgR/kIgz3JGLqoXNh9uJfqOqa+pOnHIOSfj/O8dM5n5BQAyym44Hb87gx/squo9P1XplKfhhODvYz8QFIiP9+vHJ63VREqvTdhVlmhRspqLjcZ3gkdzIkxa2CGZ1xTR8Sk4lrgEiG7+t+Rxhex9xqnUoMYWJmm/Zo/js1cU6VBIjYd3ixcixBURIJMGIgckWjlMuq0wAoAiygAADtYW4jC9p2p1KyuDBsJA49x7NfDBUzYA3cCJ/ITH6/phrp2DDAEQ6kMG3M6CkFAgBQJhQAAJvYAYrXrLV6VCvUoCjTqPUh2LrKweGIm7mBPrtBnDdqGtQ5WbLDG94nt+YwC1nRKdWursAGeJaJkBRYmLWFvrgty4TiD6Yn1BvEbSBQr5mmtdUUhpXaqhTtB8pEH27xYzNsFuo+mW1Kt4CbV2w3iQIQcH7ovImF7kDgA4KL9mwaKgLIwgqPQ+h9cTukshVo1nWoo8xUhhcGJkTE/TGTZcFOUM0206CGIzNMr9iOURAvjZgwOd6j348O2Mw06jk3aoxWuVBjyzxYD0x7imuw7xaRM1lKn8MRT/mMKQULuiSqRZpHJ7kj5wur1HQpZSj/GZcmu9P8A+B7gQSNz7gILEE7YONugNbphHoHysrMyehAgED0IgmPQ+2Ff7WsxUp10q7SUentDdtysxK/+pU/HxjYcAjWIGsn6TxG/R/tep1a60DlyoNgVdYH/ALbQFAwm9V9SCpWaoQu+SqlUBICm0H0uf14wn9P5d3cVDZQY9+P27fTGnUNWrRrtSdAroYMD703B9wQZ+uAEltocJpGoyVnc81Sju2Birea11E2Jjt2k/wBRiBlMv/EN5bAC/t9MTKtM08nVk/fVZEXB3A88wR698RuntTSlRzHIqwhQ2izQw/8AVp+g9MVP09stgagHkrS9LGWdmLfeXbBsbkEce8WwyXrOjUSGEyyH8MciQeOeQP64RM5qrMxLc4sT7OdLXwKlaoQvinaGPZUEtE28xIH/AInHFuwh95TQTYDWcDz+Ug52mp21ybqu60TLTyPqPSP0xC0ZUq1QJXdHlvEQex43RhhztPL7aiQpUnsOBtPBmRBUe3thTr6L4THY5PBA7iIPbmBGBIBpxDkEtkR2oFa9M5eoPOvmQsBu4iYk/wCo+MBjWfKCoFZ1c2EMb8XgczCgT6Y207q6mLkz6G0icR9U12izU6phtjyV43C9o9QYI7YIjNnSJL1qF1k5xAFfVAyU9p3MwJqN3LEnvzcQcFc19pGYOX2I23cNrN+Ly+hnyzJNr37Yjr0hWzZFfKISrhyyxEFeRPA/PA/NdF5qWWnSZyiy+3aYtLGzGwP/ABgi7xK6pTjIz7QPRVq1VKa/eqOFE+rEAfqcWPrWjZLJQMuHNVAQ9VqtjMAjb9289gI9ThU+znpGtm9RpU70xTIrOxFwqMIiRBJaAO3J7Yk9WLVpZmtSYkkVG2zcsJJBP+IxHpiznbElF3z7SNV0xWR6qGADBWPu+8/4T6++NOpc0yUqNIoFLL42/wDFtbyqOBAszRedwwV6MrvRfxWBFxKkXG25Mdhz+WFrqvN1K2aerVkM5spN1X8INzB2xbtOAjdpZ2YYA48wXl0LuF7T2F/9Tgvq+WKNWTiEQ/PlFx9cGuldJostyrsCGMEGPnHTq7JipVYrAZlgiebyBPExFj7YhmycQ9WUPwQf2hnK6zFKnSTaoAAWL2AH9P1wG1bOsDBjkAEG8CTM+o4n2wA0XUW8SmjGQJBn02mP7YndQ6gKhCKBABuBzPae4H9Tg7ktgCPdX1qXUhAOJ36Z1XZXqrG5WUwVPBDAgyLG24fBOJeo6e2YY1gjBHaRsXdHrMA8G3uBgb0nnKCF0qqdzxtabDmR6gkxe/0w0ZjPCmgSkqqbQAIF+T3/ADOAsp1ZEzVtVU04zJvQZq5ehmXp+RgRsNQxMAzYjvYRbnm2BuXqVnAYg+PVcsQqgN96FEC8kgn64kafmUIUs21Cs2XdJ97EmQCZtyPjHOvqaJWV0MbCGU8G17iB73/XBTZ26ccQKp3lyedpvl87U2VQyO1M/wAtNxJsD5lUiFj3C+owb6ZytWghqOVai4BFBoMA8EdlP0NvocD63Vy5hSsC1MhAoAVfeJj6/GFzVeqahARW2gKFsb/8do/vgdri1uIxRWenQgnOY66h9pDU28KjQpoGEo5aQZHZVCwwNovxwbY7aN1dUcNSqI25JMnvI2kfUzHx8Yrpd606bF9tRizKdzAxCCNqKzN5uRxY4MaPqRZzuGyQJYAjzCwBn0/O1+MGpGGED1H0mMOZ1bfWTeYkgTxE2v2I9cO+SUNDDzEKoG0boP5HCrlOn6Ocov5yta+0zIUkWYgGSJB+ow29N7MvRZGdGqjzVNpuAYCyDcD+s4rfalgalTgxVayMEzUahUZippup7Spv8YGtmCjENuBHa4IxKznUgV53x5rAc+nsT+2Bmtan4r7oiwE9/k/77YyLumWkZDbyxHme1NUaTefcgf1x5gWa/s30/wCcZgfrWe8nW3vB/wBnXS9au38S8pRQmCIl23cLNonufgSZho1PbXSpl62XeoFftTLbeQpHcGDMjke2EYda1VqKae6FZW2z5TBBg3uJHOLAHWWXq0vICGsWVgD9O4InG0x7cQ9Rw2YsZDpOnTYFwQFPlQWkC/m9QfS3ziX1LodDNsKjKoqgAF79p9D7+mO2o6qKrbxxAH1FsR/4uBhNnxlQdp6mnoktrWwjfErzrbSK6bAEZqQFygJEzaY4t6++Bei9LZnMDxKdF2QGNwUwYBYwYgwFM3xY/wD1N2qKlMedjA7f8AC+CqV6tNRTNZWTcS0j7p9ACZv7+/qZIt2Bpmb1/RLU2oNv7SodQ000QGYWe4PwSCB8ERhrpZqqunZcEbQTUCdpEiT+ZIw49O9C5bPtUNZairSI2qHiS0+Y2tER2m0zjbqPI5XKslEqDSpUz4auxMkyx55JP0xYqSuTM9X7iOJXmk57dVCt3NwfYx/fDZqmhGigzhZdm0SCYMkwBfmTFxhe17q6rScLTemADO1EXaO/oZwx6xmczqGmeNTUVFSoC4B2kKqSTtnzXa8cbTifTJlltC5EEa50eKKfxBO6sy7nUKAiyJIURMj1NzfA7oDpejn69UVWYDYxRUMFmABuSDaJsLn1EXa6WsDO5JaykbvxgfhbuP8AfqMJPTmoVMrmN1JSWp1pCiZI3RA9ZFvriK3PmWtRcDHEbKnUSUQtNPLTpIAoFibAn6GYPrJnCseqGXMeKrncDI9jPHxxbBT7QtEq0qhrpSZadS4BEFd0ttI9Rx9Bhb6e0t6jkleL3sLnnFtOknMCXD/TxHrQdRrUc+woEKT5ojy7X80ED8I47cDg459UavTNWs4SnTYmDtWCSCdxM3ub430ytTo1WbdLMoUHsAva/qf2HGBes6BUzofM5Uh0DbX7eYAXHZvKVmPbDDIgq158wgwwyOYN0esKoqggkbZEj0In5HqMLGqVB4rzc9ye/ecOlPKfwtMJcn19CefocCMvodNXOYzLKVHmCSDN5G7ttjtgenSBYfMqybaRC1bOJkaVOjtBLUqdUtEFmcFjMcgTAnsPyEUdYarmFKqGM7tsWtzz2wwHo3UNRD1mpClTVR4PiHaz/wDaOw28TtHAGBOmdOvlPEq11KlFMA8iLn4kW+uKBSNzzIyGOBxBuosFq1ACB5yPKIm+I5piLYEVc2zuXJuTOOyZok4OIqdzJ9GqqMCwG5SI9/74I1dUNQSDBNvjscLSsWb3MnDB0nURa4aojVUU7mRBuO1VYkxPAO2TiG4zOUZOITzZcJ5RYAAfAmf6DEPSFd97eYspHAk8Tb++Nuoc4HrFqLl6TSR5Su2LEFTxiX0HqoQ1Vcx4iwvuw4H5TgBbSuY1X04ssCDzD2S0am9VK1dSo3BitOATeTu8vHqom3ebY86r0vJ0m8amVIHADCJHAvEH2MYnGrbC7r+n7wexMfmOOPbAVt1HunpL/wCFaKiauQOD5i/mtSlwZO3aBZrRcmyMFN+0n4ODuTyZpIjMxXcBBH3YIBHa9j8YTM/mJLBTxa09v+65NuTiz82C+UohULbaFJiQJjcl/wCn0OG2OnBE8wo15BknQ9aEOBK+EELVFErtaoBBPaQWN7Wtc4I9P6Tm9RygzLPTo1tzIHSmNxVSVNzugfHvxbAro3IMcrqO8hZy8jdYeUlhM25gA9pxD6S+0dMvkqlKo9RHVqjIqg+YOLARbdJP3j6RGJCKx1Y394FhpaQdQzhoysVJFt7MST73/P6jBTp/WDXpGfvKY9J74j9R5eu6K60v5TqrKwE2ZQfoYtHzg5010qaWRNQk7ixYC3AgE/nP5e+Erk9RNhuN4W5cDM4yezAex7frjMbmmDchT7/7GMxmROJOW0jc6BmO4tYCwuPQe559sG61cpZUC3uLe3cfW0xxjMZjXJzNxa1GdoL1DV2DtTVygUAt6kwDaPYjGmndSuz7DdW4PecZjMSUGky/T32LYgB84+8MaBqTeLUdQJRQI/7jFj24+okd8aajqKhvDG7dyXnnvee8/vjMZhYDeH6s5tOYx9MdSGhXLAHbU8pBM8TH1k4k/aD/ADshVYAb6YDqTyArAtB91nGYzGrSP5cyOoAFgxKRy1Nq1QD8/gYtXozOmgjUlG6nUAUiYJsRyREwfTGYzAgTrA+ZAQekx/P9ozaz0lRydKpUyqkHZuqUybMFF2FgAwE/IHxhN+zvJpU1GtUIG1FFQA9mMAH6XPzHpjMZgnpqHGPMz+qvf8I5zx/eWjmaK1Eh1VgezCRGKt6vzaZasaVJdvlBCgWvMfP1x7jMTcinuxvMb+GdTb6npZ7cZx8xRoCtmKyoLb22gzbnkgH+mLE0arSoZOTVqGq584BYAkEqBHEiOZ+vAxmMwhcd8T1lKjGZDrinVG6J29r2J+b9xzPfETozpPxc4alUg0qZZgnMQwCkzYi9h6wTjMZg1RJxLWDsMuRFgAC1reh/seP9cKHXVBRQLdy23jiQZn14xmMwyxwpMTQAsBKU1ErLILrPMRHMRgElhjMZga8SX5nfIzDGJjk+mCPS+e8PNKxmDIaO45/pjMZix4kLsQYwZzWlqK2xNof2E3+kD37+mAelVttZI4Jif0nGYzCh4M0aWPqofkQzrOsFSB6ADECpn2IuScZjMLgDAnrbLG9RhmL2cH8xve/5gH98WL9kOttVZso/mAQshPYBgCt+3mt9R8ZjMPndN54uzt6hse5/eGOvdmVoVafiFGqgKFUG8mYJiNsTNxit8roW5A4aWm6kRAuQZHb25vj3GYvUO2AuOWlor1Tk/wCEo0jWJNOmqH+W1yoAJFuJHriNp3WKBoZ6zJBXzAQFiwVQbQe/Jtj3GYolYBhHtYrgyHW17zHbRcjsdyD+uMxmMwP8HV7RK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uk-UA"/>
          </a:p>
        </p:txBody>
      </p:sp>
      <p:pic>
        <p:nvPicPr>
          <p:cNvPr id="3086" name="Picture 14" descr="http://t1.gstatic.com/images?q=tbn:ANd9GcS0D7g57_VbcIpTY6TF2QBC5YwCXeu2Vl2AjGuEa-anhUTRtCOx"/>
          <p:cNvPicPr>
            <a:picLocks noChangeAspect="1" noChangeArrowheads="1"/>
          </p:cNvPicPr>
          <p:nvPr/>
        </p:nvPicPr>
        <p:blipFill>
          <a:blip r:embed="rId4" cstate="print"/>
          <a:srcRect/>
          <a:stretch>
            <a:fillRect/>
          </a:stretch>
        </p:blipFill>
        <p:spPr bwMode="auto">
          <a:xfrm>
            <a:off x="2843808" y="4725144"/>
            <a:ext cx="2988692" cy="198884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0"/>
            <a:ext cx="9144000" cy="4247317"/>
          </a:xfrm>
          <a:prstGeom prst="rect">
            <a:avLst/>
          </a:prstGeom>
        </p:spPr>
        <p:txBody>
          <a:bodyPr wrap="square">
            <a:spAutoFit/>
          </a:bodyPr>
          <a:lstStyle/>
          <a:p>
            <a:r>
              <a:rPr lang="uk-UA" dirty="0" smtClean="0"/>
              <a:t>Вирізняються три фази демографічного переходу: перша – це велика народжуваність і велика смертність, що пояснюється низьким рівнем життя населення і слабким розвитком медицини. Зараз на цьому етапі перебувають Сомалі, Малі і Чад. У другій фазі за рахунок підвищення рівня життя й поліпшення медичного обслуговування зменшується смертність за традиційно високої народжуваності. Кількість населення різко збільшується, темпи природного приросту перевищують 1.2 %. Саме на цю фазу припадає демографічний вибух – швидкі темпи зростання приросту населення (більш як 1.8 %). Така демографічна ситуація характерна для Венесуели, Болівії, Нігерії, Індії. Третя фаза характеризується зменшенням народжуваності завдяки підвищенню соціально-економічного статусу жінки; смертність знаходиться у межах 0.2–0.6 %. У цій фазі перебувають країни, в яких природний приріст малий або від'ємний. Коли він знижується до 0.2 %. настає демографічна криза. Зараз вона спостерігається в Україні, Німеччині, Данії, Угорщині, Росії</a:t>
            </a:r>
            <a:r>
              <a:rPr lang="uk-UA" dirty="0" smtClean="0"/>
              <a:t>.</a:t>
            </a:r>
          </a:p>
          <a:p>
            <a:r>
              <a:rPr lang="uk-UA" dirty="0" smtClean="0"/>
              <a:t>Отже, з підвищенням рівня економіки території (країни, регіону) змінюються і її демографічні показники. На початок ХХ</a:t>
            </a:r>
            <a:r>
              <a:rPr lang="en-US" dirty="0" smtClean="0"/>
              <a:t>I </a:t>
            </a:r>
            <a:r>
              <a:rPr lang="uk-UA" dirty="0" smtClean="0"/>
              <a:t>ст. загальносвітові показники природного приросту становлять близько 1.6 % (народжуваність – 2.55%, смертність – 0.95 %).</a:t>
            </a:r>
            <a:endParaRPr lang="uk-UA" dirty="0"/>
          </a:p>
        </p:txBody>
      </p:sp>
      <p:pic>
        <p:nvPicPr>
          <p:cNvPr id="2050" name="Picture 2" descr="http://t2.gstatic.com/images?q=tbn:ANd9GcSn8dQg3YZjPqOvG1H21Wxiz_2-QYKVgV3Lqeb-1JqkdArskluRlA"/>
          <p:cNvPicPr>
            <a:picLocks noChangeAspect="1" noChangeArrowheads="1"/>
          </p:cNvPicPr>
          <p:nvPr/>
        </p:nvPicPr>
        <p:blipFill>
          <a:blip r:embed="rId2" cstate="print"/>
          <a:srcRect/>
          <a:stretch>
            <a:fillRect/>
          </a:stretch>
        </p:blipFill>
        <p:spPr bwMode="auto">
          <a:xfrm>
            <a:off x="251520" y="4509120"/>
            <a:ext cx="2447925" cy="1866901"/>
          </a:xfrm>
          <a:prstGeom prst="rect">
            <a:avLst/>
          </a:prstGeom>
          <a:noFill/>
        </p:spPr>
      </p:pic>
      <p:pic>
        <p:nvPicPr>
          <p:cNvPr id="2052" name="Picture 4" descr="http://t0.gstatic.com/images?q=tbn:ANd9GcQuPtFlM8zklVNz7EPISuJcC39OcKl8J_AAJEBpLeSVK4Y0Doz6"/>
          <p:cNvPicPr>
            <a:picLocks noChangeAspect="1" noChangeArrowheads="1"/>
          </p:cNvPicPr>
          <p:nvPr/>
        </p:nvPicPr>
        <p:blipFill>
          <a:blip r:embed="rId3" cstate="print"/>
          <a:srcRect/>
          <a:stretch>
            <a:fillRect/>
          </a:stretch>
        </p:blipFill>
        <p:spPr bwMode="auto">
          <a:xfrm>
            <a:off x="5148064" y="4509120"/>
            <a:ext cx="2857500" cy="16002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416320"/>
          </a:xfrm>
          <a:prstGeom prst="rect">
            <a:avLst/>
          </a:prstGeom>
        </p:spPr>
        <p:txBody>
          <a:bodyPr wrap="square">
            <a:spAutoFit/>
          </a:bodyPr>
          <a:lstStyle/>
          <a:p>
            <a:r>
              <a:rPr lang="uk-UA" dirty="0" smtClean="0"/>
              <a:t>Причини </a:t>
            </a:r>
            <a:r>
              <a:rPr lang="uk-UA" dirty="0" err="1" smtClean="0"/>
              <a:t>“демографічного</a:t>
            </a:r>
            <a:r>
              <a:rPr lang="uk-UA" dirty="0" smtClean="0"/>
              <a:t> </a:t>
            </a:r>
            <a:r>
              <a:rPr lang="uk-UA" dirty="0" err="1" smtClean="0"/>
              <a:t>вибуху”</a:t>
            </a:r>
            <a:r>
              <a:rPr lang="uk-UA" dirty="0" smtClean="0"/>
              <a:t> пояснює теорія так званого </a:t>
            </a:r>
            <a:r>
              <a:rPr lang="uk-UA" dirty="0" err="1" smtClean="0"/>
              <a:t>“демографічного</a:t>
            </a:r>
            <a:r>
              <a:rPr lang="uk-UA" dirty="0" smtClean="0"/>
              <a:t> </a:t>
            </a:r>
            <a:r>
              <a:rPr lang="uk-UA" dirty="0" err="1" smtClean="0"/>
              <a:t>переходу”</a:t>
            </a:r>
            <a:r>
              <a:rPr lang="uk-UA" dirty="0" smtClean="0"/>
              <a:t> – від традиційного типу відтворення населення до сучасного, тобто від типу </a:t>
            </a:r>
            <a:r>
              <a:rPr lang="uk-UA" dirty="0" err="1" smtClean="0"/>
              <a:t>“високої</a:t>
            </a:r>
            <a:r>
              <a:rPr lang="uk-UA" dirty="0" smtClean="0"/>
              <a:t> народжуваності – високої </a:t>
            </a:r>
            <a:r>
              <a:rPr lang="uk-UA" dirty="0" err="1" smtClean="0"/>
              <a:t>смертності”</a:t>
            </a:r>
            <a:r>
              <a:rPr lang="uk-UA" dirty="0" smtClean="0"/>
              <a:t> до </a:t>
            </a:r>
            <a:r>
              <a:rPr lang="uk-UA" dirty="0" err="1" smtClean="0"/>
              <a:t>“низької</a:t>
            </a:r>
            <a:r>
              <a:rPr lang="uk-UA" dirty="0" smtClean="0"/>
              <a:t> народжуваності – низька </a:t>
            </a:r>
            <a:r>
              <a:rPr lang="uk-UA" dirty="0" err="1" smtClean="0"/>
              <a:t>смертність”</a:t>
            </a:r>
            <a:r>
              <a:rPr lang="uk-UA" dirty="0" smtClean="0"/>
              <a:t> через етап, коли зниження смертності (завдяки успіхам охорони здоров’я, культури споживання) не супроводжується зниженням рівня народжуваності та чисельність населення зростає. Розвинуті країни Європи пережили цей етап у </a:t>
            </a:r>
            <a:r>
              <a:rPr lang="en-US" dirty="0" smtClean="0"/>
              <a:t>XIX </a:t>
            </a:r>
            <a:r>
              <a:rPr lang="uk-UA" dirty="0" smtClean="0"/>
              <a:t>столітті, коли за 100 років чисельність їх населення подвоїлась. У країнах, що розвиваються, які переживають </a:t>
            </a:r>
            <a:r>
              <a:rPr lang="uk-UA" dirty="0" err="1" smtClean="0"/>
              <a:t>“демографічний</a:t>
            </a:r>
            <a:r>
              <a:rPr lang="uk-UA" dirty="0" smtClean="0"/>
              <a:t> </a:t>
            </a:r>
            <a:r>
              <a:rPr lang="uk-UA" dirty="0" err="1" smtClean="0"/>
              <a:t>вибух”</a:t>
            </a:r>
            <a:r>
              <a:rPr lang="uk-UA" dirty="0" smtClean="0"/>
              <a:t> з середини </a:t>
            </a:r>
            <a:r>
              <a:rPr lang="en-US" dirty="0" smtClean="0"/>
              <a:t>XX </a:t>
            </a:r>
            <a:r>
              <a:rPr lang="uk-UA" dirty="0" smtClean="0"/>
              <a:t>століття, його пояснюють додатковими обставинами – досягненням незалежності колишніми колоніями</a:t>
            </a:r>
            <a:r>
              <a:rPr lang="uk-UA" dirty="0" smtClean="0"/>
              <a:t>.</a:t>
            </a:r>
          </a:p>
          <a:p>
            <a:r>
              <a:rPr lang="uk-UA" dirty="0" smtClean="0"/>
              <a:t>Коли говорять, що населення Землі збільшується занадто швидко, мають на увазі, що це зростання не підкріплене відповідним збільшенням життєвих ресурсів, кількості житла, медичного обслуговування, але найголовніше – ресурсів промисловості.</a:t>
            </a:r>
            <a:endParaRPr lang="uk-UA" dirty="0"/>
          </a:p>
        </p:txBody>
      </p:sp>
      <p:pic>
        <p:nvPicPr>
          <p:cNvPr id="1026" name="Picture 2" descr="http://stattitablohy.ezreklama.com/uploads/a/admin/art_968_250326216b.jpg"/>
          <p:cNvPicPr>
            <a:picLocks noChangeAspect="1" noChangeArrowheads="1"/>
          </p:cNvPicPr>
          <p:nvPr/>
        </p:nvPicPr>
        <p:blipFill>
          <a:blip r:embed="rId2" cstate="print"/>
          <a:srcRect/>
          <a:stretch>
            <a:fillRect/>
          </a:stretch>
        </p:blipFill>
        <p:spPr bwMode="auto">
          <a:xfrm>
            <a:off x="0" y="4005065"/>
            <a:ext cx="3999442" cy="2852936"/>
          </a:xfrm>
          <a:prstGeom prst="rect">
            <a:avLst/>
          </a:prstGeom>
          <a:noFill/>
        </p:spPr>
      </p:pic>
      <p:pic>
        <p:nvPicPr>
          <p:cNvPr id="1028" name="Picture 4" descr="http://t0.gstatic.com/images?q=tbn:ANd9GcRMvQ1PMpMlCg7xeycayMH1m063R1NPo6O-gWCkhbadg-H4O3t-"/>
          <p:cNvPicPr>
            <a:picLocks noChangeAspect="1" noChangeArrowheads="1"/>
          </p:cNvPicPr>
          <p:nvPr/>
        </p:nvPicPr>
        <p:blipFill>
          <a:blip r:embed="rId3" cstate="print"/>
          <a:srcRect/>
          <a:stretch>
            <a:fillRect/>
          </a:stretch>
        </p:blipFill>
        <p:spPr bwMode="auto">
          <a:xfrm>
            <a:off x="6372200" y="3284984"/>
            <a:ext cx="2628900" cy="1743076"/>
          </a:xfrm>
          <a:prstGeom prst="rect">
            <a:avLst/>
          </a:prstGeom>
          <a:noFill/>
        </p:spPr>
      </p:pic>
      <p:pic>
        <p:nvPicPr>
          <p:cNvPr id="1030" name="Picture 6" descr="http://t0.gstatic.com/images?q=tbn:ANd9GcSOgxqEBdcuoNpu3QIkY9TFANPMmo9sRxsyRO9Jg80yQRAtI4rtiQ"/>
          <p:cNvPicPr>
            <a:picLocks noChangeAspect="1" noChangeArrowheads="1"/>
          </p:cNvPicPr>
          <p:nvPr/>
        </p:nvPicPr>
        <p:blipFill>
          <a:blip r:embed="rId4" cstate="print"/>
          <a:srcRect/>
          <a:stretch>
            <a:fillRect/>
          </a:stretch>
        </p:blipFill>
        <p:spPr bwMode="auto">
          <a:xfrm>
            <a:off x="4211960" y="5105400"/>
            <a:ext cx="2609850" cy="17526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457200" y="274638"/>
            <a:ext cx="8229600" cy="5890666"/>
          </a:xfrm>
        </p:spPr>
        <p:txBody>
          <a:bodyPr>
            <a:noAutofit/>
          </a:bodyPr>
          <a:lstStyle/>
          <a:p>
            <a:pPr algn="l"/>
            <a:r>
              <a:rPr kumimoji="0" lang="uk-UA" sz="2000" b="1" i="1" u="sng" strike="noStrike" cap="none" normalizeH="0" baseline="0" dirty="0" smtClean="0">
                <a:ln>
                  <a:noFill/>
                </a:ln>
                <a:solidFill>
                  <a:srgbClr val="000000"/>
                </a:solidFill>
                <a:effectLst/>
                <a:ea typeface="Times New Roman" pitchFamily="18" charset="0"/>
                <a:cs typeface="Courier New" pitchFamily="49" charset="0"/>
              </a:rPr>
              <a:t>Демографічний вибух </a:t>
            </a:r>
            <a:r>
              <a:rPr kumimoji="0" lang="uk-UA" sz="2000" b="1" i="0" u="none" strike="noStrike" cap="none" normalizeH="0" baseline="0" dirty="0" smtClean="0">
                <a:ln>
                  <a:noFill/>
                </a:ln>
                <a:solidFill>
                  <a:srgbClr val="000000"/>
                </a:solidFill>
                <a:effectLst/>
                <a:ea typeface="Times New Roman" pitchFamily="18" charset="0"/>
                <a:cs typeface="Courier New" pitchFamily="49" charset="0"/>
              </a:rPr>
              <a:t>— </a:t>
            </a:r>
            <a:r>
              <a:rPr lang="uk-UA" sz="2000" b="1" dirty="0" smtClean="0"/>
              <a:t>різке прискорення кількісного зростання </a:t>
            </a:r>
            <a:r>
              <a:rPr lang="uk-UA" sz="2000" b="1" dirty="0" smtClean="0"/>
              <a:t>світового населення; </a:t>
            </a:r>
            <a:r>
              <a:rPr kumimoji="0" lang="uk-UA" sz="2000" b="1" i="0" u="none" strike="noStrike" cap="none" normalizeH="0" baseline="0" dirty="0" smtClean="0">
                <a:ln>
                  <a:noFill/>
                </a:ln>
                <a:solidFill>
                  <a:srgbClr val="000000"/>
                </a:solidFill>
                <a:effectLst/>
                <a:ea typeface="Times New Roman" pitchFamily="18" charset="0"/>
                <a:cs typeface="Courier New" pitchFamily="49" charset="0"/>
              </a:rPr>
              <a:t>з </a:t>
            </a:r>
            <a:r>
              <a:rPr kumimoji="0" lang="uk-UA" sz="2000" b="1" i="0" u="none" strike="noStrike" cap="none" normalizeH="0" baseline="0" dirty="0" smtClean="0">
                <a:ln>
                  <a:noFill/>
                </a:ln>
                <a:solidFill>
                  <a:srgbClr val="000000"/>
                </a:solidFill>
                <a:effectLst/>
                <a:ea typeface="Times New Roman" pitchFamily="18" charset="0"/>
                <a:cs typeface="Courier New" pitchFamily="49" charset="0"/>
              </a:rPr>
              <a:t>розвитком демографічного переходу порушена узгодженість типів народжуваності та смертності.</a:t>
            </a:r>
            <a:r>
              <a:rPr kumimoji="0" lang="uk-UA" sz="2000" b="1" i="0" u="none" strike="noStrike" cap="none" normalizeH="0" dirty="0" smtClean="0">
                <a:ln>
                  <a:noFill/>
                </a:ln>
                <a:solidFill>
                  <a:srgbClr val="000000"/>
                </a:solidFill>
                <a:effectLst/>
                <a:ea typeface="Times New Roman" pitchFamily="18" charset="0"/>
                <a:cs typeface="Courier New" pitchFamily="49" charset="0"/>
              </a:rPr>
              <a:t> </a:t>
            </a:r>
            <a:r>
              <a:rPr kumimoji="0" lang="uk-UA" sz="2000" b="1" i="0" u="none" strike="noStrike" cap="none" normalizeH="0" baseline="0" dirty="0" smtClean="0">
                <a:ln>
                  <a:noFill/>
                </a:ln>
                <a:solidFill>
                  <a:srgbClr val="000000"/>
                </a:solidFill>
                <a:effectLst/>
                <a:ea typeface="Times New Roman" pitchFamily="18" charset="0"/>
                <a:cs typeface="Courier New" pitchFamily="49" charset="0"/>
              </a:rPr>
              <a:t>Але темпи демографічного переходу залежать від загального соціально-економічного розвитку. Процес демографічної стабілізації повсюдно завершиться наближенням до стану, характерного для постійного (стаціонарного) населення. У різних регіонах світу це відбудеться в різні строки, але в більшості країн, що розвиваються, — не раніше середини XXI ст.</a:t>
            </a:r>
            <a:r>
              <a:rPr lang="uk-UA" sz="2000" b="1" dirty="0" smtClean="0">
                <a:cs typeface="Arial" pitchFamily="34" charset="0"/>
              </a:rPr>
              <a:t>                                                                </a:t>
            </a:r>
            <a:br>
              <a:rPr lang="uk-UA" sz="2000" b="1" dirty="0" smtClean="0">
                <a:cs typeface="Arial" pitchFamily="34" charset="0"/>
              </a:rPr>
            </a:br>
            <a:r>
              <a:rPr lang="uk-UA" sz="2000" b="1" dirty="0" smtClean="0">
                <a:cs typeface="Arial" pitchFamily="34" charset="0"/>
              </a:rPr>
              <a:t>                                                                                 </a:t>
            </a:r>
            <a:r>
              <a:rPr kumimoji="0" lang="uk-UA" sz="2000" b="1" i="0" u="none" strike="noStrike" cap="none" normalizeH="0" baseline="0" dirty="0" smtClean="0">
                <a:ln>
                  <a:noFill/>
                </a:ln>
                <a:solidFill>
                  <a:schemeClr val="tx1"/>
                </a:solidFill>
                <a:effectLst/>
                <a:cs typeface="Arial" pitchFamily="34" charset="0"/>
              </a:rPr>
              <a:t/>
            </a:r>
            <a:br>
              <a:rPr kumimoji="0" lang="uk-UA" sz="2000" b="1" i="0" u="none" strike="noStrike" cap="none" normalizeH="0" baseline="0" dirty="0" smtClean="0">
                <a:ln>
                  <a:noFill/>
                </a:ln>
                <a:solidFill>
                  <a:schemeClr val="tx1"/>
                </a:solidFill>
                <a:effectLst/>
                <a:cs typeface="Arial" pitchFamily="34" charset="0"/>
              </a:rPr>
            </a:br>
            <a:r>
              <a:rPr lang="uk-UA" sz="2000" b="1" i="1" u="sng" dirty="0" smtClean="0"/>
              <a:t>Демографічна </a:t>
            </a:r>
            <a:r>
              <a:rPr lang="uk-UA" sz="2000" b="1" i="1" u="sng" dirty="0"/>
              <a:t>криза </a:t>
            </a:r>
            <a:r>
              <a:rPr lang="uk-UA" sz="2000" b="1" dirty="0"/>
              <a:t>— глибоке порушення відтворення населення, </a:t>
            </a:r>
            <a:r>
              <a:rPr lang="uk-UA" sz="2000" b="1" dirty="0" smtClean="0"/>
              <a:t>що загрожує </a:t>
            </a:r>
            <a:r>
              <a:rPr lang="uk-UA" sz="2000" b="1" dirty="0"/>
              <a:t>самому його існуванню. Протягом усієї демографічної </a:t>
            </a:r>
            <a:r>
              <a:rPr lang="uk-UA" sz="2000" b="1" dirty="0" smtClean="0"/>
              <a:t>історії людства </a:t>
            </a:r>
            <a:r>
              <a:rPr lang="uk-UA" sz="2000" b="1" dirty="0"/>
              <a:t>аж до кінця XVIII ст. причинами демографічної кризи були </a:t>
            </a:r>
            <a:r>
              <a:rPr lang="uk-UA" sz="2000" b="1" dirty="0" smtClean="0"/>
              <a:t>часті голодування</a:t>
            </a:r>
            <a:r>
              <a:rPr lang="uk-UA" sz="2000" b="1" dirty="0"/>
              <a:t>, епідемії та війни; обумовлений ними високий </a:t>
            </a:r>
            <a:r>
              <a:rPr lang="uk-UA" sz="2000" b="1" dirty="0" smtClean="0"/>
              <a:t>рівень смертності </a:t>
            </a:r>
            <a:r>
              <a:rPr lang="uk-UA" sz="2000" b="1" dirty="0"/>
              <a:t>призводив до скорочення чисельності населення деяких країн </a:t>
            </a:r>
            <a:r>
              <a:rPr lang="uk-UA" sz="2000" b="1" dirty="0" smtClean="0"/>
              <a:t>і регіонів </a:t>
            </a:r>
            <a:r>
              <a:rPr lang="uk-UA" sz="2000" b="1" dirty="0"/>
              <a:t>світу, а інколи й до повного обезлюднення територій. </a:t>
            </a:r>
            <a:r>
              <a:rPr lang="uk-UA" sz="2000" b="1" dirty="0" smtClean="0"/>
              <a:t>Історичний процес </a:t>
            </a:r>
            <a:r>
              <a:rPr lang="uk-UA" sz="2000" b="1" dirty="0"/>
              <a:t>зміни репродуктивної поведінки в деяких промислове </a:t>
            </a:r>
            <a:r>
              <a:rPr lang="uk-UA" sz="2000" b="1" dirty="0" smtClean="0"/>
              <a:t>розвинених країнах </a:t>
            </a:r>
            <a:r>
              <a:rPr lang="uk-UA" sz="2000" b="1" dirty="0"/>
              <a:t>виявляє тенденцію до падіння рівня народжуваності нижче </a:t>
            </a:r>
            <a:r>
              <a:rPr lang="uk-UA" sz="2000" b="1" dirty="0" smtClean="0"/>
              <a:t>від необхідного </a:t>
            </a:r>
            <a:r>
              <a:rPr lang="uk-UA" sz="2000" b="1" dirty="0"/>
              <a:t>для простого відтворення населення, що є причиною сучасно демографічної кризи.</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rot="10800000" flipV="1">
            <a:off x="467544" y="0"/>
            <a:ext cx="8229600" cy="332656"/>
          </a:xfrm>
        </p:spPr>
        <p:txBody>
          <a:bodyPr>
            <a:normAutofit fontScale="90000"/>
          </a:bodyPr>
          <a:lstStyle/>
          <a:p>
            <a:r>
              <a:rPr lang="uk-UA" dirty="0" smtClean="0">
                <a:solidFill>
                  <a:schemeClr val="bg1"/>
                </a:solidFill>
              </a:rPr>
              <a:t>.</a:t>
            </a:r>
            <a:endParaRPr lang="uk-UA" dirty="0">
              <a:solidFill>
                <a:schemeClr val="bg1"/>
              </a:solidFill>
            </a:endParaRPr>
          </a:p>
        </p:txBody>
      </p:sp>
      <p:sp>
        <p:nvSpPr>
          <p:cNvPr id="3" name="Текст 2"/>
          <p:cNvSpPr>
            <a:spLocks noGrp="1"/>
          </p:cNvSpPr>
          <p:nvPr>
            <p:ph type="body" idx="1"/>
          </p:nvPr>
        </p:nvSpPr>
        <p:spPr>
          <a:xfrm>
            <a:off x="0" y="404664"/>
            <a:ext cx="4499992" cy="1412776"/>
          </a:xfrm>
        </p:spPr>
        <p:txBody>
          <a:bodyPr>
            <a:noAutofit/>
          </a:bodyPr>
          <a:lstStyle/>
          <a:p>
            <a:r>
              <a:rPr lang="uk-UA" sz="1800" dirty="0"/>
              <a:t>Народжуваність</a:t>
            </a:r>
            <a:r>
              <a:rPr lang="uk-UA" sz="1500" dirty="0"/>
              <a:t> — процес відновлення суспільства за рахунок появи </a:t>
            </a:r>
            <a:r>
              <a:rPr lang="uk-UA" sz="1500" dirty="0" smtClean="0"/>
              <a:t>нового життя</a:t>
            </a:r>
            <a:r>
              <a:rPr lang="uk-UA" sz="1500" dirty="0"/>
              <a:t>. Народжуваність визначається за допомогою </a:t>
            </a:r>
            <a:r>
              <a:rPr lang="uk-UA" sz="1500" dirty="0" smtClean="0"/>
              <a:t>коефіцієнта народжуваності </a:t>
            </a:r>
            <a:r>
              <a:rPr lang="uk-UA" sz="1500" dirty="0"/>
              <a:t>(розподіл абсолютного числа немовлят до </a:t>
            </a:r>
            <a:r>
              <a:rPr lang="uk-UA" sz="1500" dirty="0" smtClean="0"/>
              <a:t>загальної кількості </a:t>
            </a:r>
            <a:r>
              <a:rPr lang="uk-UA" sz="1500" dirty="0"/>
              <a:t>населення).</a:t>
            </a:r>
          </a:p>
        </p:txBody>
      </p:sp>
      <p:pic>
        <p:nvPicPr>
          <p:cNvPr id="7" name="Содержимое 6" descr="народжуванысть.jpg"/>
          <p:cNvPicPr>
            <a:picLocks noGrp="1" noChangeAspect="1"/>
          </p:cNvPicPr>
          <p:nvPr>
            <p:ph sz="half" idx="2"/>
          </p:nvPr>
        </p:nvPicPr>
        <p:blipFill>
          <a:blip r:embed="rId2" cstate="print"/>
          <a:stretch>
            <a:fillRect/>
          </a:stretch>
        </p:blipFill>
        <p:spPr>
          <a:xfrm>
            <a:off x="0" y="1916832"/>
            <a:ext cx="4572000" cy="4326817"/>
          </a:xfrm>
        </p:spPr>
      </p:pic>
      <p:sp>
        <p:nvSpPr>
          <p:cNvPr id="5" name="Текст 4"/>
          <p:cNvSpPr>
            <a:spLocks noGrp="1"/>
          </p:cNvSpPr>
          <p:nvPr>
            <p:ph type="body" sz="quarter" idx="3"/>
          </p:nvPr>
        </p:nvSpPr>
        <p:spPr>
          <a:xfrm>
            <a:off x="4645025" y="260647"/>
            <a:ext cx="4041775" cy="1512169"/>
          </a:xfrm>
        </p:spPr>
        <p:txBody>
          <a:bodyPr>
            <a:normAutofit fontScale="62500" lnSpcReduction="20000"/>
          </a:bodyPr>
          <a:lstStyle/>
          <a:p>
            <a:r>
              <a:rPr lang="uk-UA" sz="2900" dirty="0"/>
              <a:t>Смертність</a:t>
            </a:r>
            <a:r>
              <a:rPr lang="uk-UA" dirty="0"/>
              <a:t> </a:t>
            </a:r>
            <a:r>
              <a:rPr lang="uk-UA" dirty="0" smtClean="0"/>
              <a:t>— з'явилася </a:t>
            </a:r>
            <a:r>
              <a:rPr lang="uk-UA" dirty="0"/>
              <a:t>тенденція до її збільшення за </a:t>
            </a:r>
            <a:r>
              <a:rPr lang="uk-UA" dirty="0" smtClean="0"/>
              <a:t>рахунок серцево-судинних </a:t>
            </a:r>
            <a:r>
              <a:rPr lang="uk-UA" dirty="0"/>
              <a:t>захворювань, </a:t>
            </a:r>
            <a:r>
              <a:rPr lang="uk-UA" dirty="0" err="1" smtClean="0"/>
              <a:t>неща</a:t>
            </a:r>
            <a:r>
              <a:rPr lang="ru-RU" dirty="0" err="1"/>
              <a:t>сн</a:t>
            </a:r>
            <a:r>
              <a:rPr lang="uk-UA" dirty="0" err="1"/>
              <a:t>их</a:t>
            </a:r>
            <a:r>
              <a:rPr lang="uk-UA" dirty="0"/>
              <a:t> </a:t>
            </a:r>
            <a:r>
              <a:rPr lang="uk-UA" dirty="0" smtClean="0"/>
              <a:t>випадків, </a:t>
            </a:r>
            <a:r>
              <a:rPr lang="uk-UA" dirty="0"/>
              <a:t>захворювань органів дихання, </a:t>
            </a:r>
            <a:r>
              <a:rPr lang="uk-UA" dirty="0" smtClean="0"/>
              <a:t>збільшення </a:t>
            </a:r>
            <a:r>
              <a:rPr lang="uk-UA" dirty="0"/>
              <a:t>кількості </a:t>
            </a:r>
            <a:r>
              <a:rPr lang="uk-UA" dirty="0" smtClean="0"/>
              <a:t>самогубств тощо. </a:t>
            </a:r>
            <a:r>
              <a:rPr lang="uk-UA" dirty="0"/>
              <a:t>Демографічна ситуація </a:t>
            </a:r>
            <a:r>
              <a:rPr lang="uk-UA" dirty="0" smtClean="0"/>
              <a:t>в значній </a:t>
            </a:r>
            <a:r>
              <a:rPr lang="uk-UA" dirty="0"/>
              <a:t>мірі визначається дитячою </a:t>
            </a:r>
            <a:r>
              <a:rPr lang="uk-UA" dirty="0" smtClean="0"/>
              <a:t>смертністю.</a:t>
            </a:r>
            <a:endParaRPr lang="uk-UA" dirty="0"/>
          </a:p>
        </p:txBody>
      </p:sp>
      <p:pic>
        <p:nvPicPr>
          <p:cNvPr id="8" name="Содержимое 7" descr="смертнысть.jpg"/>
          <p:cNvPicPr>
            <a:picLocks noGrp="1" noChangeAspect="1"/>
          </p:cNvPicPr>
          <p:nvPr>
            <p:ph sz="quarter" idx="4"/>
          </p:nvPr>
        </p:nvPicPr>
        <p:blipFill>
          <a:blip r:embed="rId3" cstate="print"/>
          <a:stretch>
            <a:fillRect/>
          </a:stretch>
        </p:blipFill>
        <p:spPr>
          <a:xfrm>
            <a:off x="4572001" y="1916832"/>
            <a:ext cx="4572000" cy="432048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683568" y="0"/>
            <a:ext cx="504056" cy="1143000"/>
          </a:xfrm>
        </p:spPr>
        <p:txBody>
          <a:bodyPr/>
          <a:lstStyle/>
          <a:p>
            <a:r>
              <a:rPr lang="uk-UA" dirty="0" smtClean="0">
                <a:solidFill>
                  <a:schemeClr val="bg1"/>
                </a:solidFill>
              </a:rPr>
              <a:t>.</a:t>
            </a:r>
            <a:endParaRPr lang="uk-UA" dirty="0">
              <a:solidFill>
                <a:schemeClr val="bg1"/>
              </a:solidFill>
            </a:endParaRPr>
          </a:p>
        </p:txBody>
      </p:sp>
      <p:pic>
        <p:nvPicPr>
          <p:cNvPr id="7" name="Содержимое 6" descr="середня тривалысть життя.jpg"/>
          <p:cNvPicPr>
            <a:picLocks noGrp="1" noChangeAspect="1"/>
          </p:cNvPicPr>
          <p:nvPr>
            <p:ph idx="1"/>
          </p:nvPr>
        </p:nvPicPr>
        <p:blipFill>
          <a:blip r:embed="rId2" cstate="print"/>
          <a:stretch>
            <a:fillRect/>
          </a:stretch>
        </p:blipFill>
        <p:spPr>
          <a:xfrm>
            <a:off x="0" y="1691828"/>
            <a:ext cx="9184305" cy="5166172"/>
          </a:xfrm>
        </p:spPr>
      </p:pic>
      <p:pic>
        <p:nvPicPr>
          <p:cNvPr id="16386" name="Picture 2" descr="E:\Алёна\презинтации\середня тривалысть життя аипр.jpg"/>
          <p:cNvPicPr>
            <a:picLocks noChangeAspect="1" noChangeArrowheads="1"/>
          </p:cNvPicPr>
          <p:nvPr/>
        </p:nvPicPr>
        <p:blipFill>
          <a:blip r:embed="rId3" cstate="print"/>
          <a:srcRect/>
          <a:stretch>
            <a:fillRect/>
          </a:stretch>
        </p:blipFill>
        <p:spPr bwMode="auto">
          <a:xfrm>
            <a:off x="1907704" y="836712"/>
            <a:ext cx="4972050" cy="847725"/>
          </a:xfrm>
          <a:prstGeom prst="rect">
            <a:avLst/>
          </a:prstGeom>
          <a:noFill/>
        </p:spPr>
      </p:pic>
      <p:sp>
        <p:nvSpPr>
          <p:cNvPr id="16387" name="Rectangle 3"/>
          <p:cNvSpPr>
            <a:spLocks noChangeArrowheads="1"/>
          </p:cNvSpPr>
          <p:nvPr/>
        </p:nvSpPr>
        <p:spPr bwMode="auto">
          <a:xfrm>
            <a:off x="0" y="89936"/>
            <a:ext cx="9144000" cy="538609"/>
          </a:xfrm>
          <a:prstGeom prst="rect">
            <a:avLst/>
          </a:prstGeom>
          <a:solidFill>
            <a:srgbClr val="FFFFFF"/>
          </a:solidFill>
          <a:ln w="9525">
            <a:noFill/>
            <a:miter lim="800000"/>
            <a:headEnd/>
            <a:tailEnd/>
          </a:ln>
          <a:effectLst/>
        </p:spPr>
        <p:txBody>
          <a:bodyPr vert="horz" wrap="square" lIns="91440" tIns="4572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sz="1600" b="1" i="0" u="none" strike="noStrike" cap="none" normalizeH="0" baseline="0" dirty="0" smtClean="0">
                <a:ln>
                  <a:noFill/>
                </a:ln>
                <a:solidFill>
                  <a:srgbClr val="000000"/>
                </a:solidFill>
                <a:effectLst/>
                <a:latin typeface="Arial Unicode MS" pitchFamily="34" charset="-128"/>
                <a:ea typeface="Times New Roman" pitchFamily="18" charset="0"/>
                <a:cs typeface="Courier New" pitchFamily="49" charset="0"/>
              </a:rPr>
              <a:t>Середня тривалість життя — це середнє число років, які повинна прожити новонароджена дитина.</a:t>
            </a:r>
            <a:r>
              <a:rPr kumimoji="0" lang="uk-UA" sz="1600" b="1" i="0" u="none" strike="noStrike" cap="none" normalizeH="0" baseline="0" dirty="0" smtClean="0">
                <a:ln>
                  <a:noFill/>
                </a:ln>
                <a:solidFill>
                  <a:schemeClr val="tx1"/>
                </a:solidFill>
                <a:effectLst/>
                <a:latin typeface="Arial" pitchFamily="34" charset="0"/>
                <a:cs typeface="Arial" pitchFamily="34" charset="0"/>
              </a:rPr>
              <a:t> </a:t>
            </a: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157</TotalTime>
  <Words>857</Words>
  <Application>Microsoft Office PowerPoint</Application>
  <PresentationFormat>Экран (4:3)</PresentationFormat>
  <Paragraphs>15</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Демографічна проблема в світі</vt:lpstr>
      <vt:lpstr>Слайд 2</vt:lpstr>
      <vt:lpstr>Чисельність населення на земній кулі неухильно зростає протягом, принаймні, останніх 2000 років, однак найбільш інтенсивний ріст населення на Землі відбувається за останні 200 років. На цей час чисельність населення земної кулі збільшується зі швидкістю приблизно 70 млн. людей на рік. Воно зросло з 500 млн. у 1650 р. приблизно до 5 млрд. у 1981 р., а до 2000-го року досягло 8 млрд. Такий швидкий ріст населення земної кулі часто називають «демографічним вибухом».   </vt:lpstr>
      <vt:lpstr>Слайд 4</vt:lpstr>
      <vt:lpstr>Слайд 5</vt:lpstr>
      <vt:lpstr>Слайд 6</vt:lpstr>
      <vt:lpstr>Демографічний вибух — різке прискорення кількісного зростання світового населення; з розвитком демографічного переходу порушена узгодженість типів народжуваності та смертності. Але темпи демографічного переходу залежать від загального соціально-економічного розвитку. Процес демографічної стабілізації повсюдно завершиться наближенням до стану, характерного для постійного (стаціонарного) населення. У різних регіонах світу це відбудеться в різні строки, але в більшості країн, що розвиваються, — не раніше середини XXI ст.                                                                                                                                                   Демографічна криза — глибоке порушення відтворення населення, що загрожує самому його існуванню. Протягом усієї демографічної історії людства аж до кінця XVIII ст. причинами демографічної кризи були часті голодування, епідемії та війни; обумовлений ними високий рівень смертності призводив до скорочення чисельності населення деяких країн і регіонів світу, а інколи й до повного обезлюднення територій. Історичний процес зміни репродуктивної поведінки в деяких промислове розвинених країнах виявляє тенденцію до падіння рівня народжуваності нижче від необхідного для простого відтворення населення, що є причиною сучасно демографічної кризи.</vt:lpstr>
      <vt:lpstr>.</vt:lpstr>
      <vt:lpst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Демографічна проблема в світі</dc:title>
  <dc:creator>Василий</dc:creator>
  <cp:lastModifiedBy>Василий</cp:lastModifiedBy>
  <cp:revision>17</cp:revision>
  <dcterms:created xsi:type="dcterms:W3CDTF">2012-12-16T16:00:01Z</dcterms:created>
  <dcterms:modified xsi:type="dcterms:W3CDTF">2012-12-18T20:50:07Z</dcterms:modified>
</cp:coreProperties>
</file>