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19" name="Footer Placeholder 18"/>
          <p:cNvSpPr>
            <a:spLocks noGrp="1"/>
          </p:cNvSpPr>
          <p:nvPr>
            <p:ph type="ftr" sz="quarter" idx="11"/>
          </p:nvPr>
        </p:nvSpPr>
        <p:spPr/>
        <p:txBody>
          <a:bodyPr/>
          <a:lstStyle/>
          <a:p>
            <a:endParaRPr lang="uk-UA"/>
          </a:p>
        </p:txBody>
      </p:sp>
      <p:sp>
        <p:nvSpPr>
          <p:cNvPr id="27" name="Slide Number Placeholder 26"/>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893959E6-847B-4937-8C3D-49CDB5BA4EF3}" type="datetimeFigureOut">
              <a:rPr lang="uk-UA" smtClean="0"/>
              <a:pPr/>
              <a:t>19.12.2012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8077200" y="6356350"/>
            <a:ext cx="609600" cy="365125"/>
          </a:xfrm>
        </p:spPr>
        <p:txBody>
          <a:bodyPr/>
          <a:lstStyle/>
          <a:p>
            <a:fld id="{C9BD255C-740D-4BFE-A60D-37750E3706AB}" type="slidenum">
              <a:rPr lang="uk-UA" smtClean="0"/>
              <a:pPr/>
              <a:t>‹#›</a:t>
            </a:fld>
            <a:endParaRPr lang="uk-U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3959E6-847B-4937-8C3D-49CDB5BA4EF3}" type="datetimeFigureOut">
              <a:rPr lang="uk-UA" smtClean="0"/>
              <a:pPr/>
              <a:t>19.12.2012</a:t>
            </a:fld>
            <a:endParaRPr lang="uk-U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BD255C-740D-4BFE-A60D-37750E3706AB}" type="slidenum">
              <a:rPr lang="uk-UA" smtClean="0"/>
              <a:pPr/>
              <a:t>‹#›</a:t>
            </a:fld>
            <a:endParaRPr lang="uk-U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Сім нових чудес світу</a:t>
            </a:r>
            <a:endParaRPr lang="uk-UA" dirty="0"/>
          </a:p>
        </p:txBody>
      </p:sp>
      <p:sp>
        <p:nvSpPr>
          <p:cNvPr id="3" name="Підзаголовок 2"/>
          <p:cNvSpPr>
            <a:spLocks noGrp="1"/>
          </p:cNvSpPr>
          <p:nvPr>
            <p:ph type="subTitle" idx="1"/>
          </p:nvPr>
        </p:nvSpPr>
        <p:spPr/>
        <p:txBody>
          <a:bodyPr>
            <a:normAutofit/>
          </a:bodyPr>
          <a:lstStyle/>
          <a:p>
            <a:pPr algn="l"/>
            <a:r>
              <a:rPr lang="uk-UA" sz="2000" dirty="0" smtClean="0">
                <a:ln w="18415" cmpd="sng">
                  <a:solidFill>
                    <a:srgbClr val="FFFFFF"/>
                  </a:solidFill>
                  <a:prstDash val="solid"/>
                </a:ln>
                <a:effectLst>
                  <a:outerShdw blurRad="63500" dir="3600000" algn="tl" rotWithShape="0">
                    <a:srgbClr val="000000">
                      <a:alpha val="70000"/>
                    </a:srgbClr>
                  </a:outerShdw>
                </a:effectLst>
              </a:rPr>
              <a:t>Неймовірної краси бухта Голонг у В'єтнамі, божевільний водоспад Ігуасу в Аргентині, острів Комодо в Індонезії, де головною принадою є дракон… Шведська компанія Відкрий Новий світ представила добірку нових чудес світу.</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3">
                                            <p:txEl>
                                              <p:pRg st="0" end="0"/>
                                            </p:txEl>
                                          </p:spTgt>
                                        </p:tgtEl>
                                        <p:attrNameLst>
                                          <p:attrName>style.color</p:attrName>
                                        </p:attrNameLst>
                                      </p:cBhvr>
                                      <p:to>
                                        <a:schemeClr val="bg1"/>
                                      </p:to>
                                    </p:animClr>
                                    <p:animClr clrSpc="rgb" dir="cw">
                                      <p:cBhvr>
                                        <p:cTn id="15" dur="250" autoRev="1" fill="remove"/>
                                        <p:tgtEl>
                                          <p:spTgt spid="3">
                                            <p:txEl>
                                              <p:pRg st="0" end="0"/>
                                            </p:txEl>
                                          </p:spTgt>
                                        </p:tgtEl>
                                        <p:attrNameLst>
                                          <p:attrName>fillcolor</p:attrName>
                                        </p:attrNameLst>
                                      </p:cBhvr>
                                      <p:to>
                                        <a:schemeClr val="bg1"/>
                                      </p:to>
                                    </p:animClr>
                                    <p:set>
                                      <p:cBhvr>
                                        <p:cTn id="16" dur="250" autoRev="1" fill="remove"/>
                                        <p:tgtEl>
                                          <p:spTgt spid="3">
                                            <p:txEl>
                                              <p:pRg st="0" end="0"/>
                                            </p:txEl>
                                          </p:spTgt>
                                        </p:tgtEl>
                                        <p:attrNameLst>
                                          <p:attrName>fill.type</p:attrName>
                                        </p:attrNameLst>
                                      </p:cBhvr>
                                      <p:to>
                                        <p:strVal val="solid"/>
                                      </p:to>
                                    </p:set>
                                    <p:set>
                                      <p:cBhvr>
                                        <p:cTn id="17"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013.jpg"/>
          <p:cNvPicPr>
            <a:picLocks noGrp="1" noChangeAspect="1"/>
          </p:cNvPicPr>
          <p:nvPr>
            <p:ph idx="1"/>
          </p:nvPr>
        </p:nvPicPr>
        <p:blipFill>
          <a:blip r:embed="rId2"/>
          <a:stretch>
            <a:fillRect/>
          </a:stretch>
        </p:blipFill>
        <p:spPr>
          <a:xfrm>
            <a:off x="214282" y="428604"/>
            <a:ext cx="8643998" cy="2151862"/>
          </a:xfrm>
        </p:spPr>
      </p:pic>
      <p:pic>
        <p:nvPicPr>
          <p:cNvPr id="5" name="Рисунок 4" descr="bcc8e51-05.jpg"/>
          <p:cNvPicPr>
            <a:picLocks noChangeAspect="1"/>
          </p:cNvPicPr>
          <p:nvPr/>
        </p:nvPicPr>
        <p:blipFill>
          <a:blip r:embed="rId3"/>
          <a:stretch>
            <a:fillRect/>
          </a:stretch>
        </p:blipFill>
        <p:spPr>
          <a:xfrm>
            <a:off x="-142908" y="3071810"/>
            <a:ext cx="3571900" cy="3190872"/>
          </a:xfrm>
          <a:prstGeom prst="rect">
            <a:avLst/>
          </a:prstGeom>
          <a:scene3d>
            <a:camera prst="isometricOffAxis1Right"/>
            <a:lightRig rig="threePt" dir="t"/>
          </a:scene3d>
        </p:spPr>
      </p:pic>
      <p:pic>
        <p:nvPicPr>
          <p:cNvPr id="6" name="Рисунок 5" descr="comodo_5.jpg"/>
          <p:cNvPicPr>
            <a:picLocks noChangeAspect="1"/>
          </p:cNvPicPr>
          <p:nvPr/>
        </p:nvPicPr>
        <p:blipFill>
          <a:blip r:embed="rId4"/>
          <a:stretch>
            <a:fillRect/>
          </a:stretch>
        </p:blipFill>
        <p:spPr>
          <a:xfrm>
            <a:off x="2972655" y="3059234"/>
            <a:ext cx="3571882" cy="3143272"/>
          </a:xfrm>
          <a:prstGeom prst="rect">
            <a:avLst/>
          </a:prstGeom>
          <a:scene3d>
            <a:camera prst="isometricOffAxis1Right"/>
            <a:lightRig rig="threePt" dir="t"/>
          </a:scene3d>
        </p:spPr>
      </p:pic>
      <p:pic>
        <p:nvPicPr>
          <p:cNvPr id="7" name="Рисунок 6" descr="Indoneziya-ostrov-Komodo-13.jpg"/>
          <p:cNvPicPr>
            <a:picLocks noChangeAspect="1"/>
          </p:cNvPicPr>
          <p:nvPr/>
        </p:nvPicPr>
        <p:blipFill>
          <a:blip r:embed="rId5"/>
          <a:stretch>
            <a:fillRect/>
          </a:stretch>
        </p:blipFill>
        <p:spPr>
          <a:xfrm>
            <a:off x="5614435" y="3059234"/>
            <a:ext cx="3286148" cy="3071834"/>
          </a:xfrm>
          <a:prstGeom prst="rect">
            <a:avLst/>
          </a:prstGeom>
          <a:scene3d>
            <a:camera prst="isometricOffAxis1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uk-UA" b="1" dirty="0" smtClean="0"/>
              <a:t>Підземна річка Пуерто – Принцеса, Філіппіни</a:t>
            </a:r>
            <a:endParaRPr lang="uk-UA" dirty="0"/>
          </a:p>
        </p:txBody>
      </p:sp>
      <p:sp>
        <p:nvSpPr>
          <p:cNvPr id="3" name="Місце для вмісту 2"/>
          <p:cNvSpPr>
            <a:spLocks noGrp="1"/>
          </p:cNvSpPr>
          <p:nvPr>
            <p:ph idx="1"/>
          </p:nvPr>
        </p:nvSpPr>
        <p:spPr/>
        <p:txBody>
          <a:bodyPr/>
          <a:lstStyle/>
          <a:p>
            <a:r>
              <a:rPr lang="uk-UA" dirty="0" smtClean="0"/>
              <a:t>Ріка довжиною майже п’ять миль, впадає у Південно-Китайське море і є однією з найвизначніших пам’яток і гордістю Пуерто – Принцеси.</a:t>
            </a:r>
          </a:p>
          <a:p>
            <a:endParaRPr lang="uk-UA" dirty="0"/>
          </a:p>
        </p:txBody>
      </p:sp>
      <p:pic>
        <p:nvPicPr>
          <p:cNvPr id="4" name="Рисунок 3" descr="ae1e6e2653dd95b00d765e3e01b33468.jpg"/>
          <p:cNvPicPr>
            <a:picLocks noChangeAspect="1"/>
          </p:cNvPicPr>
          <p:nvPr/>
        </p:nvPicPr>
        <p:blipFill>
          <a:blip r:embed="rId2"/>
          <a:stretch>
            <a:fillRect/>
          </a:stretch>
        </p:blipFill>
        <p:spPr>
          <a:xfrm>
            <a:off x="6350000" y="0"/>
            <a:ext cx="2794000" cy="2098040"/>
          </a:xfrm>
          <a:prstGeom prst="ellipse">
            <a:avLst/>
          </a:prstGeom>
          <a:ln>
            <a:noFill/>
          </a:ln>
          <a:effectLst>
            <a:softEdge rad="112500"/>
          </a:effectLst>
        </p:spPr>
      </p:pic>
      <p:pic>
        <p:nvPicPr>
          <p:cNvPr id="5" name="Рисунок 4" descr="c7e5938-06.jpg"/>
          <p:cNvPicPr>
            <a:picLocks noChangeAspect="1"/>
          </p:cNvPicPr>
          <p:nvPr/>
        </p:nvPicPr>
        <p:blipFill>
          <a:blip r:embed="rId3"/>
          <a:stretch>
            <a:fillRect/>
          </a:stretch>
        </p:blipFill>
        <p:spPr>
          <a:xfrm>
            <a:off x="6715140" y="3143248"/>
            <a:ext cx="2214558" cy="3595710"/>
          </a:xfrm>
          <a:prstGeom prst="rect">
            <a:avLst/>
          </a:prstGeom>
        </p:spPr>
      </p:pic>
      <p:pic>
        <p:nvPicPr>
          <p:cNvPr id="6" name="Рисунок 5" descr="Photo shows an inlet from a river going to the Puerto Princesa Underground River.jpg"/>
          <p:cNvPicPr>
            <a:picLocks noChangeAspect="1"/>
          </p:cNvPicPr>
          <p:nvPr/>
        </p:nvPicPr>
        <p:blipFill>
          <a:blip r:embed="rId4"/>
          <a:stretch>
            <a:fillRect/>
          </a:stretch>
        </p:blipFill>
        <p:spPr>
          <a:xfrm>
            <a:off x="285720" y="3929066"/>
            <a:ext cx="3224218" cy="2571768"/>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descr="Puerto Princesa (1).jpg"/>
          <p:cNvPicPr>
            <a:picLocks noChangeAspect="1"/>
          </p:cNvPicPr>
          <p:nvPr/>
        </p:nvPicPr>
        <p:blipFill>
          <a:blip r:embed="rId5"/>
          <a:stretch>
            <a:fillRect/>
          </a:stretch>
        </p:blipFill>
        <p:spPr>
          <a:xfrm>
            <a:off x="4071934" y="3786190"/>
            <a:ext cx="2438400"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uk-UA" sz="6700" b="1" dirty="0" smtClean="0"/>
              <a:t>Столова гора, Африка</a:t>
            </a:r>
            <a:endParaRPr lang="uk-UA" dirty="0"/>
          </a:p>
        </p:txBody>
      </p:sp>
      <p:sp>
        <p:nvSpPr>
          <p:cNvPr id="3" name="Місце для вмісту 2"/>
          <p:cNvSpPr>
            <a:spLocks noGrp="1"/>
          </p:cNvSpPr>
          <p:nvPr>
            <p:ph idx="1"/>
          </p:nvPr>
        </p:nvSpPr>
        <p:spPr/>
        <p:txBody>
          <a:bodyPr/>
          <a:lstStyle/>
          <a:p>
            <a:r>
              <a:rPr lang="uk-UA" dirty="0" smtClean="0"/>
              <a:t>Столова гора є символом Кейптауна і стала частиною життя всіх його мешканців. Всі без винятку, повинні поважати цю гору, навіть якщо жодного разу не ступили на її священні схили. Тут можна скористатись пішохідним маршрутом або канатною дорогою, для того аби насолодитися дивовижним видом з її вершини.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2500.jpg"/>
          <p:cNvPicPr>
            <a:picLocks noGrp="1" noChangeAspect="1"/>
          </p:cNvPicPr>
          <p:nvPr>
            <p:ph idx="1"/>
          </p:nvPr>
        </p:nvPicPr>
        <p:blipFill>
          <a:blip r:embed="rId2"/>
          <a:stretch>
            <a:fillRect/>
          </a:stretch>
        </p:blipFill>
        <p:spPr>
          <a:xfrm>
            <a:off x="428596" y="285728"/>
            <a:ext cx="8286808" cy="2143140"/>
          </a:xfrm>
          <a:prstGeom prst="rect">
            <a:avLst/>
          </a:prstGeom>
          <a:ln>
            <a:noFill/>
          </a:ln>
          <a:effectLst>
            <a:softEdge rad="112500"/>
          </a:effectLst>
        </p:spPr>
      </p:pic>
      <p:pic>
        <p:nvPicPr>
          <p:cNvPr id="5" name="Рисунок 4" descr="capetown_1.jpg"/>
          <p:cNvPicPr>
            <a:picLocks noChangeAspect="1"/>
          </p:cNvPicPr>
          <p:nvPr/>
        </p:nvPicPr>
        <p:blipFill>
          <a:blip r:embed="rId3"/>
          <a:stretch>
            <a:fillRect/>
          </a:stretch>
        </p:blipFill>
        <p:spPr>
          <a:xfrm>
            <a:off x="285720" y="5000636"/>
            <a:ext cx="8572560" cy="1669835"/>
          </a:xfrm>
          <a:prstGeom prst="rect">
            <a:avLst/>
          </a:prstGeom>
          <a:ln>
            <a:noFill/>
          </a:ln>
          <a:effectLst>
            <a:softEdge rad="112500"/>
          </a:effectLst>
        </p:spPr>
      </p:pic>
      <p:pic>
        <p:nvPicPr>
          <p:cNvPr id="6" name="Рисунок 5" descr="e24acce-10.jpg"/>
          <p:cNvPicPr>
            <a:picLocks noChangeAspect="1"/>
          </p:cNvPicPr>
          <p:nvPr/>
        </p:nvPicPr>
        <p:blipFill>
          <a:blip r:embed="rId4"/>
          <a:stretch>
            <a:fillRect/>
          </a:stretch>
        </p:blipFill>
        <p:spPr>
          <a:xfrm>
            <a:off x="285720" y="2428868"/>
            <a:ext cx="4071966" cy="2590792"/>
          </a:xfrm>
          <a:prstGeom prst="rect">
            <a:avLst/>
          </a:prstGeom>
          <a:ln>
            <a:noFill/>
          </a:ln>
          <a:effectLst>
            <a:softEdge rad="112500"/>
          </a:effectLst>
        </p:spPr>
      </p:pic>
      <p:pic>
        <p:nvPicPr>
          <p:cNvPr id="7" name="Рисунок 6" descr="south-africa-table-mountain2.jpg"/>
          <p:cNvPicPr>
            <a:picLocks noChangeAspect="1"/>
          </p:cNvPicPr>
          <p:nvPr/>
        </p:nvPicPr>
        <p:blipFill>
          <a:blip r:embed="rId5"/>
          <a:stretch>
            <a:fillRect/>
          </a:stretch>
        </p:blipFill>
        <p:spPr>
          <a:xfrm>
            <a:off x="4716016" y="2545537"/>
            <a:ext cx="3672408" cy="23574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dirty="0" smtClean="0"/>
              <a:t/>
            </a:r>
            <a:br>
              <a:rPr lang="uk-UA" dirty="0" smtClean="0"/>
            </a:br>
            <a:r>
              <a:rPr lang="uk-UA" sz="6700" b="1" dirty="0" smtClean="0"/>
              <a:t>Тропічні ліси Амазонки</a:t>
            </a:r>
            <a:endParaRPr lang="uk-UA" dirty="0"/>
          </a:p>
        </p:txBody>
      </p:sp>
      <p:sp>
        <p:nvSpPr>
          <p:cNvPr id="3" name="Місце для вмісту 2"/>
          <p:cNvSpPr>
            <a:spLocks noGrp="1"/>
          </p:cNvSpPr>
          <p:nvPr>
            <p:ph idx="1"/>
          </p:nvPr>
        </p:nvSpPr>
        <p:spPr/>
        <p:txBody>
          <a:bodyPr/>
          <a:lstStyle/>
          <a:p>
            <a:r>
              <a:rPr lang="uk-UA" dirty="0" smtClean="0"/>
              <a:t>Тропічні ліси Амазонки охоплюють дев’ять країн Південної Америки. З плином років тут сформувалось найбільше біорізноманіття на Землі, забезпечуючи життям сотні тисяч рослин, риб, ссавців і комах. Тропічні ліси зачаровують своєю дикістю та небезпекою, перетворюючи подорож в чарівну казку.</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4" name="Місце для вмісту 3" descr="9b07710-04.jpg"/>
          <p:cNvPicPr>
            <a:picLocks noGrp="1" noChangeAspect="1"/>
          </p:cNvPicPr>
          <p:nvPr>
            <p:ph idx="1"/>
          </p:nvPr>
        </p:nvPicPr>
        <p:blipFill>
          <a:blip r:embed="rId2"/>
          <a:stretch>
            <a:fillRect/>
          </a:stretch>
        </p:blipFill>
        <p:spPr>
          <a:xfrm>
            <a:off x="323528" y="452727"/>
            <a:ext cx="3714776" cy="271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isometricOffAxis1Right"/>
            <a:lightRig rig="threePt" dir="t"/>
          </a:scene3d>
        </p:spPr>
      </p:pic>
      <p:pic>
        <p:nvPicPr>
          <p:cNvPr id="5" name="Рисунок 4" descr="brazil_0517.jpg"/>
          <p:cNvPicPr>
            <a:picLocks noChangeAspect="1"/>
          </p:cNvPicPr>
          <p:nvPr/>
        </p:nvPicPr>
        <p:blipFill>
          <a:blip r:embed="rId3"/>
          <a:stretch>
            <a:fillRect/>
          </a:stretch>
        </p:blipFill>
        <p:spPr>
          <a:xfrm>
            <a:off x="4714876" y="0"/>
            <a:ext cx="4038266" cy="3195622"/>
          </a:xfrm>
          <a:prstGeom prst="roundRect">
            <a:avLst>
              <a:gd name="adj" fmla="val 16667"/>
            </a:avLst>
          </a:prstGeom>
          <a:ln>
            <a:noFill/>
          </a:ln>
          <a:effectLst>
            <a:outerShdw blurRad="76200" dist="38100" dir="7800000" algn="tl" rotWithShape="0">
              <a:srgbClr val="000000">
                <a:alpha val="40000"/>
              </a:srgbClr>
            </a:outerShdw>
          </a:effectLst>
          <a:scene3d>
            <a:camera prst="perspectiveAbove"/>
            <a:lightRig rig="contrasting" dir="t">
              <a:rot lat="0" lon="0" rev="4200000"/>
            </a:lightRig>
          </a:scene3d>
          <a:sp3d prstMaterial="plastic">
            <a:bevelT w="381000" h="114300" prst="softRound"/>
            <a:contourClr>
              <a:srgbClr val="969696"/>
            </a:contourClr>
          </a:sp3d>
        </p:spPr>
      </p:pic>
      <p:pic>
        <p:nvPicPr>
          <p:cNvPr id="6" name="Рисунок 5" descr="d8135c1-01.jpg"/>
          <p:cNvPicPr>
            <a:picLocks noChangeAspect="1"/>
          </p:cNvPicPr>
          <p:nvPr/>
        </p:nvPicPr>
        <p:blipFill>
          <a:blip r:embed="rId4"/>
          <a:stretch>
            <a:fillRect/>
          </a:stretch>
        </p:blipFill>
        <p:spPr>
          <a:xfrm>
            <a:off x="642910" y="3223992"/>
            <a:ext cx="4000496" cy="3643314"/>
          </a:xfrm>
          <a:prstGeom prst="rect">
            <a:avLst/>
          </a:prstGeom>
          <a:ln>
            <a:noFill/>
          </a:ln>
          <a:effectLst>
            <a:softEdge rad="112500"/>
          </a:effectLst>
        </p:spPr>
      </p:pic>
      <p:pic>
        <p:nvPicPr>
          <p:cNvPr id="7" name="Рисунок 6" descr="victoria_amasonica_naturalist_if_ua.jpg"/>
          <p:cNvPicPr>
            <a:picLocks noChangeAspect="1"/>
          </p:cNvPicPr>
          <p:nvPr/>
        </p:nvPicPr>
        <p:blipFill>
          <a:blip r:embed="rId5"/>
          <a:stretch>
            <a:fillRect/>
          </a:stretch>
        </p:blipFill>
        <p:spPr>
          <a:xfrm>
            <a:off x="4929190" y="3357562"/>
            <a:ext cx="4071966" cy="3143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6600" dirty="0" smtClean="0"/>
              <a:t/>
            </a:r>
            <a:br>
              <a:rPr lang="uk-UA" sz="6600" dirty="0" smtClean="0"/>
            </a:br>
            <a:r>
              <a:rPr lang="uk-UA" sz="6600" b="1" dirty="0" smtClean="0"/>
              <a:t>Бухта Голонг, В'єтнам</a:t>
            </a:r>
            <a:endParaRPr lang="uk-UA" sz="6600" dirty="0"/>
          </a:p>
        </p:txBody>
      </p:sp>
      <p:sp>
        <p:nvSpPr>
          <p:cNvPr id="3" name="Місце для вмісту 2"/>
          <p:cNvSpPr>
            <a:spLocks noGrp="1"/>
          </p:cNvSpPr>
          <p:nvPr>
            <p:ph idx="1"/>
          </p:nvPr>
        </p:nvSpPr>
        <p:spPr/>
        <p:txBody>
          <a:bodyPr>
            <a:normAutofit/>
          </a:bodyPr>
          <a:lstStyle/>
          <a:p>
            <a:r>
              <a:rPr lang="uk-UA" dirty="0" smtClean="0"/>
              <a:t>Найкраще можна дослідити живописну бухту Голонг на човні. Вона є унікальною за своїм геологічним складом і естетичною цінністю. З повітря, Голонг нагадує географічний витвір мистецтва. Досліджуючи бухту є відчуття, наче потрапив у легендарний світ кам’яних островів. Химерної форми острови омиваються блакитною водою. Інколи здається, що це люди, які застигли у вічному спогляданні цієї краси.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28_vietnam.jpg"/>
          <p:cNvPicPr>
            <a:picLocks noGrp="1" noChangeAspect="1"/>
          </p:cNvPicPr>
          <p:nvPr>
            <p:ph idx="1"/>
          </p:nvPr>
        </p:nvPicPr>
        <p:blipFill>
          <a:blip r:embed="rId2"/>
          <a:stretch>
            <a:fillRect/>
          </a:stretch>
        </p:blipFill>
        <p:spPr>
          <a:xfrm>
            <a:off x="142844" y="214290"/>
            <a:ext cx="4476755" cy="3467104"/>
          </a:xfrm>
          <a:prstGeom prst="rect">
            <a:avLst/>
          </a:prstGeom>
          <a:ln>
            <a:noFill/>
          </a:ln>
          <a:effectLst>
            <a:softEdge rad="112500"/>
          </a:effectLst>
        </p:spPr>
      </p:pic>
      <p:pic>
        <p:nvPicPr>
          <p:cNvPr id="5" name="Рисунок 4" descr="682-cruise_po_halong_bay-img_b.jpg"/>
          <p:cNvPicPr>
            <a:picLocks noChangeAspect="1"/>
          </p:cNvPicPr>
          <p:nvPr/>
        </p:nvPicPr>
        <p:blipFill>
          <a:blip r:embed="rId3"/>
          <a:stretch>
            <a:fillRect/>
          </a:stretch>
        </p:blipFill>
        <p:spPr>
          <a:xfrm>
            <a:off x="4857752" y="428604"/>
            <a:ext cx="3251200" cy="22961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e1ad6af-02.jpg"/>
          <p:cNvPicPr>
            <a:picLocks noChangeAspect="1"/>
          </p:cNvPicPr>
          <p:nvPr/>
        </p:nvPicPr>
        <p:blipFill>
          <a:blip r:embed="rId4"/>
          <a:stretch>
            <a:fillRect/>
          </a:stretch>
        </p:blipFill>
        <p:spPr>
          <a:xfrm>
            <a:off x="285720" y="4143380"/>
            <a:ext cx="3714756" cy="1909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halong-bay-4.jpg"/>
          <p:cNvPicPr>
            <a:picLocks noChangeAspect="1"/>
          </p:cNvPicPr>
          <p:nvPr/>
        </p:nvPicPr>
        <p:blipFill>
          <a:blip r:embed="rId5"/>
          <a:stretch>
            <a:fillRect/>
          </a:stretch>
        </p:blipFill>
        <p:spPr>
          <a:xfrm>
            <a:off x="4500562" y="3357562"/>
            <a:ext cx="4381504" cy="3109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
            </a:r>
            <a:br>
              <a:rPr lang="uk-UA" b="1" dirty="0" smtClean="0"/>
            </a:br>
            <a:r>
              <a:rPr lang="uk-UA" dirty="0" smtClean="0"/>
              <a:t/>
            </a:r>
            <a:br>
              <a:rPr lang="uk-UA" dirty="0" smtClean="0"/>
            </a:br>
            <a:r>
              <a:rPr lang="uk-UA" sz="6000" b="1" dirty="0" smtClean="0"/>
              <a:t>Водоспад Ігуасу, Аргентина</a:t>
            </a:r>
            <a:endParaRPr lang="uk-UA" dirty="0"/>
          </a:p>
        </p:txBody>
      </p:sp>
      <p:sp>
        <p:nvSpPr>
          <p:cNvPr id="3" name="Місце для вмісту 2"/>
          <p:cNvSpPr>
            <a:spLocks noGrp="1"/>
          </p:cNvSpPr>
          <p:nvPr>
            <p:ph idx="1"/>
          </p:nvPr>
        </p:nvSpPr>
        <p:spPr/>
        <p:txBody>
          <a:bodyPr/>
          <a:lstStyle/>
          <a:p>
            <a:r>
              <a:rPr lang="uk-UA" dirty="0" smtClean="0"/>
              <a:t>Водоспад Ігуасу – це несамовитий, божевільний, могутній водоспад. Стрімко падаючи вниз, він зносить все на своєму шляху. Це дивовижне видовище. Не менш гучним є громовий рев водоспаду, який чути за кілометри.</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descr="01labkh9r1264571515.jpg"/>
          <p:cNvPicPr>
            <a:picLocks noGrp="1" noChangeAspect="1"/>
          </p:cNvPicPr>
          <p:nvPr>
            <p:ph idx="1"/>
          </p:nvPr>
        </p:nvPicPr>
        <p:blipFill>
          <a:blip r:embed="rId2"/>
          <a:stretch>
            <a:fillRect/>
          </a:stretch>
        </p:blipFill>
        <p:spPr>
          <a:xfrm>
            <a:off x="500034" y="214290"/>
            <a:ext cx="3786193" cy="2820194"/>
          </a:xfrm>
          <a:prstGeom prst="rect">
            <a:avLst/>
          </a:prstGeom>
          <a:ln>
            <a:noFill/>
          </a:ln>
          <a:effectLst>
            <a:outerShdw blurRad="292100" dist="139700" dir="2700000" algn="tl" rotWithShape="0">
              <a:srgbClr val="333333">
                <a:alpha val="65000"/>
              </a:srgbClr>
            </a:outerShdw>
          </a:effectLst>
        </p:spPr>
      </p:pic>
      <p:pic>
        <p:nvPicPr>
          <p:cNvPr id="5" name="Рисунок 4" descr="53-popup-low.jpg"/>
          <p:cNvPicPr>
            <a:picLocks noChangeAspect="1"/>
          </p:cNvPicPr>
          <p:nvPr/>
        </p:nvPicPr>
        <p:blipFill>
          <a:blip r:embed="rId3"/>
          <a:stretch>
            <a:fillRect/>
          </a:stretch>
        </p:blipFill>
        <p:spPr>
          <a:xfrm>
            <a:off x="4929190" y="3643314"/>
            <a:ext cx="3810000" cy="2705100"/>
          </a:xfrm>
          <a:prstGeom prst="rect">
            <a:avLst/>
          </a:prstGeom>
          <a:ln>
            <a:noFill/>
          </a:ln>
          <a:effectLst>
            <a:outerShdw blurRad="190500" algn="tl" rotWithShape="0">
              <a:srgbClr val="000000">
                <a:alpha val="70000"/>
              </a:srgbClr>
            </a:outerShdw>
          </a:effectLst>
        </p:spPr>
      </p:pic>
      <p:pic>
        <p:nvPicPr>
          <p:cNvPr id="6" name="Рисунок 5" descr="ec897fa-03.jpg"/>
          <p:cNvPicPr>
            <a:picLocks noChangeAspect="1"/>
          </p:cNvPicPr>
          <p:nvPr/>
        </p:nvPicPr>
        <p:blipFill>
          <a:blip r:embed="rId4"/>
          <a:stretch>
            <a:fillRect/>
          </a:stretch>
        </p:blipFill>
        <p:spPr>
          <a:xfrm>
            <a:off x="500034" y="3214686"/>
            <a:ext cx="3786214" cy="3333744"/>
          </a:xfrm>
          <a:prstGeom prst="rect">
            <a:avLst/>
          </a:prstGeom>
          <a:ln>
            <a:noFill/>
          </a:ln>
          <a:effectLst>
            <a:softEdge rad="112500"/>
          </a:effectLst>
        </p:spPr>
      </p:pic>
      <p:pic>
        <p:nvPicPr>
          <p:cNvPr id="7" name="Рисунок 6" descr="img_3542.jpg"/>
          <p:cNvPicPr>
            <a:picLocks noChangeAspect="1"/>
          </p:cNvPicPr>
          <p:nvPr/>
        </p:nvPicPr>
        <p:blipFill>
          <a:blip r:embed="rId5"/>
          <a:stretch>
            <a:fillRect/>
          </a:stretch>
        </p:blipFill>
        <p:spPr>
          <a:xfrm>
            <a:off x="4704066" y="395037"/>
            <a:ext cx="3857652"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Острів Джеду, Південна Корея</a:t>
            </a:r>
            <a:endParaRPr lang="uk-UA" dirty="0"/>
          </a:p>
        </p:txBody>
      </p:sp>
      <p:sp>
        <p:nvSpPr>
          <p:cNvPr id="3" name="Місце для вмісту 2"/>
          <p:cNvSpPr>
            <a:spLocks noGrp="1"/>
          </p:cNvSpPr>
          <p:nvPr>
            <p:ph idx="1"/>
          </p:nvPr>
        </p:nvSpPr>
        <p:spPr/>
        <p:txBody>
          <a:bodyPr/>
          <a:lstStyle/>
          <a:p>
            <a:r>
              <a:rPr lang="uk-UA" dirty="0" smtClean="0"/>
              <a:t>Білі піщані пляжі, мальовничі заходи сонця, смарагдова вода… Особливо острів приваблює молодят з усього світу. Приголомшливі пейзажі, цитрусові сади, захопливі культурні програми.</a:t>
            </a:r>
          </a:p>
          <a:p>
            <a:endParaRPr lang="uk-UA" dirty="0"/>
          </a:p>
        </p:txBody>
      </p:sp>
      <p:pic>
        <p:nvPicPr>
          <p:cNvPr id="4" name="Рисунок 3" descr="9b07710-04.jpg"/>
          <p:cNvPicPr>
            <a:picLocks noChangeAspect="1"/>
          </p:cNvPicPr>
          <p:nvPr/>
        </p:nvPicPr>
        <p:blipFill>
          <a:blip r:embed="rId2"/>
          <a:stretch>
            <a:fillRect/>
          </a:stretch>
        </p:blipFill>
        <p:spPr>
          <a:xfrm>
            <a:off x="500034" y="4000504"/>
            <a:ext cx="8001056" cy="257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uk-UA" sz="6000" b="1" dirty="0" smtClean="0"/>
              <a:t>Острів Комодо, Індонезія</a:t>
            </a:r>
            <a:endParaRPr lang="uk-UA" dirty="0"/>
          </a:p>
        </p:txBody>
      </p:sp>
      <p:sp>
        <p:nvSpPr>
          <p:cNvPr id="3" name="Місце для вмісту 2"/>
          <p:cNvSpPr>
            <a:spLocks noGrp="1"/>
          </p:cNvSpPr>
          <p:nvPr>
            <p:ph idx="1"/>
          </p:nvPr>
        </p:nvSpPr>
        <p:spPr/>
        <p:txBody>
          <a:bodyPr>
            <a:normAutofit/>
          </a:bodyPr>
          <a:lstStyle/>
          <a:p>
            <a:r>
              <a:rPr lang="uk-UA" dirty="0" smtClean="0"/>
              <a:t>На цьому острові можна довго насолоджуватися підводним плаванням, досліджуючи унікальне морське дно. Але головною принадою цього місця залишається дракон Комодо. Ця рептилія є найбільшою в світі і може вирости до 150 фунтів. Всі мешканці острова дотримуються столітніх традицій, які забороняють шкодити дракону і зобов'язують їх годувати цих тварин.</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TotalTime>
  <Words>349</Words>
  <Application>Microsoft Office PowerPoint</Application>
  <PresentationFormat>Экран (4:3)</PresentationFormat>
  <Paragraphs>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Сім нових чудес світу</vt:lpstr>
      <vt:lpstr>         Тропічні ліси Амазонки</vt:lpstr>
      <vt:lpstr>Презентация PowerPoint</vt:lpstr>
      <vt:lpstr> Бухта Голонг, В'єтнам</vt:lpstr>
      <vt:lpstr>Презентация PowerPoint</vt:lpstr>
      <vt:lpstr>  Водоспад Ігуасу, Аргентина</vt:lpstr>
      <vt:lpstr>Презентация PowerPoint</vt:lpstr>
      <vt:lpstr>Острів Джеду, Південна Корея</vt:lpstr>
      <vt:lpstr> Острів Комодо, Індонезія</vt:lpstr>
      <vt:lpstr>Презентация PowerPoint</vt:lpstr>
      <vt:lpstr> Підземна річка Пуерто – Принцеса, Філіппіни</vt:lpstr>
      <vt:lpstr> Столова гора, Африка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Сім нових чудес світу</dc:title>
  <cp:lastModifiedBy>Nastya7</cp:lastModifiedBy>
  <cp:revision>6</cp:revision>
  <dcterms:modified xsi:type="dcterms:W3CDTF">2012-12-19T17:20:33Z</dcterms:modified>
</cp:coreProperties>
</file>