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63"/>
  </p:notesMasterIdLst>
  <p:sldIdLst>
    <p:sldId id="257" r:id="rId4"/>
    <p:sldId id="258" r:id="rId5"/>
    <p:sldId id="259" r:id="rId6"/>
    <p:sldId id="260" r:id="rId7"/>
    <p:sldId id="261" r:id="rId8"/>
    <p:sldId id="269" r:id="rId9"/>
    <p:sldId id="270" r:id="rId10"/>
    <p:sldId id="263" r:id="rId11"/>
    <p:sldId id="264" r:id="rId12"/>
    <p:sldId id="266" r:id="rId13"/>
    <p:sldId id="267" r:id="rId14"/>
    <p:sldId id="268" r:id="rId15"/>
    <p:sldId id="271" r:id="rId16"/>
    <p:sldId id="272" r:id="rId17"/>
    <p:sldId id="276"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6" r:id="rId31"/>
    <p:sldId id="287" r:id="rId32"/>
    <p:sldId id="289" r:id="rId33"/>
    <p:sldId id="293" r:id="rId34"/>
    <p:sldId id="292" r:id="rId35"/>
    <p:sldId id="290" r:id="rId36"/>
    <p:sldId id="294" r:id="rId37"/>
    <p:sldId id="295" r:id="rId38"/>
    <p:sldId id="296" r:id="rId39"/>
    <p:sldId id="297" r:id="rId40"/>
    <p:sldId id="298" r:id="rId41"/>
    <p:sldId id="299" r:id="rId42"/>
    <p:sldId id="300" r:id="rId43"/>
    <p:sldId id="301" r:id="rId44"/>
    <p:sldId id="302" r:id="rId45"/>
    <p:sldId id="305" r:id="rId46"/>
    <p:sldId id="306" r:id="rId47"/>
    <p:sldId id="307" r:id="rId48"/>
    <p:sldId id="308" r:id="rId49"/>
    <p:sldId id="309" r:id="rId50"/>
    <p:sldId id="310" r:id="rId51"/>
    <p:sldId id="312" r:id="rId52"/>
    <p:sldId id="313" r:id="rId53"/>
    <p:sldId id="314" r:id="rId54"/>
    <p:sldId id="315" r:id="rId55"/>
    <p:sldId id="316" r:id="rId56"/>
    <p:sldId id="317" r:id="rId57"/>
    <p:sldId id="319" r:id="rId58"/>
    <p:sldId id="318" r:id="rId59"/>
    <p:sldId id="320" r:id="rId60"/>
    <p:sldId id="321" r:id="rId61"/>
    <p:sldId id="32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5" autoAdjust="0"/>
    <p:restoredTop sz="92258" autoAdjust="0"/>
  </p:normalViewPr>
  <p:slideViewPr>
    <p:cSldViewPr>
      <p:cViewPr>
        <p:scale>
          <a:sx n="80" d="100"/>
          <a:sy n="80" d="100"/>
        </p:scale>
        <p:origin x="-678" y="-12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4DDBE-3F67-45C5-902C-EC583528543D}" type="datetimeFigureOut">
              <a:rPr lang="en-US" smtClean="0"/>
              <a:pPr/>
              <a:t>12/8/2013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789F4-029E-4103-B002-2FFDD480A588}" type="slidenum">
              <a:rPr lang="en-US" smtClean="0"/>
              <a:pPr/>
              <a:t>‹#›</a:t>
            </a:fld>
            <a:endParaRPr lang="en-US" dirty="0"/>
          </a:p>
        </p:txBody>
      </p:sp>
    </p:spTree>
    <p:extLst>
      <p:ext uri="{BB962C8B-B14F-4D97-AF65-F5344CB8AC3E}">
        <p14:creationId xmlns:p14="http://schemas.microsoft.com/office/powerpoint/2010/main" xmlns="" val="323394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12/8/2013 2:48 PM</a:t>
            </a:fld>
            <a:endParaRPr lang="en-US" sz="1200" b="0" i="0" dirty="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Корпорация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Майкрософт</a:t>
            </a:r>
            <a:r>
              <a:rPr lang="en-US" sz="500" b="0" i="0" dirty="0">
                <a:solidFill>
                  <a:srgbClr val="000000"/>
                </a:solidFill>
                <a:latin typeface="Calibri"/>
                <a:ea typeface="+mn-ea"/>
                <a:cs typeface="+mn-cs"/>
              </a:rPr>
              <a:t> (Microsoft Corporation), 2007. </a:t>
            </a:r>
            <a:r>
              <a:rPr lang="en-US" sz="500" b="0" i="0" dirty="0" err="1">
                <a:solidFill>
                  <a:srgbClr val="000000"/>
                </a:solidFill>
                <a:latin typeface="Calibri"/>
                <a:ea typeface="+mn-ea"/>
                <a:cs typeface="+mn-cs"/>
              </a:rPr>
              <a:t>Все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права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защищены</a:t>
            </a:r>
            <a:r>
              <a:rPr lang="en-US" sz="500" b="0" i="0" dirty="0">
                <a:solidFill>
                  <a:srgbClr val="000000"/>
                </a:solidFill>
                <a:latin typeface="Calibri"/>
                <a:ea typeface="+mn-ea"/>
                <a:cs typeface="+mn-cs"/>
              </a:rPr>
              <a:t>. Microsoft, Windows, Windows Vista и </a:t>
            </a:r>
            <a:r>
              <a:rPr lang="en-US" sz="500" b="0" i="0" dirty="0" err="1">
                <a:solidFill>
                  <a:srgbClr val="000000"/>
                </a:solidFill>
                <a:latin typeface="Calibri"/>
                <a:ea typeface="+mn-ea"/>
                <a:cs typeface="+mn-cs"/>
              </a:rPr>
              <a:t>другие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названия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продуктов</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являются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или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могут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являться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зарегистрированными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товарными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знаками</a:t>
            </a:r>
            <a:r>
              <a:rPr lang="en-US" sz="500" b="0" i="0" dirty="0">
                <a:solidFill>
                  <a:srgbClr val="000000"/>
                </a:solidFill>
                <a:latin typeface="Calibri"/>
                <a:ea typeface="+mn-ea"/>
                <a:cs typeface="+mn-cs"/>
              </a:rPr>
              <a:t> и/</a:t>
            </a:r>
            <a:r>
              <a:rPr lang="en-US" sz="500" b="0" i="0" dirty="0" err="1">
                <a:solidFill>
                  <a:srgbClr val="000000"/>
                </a:solidFill>
                <a:latin typeface="Calibri"/>
                <a:ea typeface="+mn-ea"/>
                <a:cs typeface="+mn-cs"/>
              </a:rPr>
              <a:t>или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товарными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знаками</a:t>
            </a:r>
            <a:r>
              <a:rPr lang="en-US" sz="500" b="0" i="0" dirty="0">
                <a:solidFill>
                  <a:srgbClr val="000000"/>
                </a:solidFill>
                <a:latin typeface="Calibri"/>
                <a:ea typeface="+mn-ea"/>
                <a:cs typeface="+mn-cs"/>
              </a:rPr>
              <a:t> в США и/</a:t>
            </a:r>
            <a:r>
              <a:rPr lang="en-US" sz="500" b="0" i="0" dirty="0" err="1">
                <a:solidFill>
                  <a:srgbClr val="000000"/>
                </a:solidFill>
                <a:latin typeface="Calibri"/>
                <a:ea typeface="+mn-ea"/>
                <a:cs typeface="+mn-cs"/>
              </a:rPr>
              <a:t>или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других</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странах</a:t>
            </a:r>
            <a:r>
              <a:rPr lang="en-US" sz="500" b="0" i="0" dirty="0">
                <a:solidFill>
                  <a:srgbClr val="000000"/>
                </a:solidFill>
                <a:latin typeface="Calibri"/>
                <a:ea typeface="+mn-ea"/>
                <a:cs typeface="+mn-cs"/>
              </a:rPr>
              <a:t>.</a:t>
            </a:r>
          </a:p>
          <a:p>
            <a:pPr algn="l" defTabSz="914400">
              <a:buNone/>
            </a:pPr>
            <a:r>
              <a:rPr lang="en-US" sz="500" b="0" i="0" dirty="0" err="1">
                <a:solidFill>
                  <a:srgbClr val="000000"/>
                </a:solidFill>
                <a:latin typeface="Calibri"/>
                <a:ea typeface="+mn-ea"/>
                <a:cs typeface="+mn-cs"/>
              </a:rPr>
              <a:t>Информация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приведена</a:t>
            </a:r>
            <a:r>
              <a:rPr lang="en-US" sz="500" b="0" i="0" dirty="0">
                <a:solidFill>
                  <a:srgbClr val="000000"/>
                </a:solidFill>
                <a:latin typeface="Calibri"/>
                <a:ea typeface="+mn-ea"/>
                <a:cs typeface="+mn-cs"/>
              </a:rPr>
              <a:t> в </a:t>
            </a:r>
            <a:r>
              <a:rPr lang="en-US" sz="500" b="0" i="0" dirty="0" err="1">
                <a:solidFill>
                  <a:srgbClr val="000000"/>
                </a:solidFill>
                <a:latin typeface="Calibri"/>
                <a:ea typeface="+mn-ea"/>
                <a:cs typeface="+mn-cs"/>
              </a:rPr>
              <a:t>этом</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документе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только</a:t>
            </a:r>
            <a:r>
              <a:rPr lang="en-US" sz="500" b="0" i="0" dirty="0">
                <a:solidFill>
                  <a:srgbClr val="000000"/>
                </a:solidFill>
                <a:latin typeface="Calibri"/>
                <a:ea typeface="+mn-ea"/>
                <a:cs typeface="+mn-cs"/>
              </a:rPr>
              <a:t> в </a:t>
            </a:r>
            <a:r>
              <a:rPr lang="en-US" sz="500" b="0" i="0" dirty="0" err="1">
                <a:solidFill>
                  <a:srgbClr val="000000"/>
                </a:solidFill>
                <a:latin typeface="Calibri"/>
                <a:ea typeface="+mn-ea"/>
                <a:cs typeface="+mn-cs"/>
              </a:rPr>
              <a:t>демонстрационных</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целях</a:t>
            </a:r>
            <a:r>
              <a:rPr lang="en-US" sz="500" b="0" i="0" dirty="0">
                <a:solidFill>
                  <a:srgbClr val="000000"/>
                </a:solidFill>
                <a:latin typeface="Calibri"/>
                <a:ea typeface="+mn-ea"/>
                <a:cs typeface="+mn-cs"/>
              </a:rPr>
              <a:t> и </a:t>
            </a:r>
            <a:r>
              <a:rPr lang="en-US" sz="500" b="0" i="0" dirty="0" err="1">
                <a:solidFill>
                  <a:srgbClr val="000000"/>
                </a:solidFill>
                <a:latin typeface="Calibri"/>
                <a:ea typeface="+mn-ea"/>
                <a:cs typeface="+mn-cs"/>
              </a:rPr>
              <a:t>не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отражает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точку</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зрения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представителей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корпорации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Майкрософт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момент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составления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данной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презентации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Поскольку</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корпорация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Майкрософт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вынуждена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учитывать</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меняющиеся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рыночные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условия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она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гарантирует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точность</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информации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указанной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после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составления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этой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презентации</a:t>
            </a:r>
            <a:r>
              <a:rPr lang="en-US" sz="500" b="0" i="0" dirty="0">
                <a:solidFill>
                  <a:srgbClr val="000000"/>
                </a:solidFill>
                <a:latin typeface="Calibri"/>
                <a:ea typeface="+mn-ea"/>
                <a:cs typeface="+mn-cs"/>
              </a:rPr>
              <a:t>, а </a:t>
            </a:r>
            <a:r>
              <a:rPr lang="en-US" sz="500" b="0" i="0" dirty="0" err="1">
                <a:solidFill>
                  <a:srgbClr val="000000"/>
                </a:solidFill>
                <a:latin typeface="Calibri"/>
                <a:ea typeface="+mn-ea"/>
                <a:cs typeface="+mn-cs"/>
              </a:rPr>
              <a:t>также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берет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себя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подобной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обязанности</a:t>
            </a:r>
            <a:r>
              <a:rPr lang="en-US" sz="500" b="0" i="0" dirty="0">
                <a:solidFill>
                  <a:srgbClr val="000000"/>
                </a:solidFill>
                <a:latin typeface="Calibri"/>
                <a:ea typeface="+mn-ea"/>
                <a:cs typeface="+mn-cs"/>
              </a:rPr>
              <a:t>.  </a:t>
            </a:r>
            <a:br>
              <a:rPr lang="en-US" sz="500" b="0" i="0" dirty="0">
                <a:solidFill>
                  <a:srgbClr val="000000"/>
                </a:solidFill>
                <a:latin typeface="Calibri"/>
                <a:ea typeface="+mn-ea"/>
                <a:cs typeface="+mn-cs"/>
              </a:rPr>
            </a:br>
            <a:r>
              <a:rPr lang="en-US" sz="500" b="0" i="0" dirty="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12/8/2013 2:48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12</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12/8/2013 2:48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12/8/2013 2:48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914400">
              <a:buNone/>
            </a:pPr>
            <a:fld id="{8B263312-38AA-4E1E-B2B5-0F8F122B24FE}" type="slidenum">
              <a:rPr lang="en-US" sz="1200" b="0" i="0">
                <a:latin typeface="Calibri"/>
                <a:ea typeface="+mn-ea"/>
                <a:cs typeface="+mn-cs"/>
              </a:rPr>
              <a:pPr algn="r" defTabSz="914400">
                <a:buNone/>
              </a:pPr>
              <a:t>4</a:t>
            </a:fld>
            <a:endParaRPr lang="en-US" sz="1200" b="0" i="0">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12/8/2013 2:48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defTabSz="914400">
              <a:buNone/>
            </a:pPr>
            <a:fld id="{8B263312-38AA-4E1E-B2B5-0F8F122B24FE}" type="slidenum">
              <a:rPr lang="en-US" sz="1200" b="0" i="0">
                <a:latin typeface="Calibri"/>
                <a:ea typeface="+mn-ea"/>
                <a:cs typeface="+mn-cs"/>
              </a:rPr>
              <a:pPr algn="r" defTabSz="914400">
                <a:buNone/>
              </a:pPr>
              <a:t>8</a:t>
            </a:fld>
            <a:endParaRPr lang="en-US" sz="1200" b="0" i="0">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12/8/2013 2:48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9</a:t>
            </a:fld>
            <a:endParaRPr lang="en-US" sz="1200" b="0" i="0">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12/8/2013 2:48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10</a:t>
            </a:fld>
            <a:endParaRPr lang="en-US" sz="1200" b="0" i="0">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12/8/2013 2:48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11</a:t>
            </a:fld>
            <a:endParaRPr lang="en-US" sz="1200" b="0" i="0">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8.xml"/><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8.xml"/><Relationship Id="rId5" Type="http://schemas.openxmlformats.org/officeDocument/2006/relationships/image" Target="../media/image67.jpe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8.xml"/><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8.xml"/><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3.xml"/><Relationship Id="rId4" Type="http://schemas.openxmlformats.org/officeDocument/2006/relationships/image" Target="../media/image90.gif"/></Relationships>
</file>

<file path=ppt/slides/_rels/slide4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3.xml"/><Relationship Id="rId4"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jpeg"/><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55.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wmf"/><Relationship Id="rId1" Type="http://schemas.openxmlformats.org/officeDocument/2006/relationships/slideLayout" Target="../slideLayouts/slideLayout3.xml"/><Relationship Id="rId5" Type="http://schemas.openxmlformats.org/officeDocument/2006/relationships/image" Target="../media/image110.jpeg"/><Relationship Id="rId4" Type="http://schemas.openxmlformats.org/officeDocument/2006/relationships/image" Target="../media/image109.jpeg"/></Relationships>
</file>

<file path=ppt/slides/_rels/slide5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w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628800"/>
            <a:ext cx="7681913" cy="1799695"/>
          </a:xfrm>
        </p:spPr>
        <p:txBody>
          <a:bodyPr/>
          <a:lstStyle/>
          <a:p>
            <a:pPr algn="ctr" defTabSz="914400">
              <a:lnSpc>
                <a:spcPct val="90000"/>
              </a:lnSpc>
              <a:spcBef>
                <a:spcPts val="0"/>
              </a:spcBef>
              <a:buNone/>
            </a:pPr>
            <a:r>
              <a:rPr lang="uk-UA" dirty="0" smtClean="0">
                <a:effectLst>
                  <a:outerShdw blurRad="50800" dist="38100" dir="2700000" algn="tl">
                    <a:prstClr val="black">
                      <a:alpha val="40000"/>
                    </a:prstClr>
                  </a:outerShdw>
                </a:effectLst>
                <a:latin typeface="Calibri"/>
                <a:cs typeface="Arial"/>
              </a:rPr>
              <a:t>НІМЕЧЧИНА</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730249" y="4344988"/>
            <a:ext cx="7681913" cy="1446212"/>
          </a:xfrm>
        </p:spPr>
        <p:txBody>
          <a:bodyPr>
            <a:normAutofit/>
          </a:bodyPr>
          <a:lstStyle/>
          <a:p>
            <a:pPr marL="0" indent="0" algn="l">
              <a:lnSpc>
                <a:spcPct val="90000"/>
              </a:lnSpc>
              <a:spcBef>
                <a:spcPts val="0"/>
              </a:spcBef>
              <a:buNone/>
            </a:pPr>
            <a:r>
              <a:rPr lang="ru-RU" b="0" i="0" dirty="0" err="1" smtClean="0">
                <a:solidFill>
                  <a:srgbClr val="FFFFFF">
                    <a:tint val="75000"/>
                  </a:srgbClr>
                </a:solidFill>
              </a:rPr>
              <a:t>Презентація</a:t>
            </a:r>
            <a:r>
              <a:rPr lang="ru-RU" b="0" i="0" dirty="0" smtClean="0">
                <a:solidFill>
                  <a:srgbClr val="FFFFFF">
                    <a:tint val="75000"/>
                  </a:srgbClr>
                </a:solidFill>
              </a:rPr>
              <a:t> </a:t>
            </a:r>
          </a:p>
          <a:p>
            <a:pPr marL="0" indent="0" algn="l">
              <a:lnSpc>
                <a:spcPct val="90000"/>
              </a:lnSpc>
              <a:spcBef>
                <a:spcPts val="0"/>
              </a:spcBef>
              <a:buNone/>
            </a:pPr>
            <a:r>
              <a:rPr lang="ru-RU" dirty="0" err="1" smtClean="0">
                <a:solidFill>
                  <a:srgbClr val="FFFFFF">
                    <a:tint val="75000"/>
                  </a:srgbClr>
                </a:solidFill>
              </a:rPr>
              <a:t>Учениці</a:t>
            </a:r>
            <a:r>
              <a:rPr lang="ru-RU" dirty="0" smtClean="0">
                <a:solidFill>
                  <a:srgbClr val="FFFFFF">
                    <a:tint val="75000"/>
                  </a:srgbClr>
                </a:solidFill>
              </a:rPr>
              <a:t> 10-В </a:t>
            </a:r>
            <a:r>
              <a:rPr lang="ru-RU" dirty="0" err="1" smtClean="0">
                <a:solidFill>
                  <a:srgbClr val="FFFFFF">
                    <a:tint val="75000"/>
                  </a:srgbClr>
                </a:solidFill>
              </a:rPr>
              <a:t>класу</a:t>
            </a:r>
            <a:endParaRPr lang="ru-RU" dirty="0" smtClean="0">
              <a:solidFill>
                <a:srgbClr val="FFFFFF">
                  <a:tint val="75000"/>
                </a:srgbClr>
              </a:solidFill>
            </a:endParaRPr>
          </a:p>
          <a:p>
            <a:pPr marL="0" indent="0" algn="l">
              <a:lnSpc>
                <a:spcPct val="90000"/>
              </a:lnSpc>
              <a:spcBef>
                <a:spcPts val="0"/>
              </a:spcBef>
              <a:buNone/>
            </a:pPr>
            <a:r>
              <a:rPr lang="ru-RU" b="0" i="0" dirty="0" err="1" smtClean="0">
                <a:solidFill>
                  <a:srgbClr val="FFFFFF">
                    <a:tint val="75000"/>
                  </a:srgbClr>
                </a:solidFill>
              </a:rPr>
              <a:t>Сухарської</a:t>
            </a:r>
            <a:r>
              <a:rPr lang="ru-RU" b="0" i="0" dirty="0" smtClean="0">
                <a:solidFill>
                  <a:srgbClr val="FFFFFF">
                    <a:tint val="75000"/>
                  </a:srgbClr>
                </a:solidFill>
              </a:rPr>
              <a:t> Ольги</a:t>
            </a:r>
            <a:endParaRPr lang="ru-RU" b="0" i="0" dirty="0">
              <a:solidFill>
                <a:srgbClr val="FFFFFF">
                  <a:tint val="75000"/>
                </a:srgbClr>
              </a:solidFill>
            </a:endParaRPr>
          </a:p>
        </p:txBody>
      </p:sp>
      <p:pic>
        <p:nvPicPr>
          <p:cNvPr id="1027" name="Picture 3" descr="C:\Users\Home\AppData\Local\Microsoft\Windows\Temporary Internet Files\Content.IE5\IAHZ4JHQ\MP900362682[1].jpg"/>
          <p:cNvPicPr>
            <a:picLocks noChangeAspect="1" noChangeArrowheads="1"/>
          </p:cNvPicPr>
          <p:nvPr/>
        </p:nvPicPr>
        <p:blipFill>
          <a:blip r:embed="rId3" cstate="print"/>
          <a:srcRect/>
          <a:stretch>
            <a:fillRect/>
          </a:stretch>
        </p:blipFill>
        <p:spPr bwMode="auto">
          <a:xfrm>
            <a:off x="4427984" y="2924944"/>
            <a:ext cx="4452862" cy="2664296"/>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Horizont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188641"/>
            <a:ext cx="7043208" cy="1080119"/>
          </a:xfrm>
        </p:spPr>
        <p:txBody>
          <a:bodyPr/>
          <a:lstStyle/>
          <a:p>
            <a:pPr algn="ctr" defTabSz="914400">
              <a:lnSpc>
                <a:spcPct val="90000"/>
              </a:lnSpc>
              <a:spcBef>
                <a:spcPts val="0"/>
              </a:spcBef>
              <a:buNone/>
            </a:pPr>
            <a:r>
              <a:rPr lang="ru-RU" dirty="0" smtClean="0">
                <a:effectLst>
                  <a:outerShdw blurRad="50800" dist="38100" dir="2700000" algn="tl">
                    <a:prstClr val="black">
                      <a:alpha val="40000"/>
                    </a:prstClr>
                  </a:outerShdw>
                </a:effectLst>
                <a:latin typeface="Calibri"/>
                <a:cs typeface="Arial"/>
              </a:rPr>
              <a:t>Озера та </a:t>
            </a:r>
            <a:r>
              <a:rPr lang="ru-RU" dirty="0" err="1" smtClean="0">
                <a:effectLst>
                  <a:outerShdw blurRad="50800" dist="38100" dir="2700000" algn="tl">
                    <a:prstClr val="black">
                      <a:alpha val="40000"/>
                    </a:prstClr>
                  </a:outerShdw>
                </a:effectLst>
                <a:latin typeface="Calibri"/>
                <a:cs typeface="Arial"/>
              </a:rPr>
              <a:t>греблі</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251520" y="1196752"/>
            <a:ext cx="8892480" cy="3744416"/>
          </a:xfrm>
        </p:spPr>
        <p:txBody>
          <a:bodyPr/>
          <a:lstStyle/>
          <a:p>
            <a:r>
              <a:rPr lang="uk-UA" sz="2000" dirty="0" smtClean="0"/>
              <a:t>Природні озера країни — переважно льодовикового походження. Тому найбільше великих озер в Альпах і в </a:t>
            </a:r>
            <a:r>
              <a:rPr lang="uk-UA" sz="2000" dirty="0" err="1" smtClean="0"/>
              <a:t>Мекленбурзі</a:t>
            </a:r>
            <a:r>
              <a:rPr lang="uk-UA" sz="2000" dirty="0" smtClean="0"/>
              <a:t>. Найбільше озеро, що повністю лежить на німецькій території — озеро </a:t>
            </a:r>
            <a:r>
              <a:rPr lang="uk-UA" sz="2000" dirty="0" err="1" smtClean="0"/>
              <a:t>Мюрітц</a:t>
            </a:r>
            <a:r>
              <a:rPr lang="uk-UA" sz="2000" dirty="0" smtClean="0"/>
              <a:t> </a:t>
            </a:r>
            <a:r>
              <a:rPr lang="en-US" sz="2000" dirty="0" smtClean="0"/>
              <a:t>, </a:t>
            </a:r>
            <a:r>
              <a:rPr lang="uk-UA" sz="2000" dirty="0" smtClean="0"/>
              <a:t>складова частина </a:t>
            </a:r>
            <a:r>
              <a:rPr lang="uk-UA" sz="2000" dirty="0" err="1" smtClean="0"/>
              <a:t>Мекленбурського</a:t>
            </a:r>
            <a:r>
              <a:rPr lang="uk-UA" sz="2000" dirty="0" smtClean="0"/>
              <a:t> озерного краю. Загалом найбільшим озером вважається Боденське озеро, що на кордоні з Австрією і Швейцарією, яке розмежовано між ними на: Німецька частина − 305,75 </a:t>
            </a:r>
            <a:r>
              <a:rPr lang="uk-UA" sz="2000" dirty="0" err="1" smtClean="0"/>
              <a:t>км²</a:t>
            </a:r>
            <a:r>
              <a:rPr lang="uk-UA" sz="2000" dirty="0" smtClean="0"/>
              <a:t>, Швейцарська — 171,63 </a:t>
            </a:r>
            <a:r>
              <a:rPr lang="uk-UA" sz="2000" dirty="0" err="1" smtClean="0"/>
              <a:t>км²</a:t>
            </a:r>
            <a:r>
              <a:rPr lang="uk-UA" sz="2000" dirty="0" smtClean="0"/>
              <a:t> і Австрійська — 58,62 </a:t>
            </a:r>
            <a:r>
              <a:rPr lang="uk-UA" sz="2000" dirty="0" err="1" smtClean="0"/>
              <a:t>км²</a:t>
            </a:r>
            <a:r>
              <a:rPr lang="uk-UA" sz="2000" dirty="0" smtClean="0"/>
              <a:t>.</a:t>
            </a:r>
          </a:p>
          <a:p>
            <a:r>
              <a:rPr lang="uk-UA" sz="2000" dirty="0" smtClean="0"/>
              <a:t>Також в Німеччині зустрічаються рукотворні озера створені внаслідок діяльності людини. Так у Східній Німеччині є багато великих штучних озер в колишніх районах видобутку лігніту. А найчастіше це озера, створені внаслідок побудови дамб, задля енергетичних чи господарських цілей. Загалом в Німеччині близько 4000 озер.</a:t>
            </a:r>
          </a:p>
          <a:p>
            <a:pPr marL="0" indent="0" algn="l">
              <a:lnSpc>
                <a:spcPct val="90000"/>
              </a:lnSpc>
              <a:spcBef>
                <a:spcPts val="0"/>
              </a:spcBef>
              <a:buNone/>
            </a:pPr>
            <a:endParaRPr lang="ru-RU" sz="2000" b="0" i="0" dirty="0" smtClean="0">
              <a:solidFill>
                <a:srgbClr val="FFFFFF">
                  <a:tint val="75000"/>
                </a:srgbClr>
              </a:solidFill>
            </a:endParaRPr>
          </a:p>
        </p:txBody>
      </p:sp>
      <p:pic>
        <p:nvPicPr>
          <p:cNvPr id="5" name="Рисунок 4" descr="bodenske_ozero_3.jpg"/>
          <p:cNvPicPr>
            <a:picLocks noChangeAspect="1"/>
          </p:cNvPicPr>
          <p:nvPr/>
        </p:nvPicPr>
        <p:blipFill>
          <a:blip r:embed="rId3" cstate="print"/>
          <a:stretch>
            <a:fillRect/>
          </a:stretch>
        </p:blipFill>
        <p:spPr>
          <a:xfrm>
            <a:off x="0" y="4612289"/>
            <a:ext cx="4355976" cy="2245711"/>
          </a:xfrm>
          <a:prstGeom prst="rect">
            <a:avLst/>
          </a:prstGeom>
          <a:ln>
            <a:noFill/>
          </a:ln>
          <a:effectLst>
            <a:softEdge rad="112500"/>
          </a:effectLst>
        </p:spPr>
      </p:pic>
      <p:pic>
        <p:nvPicPr>
          <p:cNvPr id="6" name="Рисунок 5" descr="1261406585_a575.jpg"/>
          <p:cNvPicPr>
            <a:picLocks noChangeAspect="1"/>
          </p:cNvPicPr>
          <p:nvPr/>
        </p:nvPicPr>
        <p:blipFill>
          <a:blip r:embed="rId4" cstate="print"/>
          <a:stretch>
            <a:fillRect/>
          </a:stretch>
        </p:blipFill>
        <p:spPr>
          <a:xfrm>
            <a:off x="4355976" y="4373724"/>
            <a:ext cx="4788024" cy="2484276"/>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Scale>
                                      <p:cBhvr>
                                        <p:cTn id="20"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1" end="1"/>
                                            </p:txEl>
                                          </p:spTgt>
                                        </p:tgtEl>
                                        <p:attrNameLst>
                                          <p:attrName>ppt_x</p:attrName>
                                          <p:attrName>ppt_y</p:attrName>
                                        </p:attrNameLst>
                                      </p:cBhvr>
                                    </p:animMotion>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style.rotation</p:attrName>
                                        </p:attrNameLst>
                                      </p:cBhvr>
                                      <p:tavLst>
                                        <p:tav tm="0">
                                          <p:val>
                                            <p:fltVal val="720"/>
                                          </p:val>
                                        </p:tav>
                                        <p:tav tm="100000">
                                          <p:val>
                                            <p:fltVal val="0"/>
                                          </p:val>
                                        </p:tav>
                                      </p:tavLst>
                                    </p:anim>
                                    <p:anim calcmode="lin" valueType="num">
                                      <p:cBhvr>
                                        <p:cTn id="34" dur="2000" fill="hold"/>
                                        <p:tgtEl>
                                          <p:spTgt spid="6"/>
                                        </p:tgtEl>
                                        <p:attrNameLst>
                                          <p:attrName>ppt_h</p:attrName>
                                        </p:attrNameLst>
                                      </p:cBhvr>
                                      <p:tavLst>
                                        <p:tav tm="0">
                                          <p:val>
                                            <p:fltVal val="0"/>
                                          </p:val>
                                        </p:tav>
                                        <p:tav tm="100000">
                                          <p:val>
                                            <p:strVal val="#ppt_h"/>
                                          </p:val>
                                        </p:tav>
                                      </p:tavLst>
                                    </p:anim>
                                    <p:anim calcmode="lin" valueType="num">
                                      <p:cBhvr>
                                        <p:cTn id="35"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5639084.jpg"/>
          <p:cNvPicPr>
            <a:picLocks noChangeAspect="1"/>
          </p:cNvPicPr>
          <p:nvPr/>
        </p:nvPicPr>
        <p:blipFill>
          <a:blip r:embed="rId3" cstate="print"/>
          <a:stretch>
            <a:fillRect/>
          </a:stretch>
        </p:blipFill>
        <p:spPr>
          <a:xfrm>
            <a:off x="4860032" y="4034545"/>
            <a:ext cx="4283968" cy="2823455"/>
          </a:xfrm>
          <a:prstGeom prst="rect">
            <a:avLst/>
          </a:prstGeom>
          <a:ln>
            <a:noFill/>
          </a:ln>
          <a:effectLst>
            <a:softEdge rad="112500"/>
          </a:effectLst>
        </p:spPr>
      </p:pic>
      <p:sp>
        <p:nvSpPr>
          <p:cNvPr id="2" name="Заголовок 1"/>
          <p:cNvSpPr>
            <a:spLocks noGrp="1"/>
          </p:cNvSpPr>
          <p:nvPr>
            <p:ph type="ctrTitle"/>
          </p:nvPr>
        </p:nvSpPr>
        <p:spPr>
          <a:xfrm>
            <a:off x="467544" y="0"/>
            <a:ext cx="8352928" cy="1267027"/>
          </a:xfrm>
        </p:spPr>
        <p:txBody>
          <a:bodyPr/>
          <a:lstStyle/>
          <a:p>
            <a:pPr algn="ctr" defTabSz="914400">
              <a:lnSpc>
                <a:spcPct val="90000"/>
              </a:lnSpc>
              <a:spcBef>
                <a:spcPts val="0"/>
              </a:spcBef>
              <a:buNone/>
            </a:pPr>
            <a:r>
              <a:rPr lang="ru-RU" dirty="0" smtClean="0">
                <a:effectLst>
                  <a:outerShdw blurRad="50800" dist="38100" dir="2700000" algn="tl">
                    <a:prstClr val="black">
                      <a:alpha val="40000"/>
                    </a:prstClr>
                  </a:outerShdw>
                </a:effectLst>
                <a:latin typeface="Calibri"/>
                <a:cs typeface="Arial"/>
              </a:rPr>
              <a:t>Моря </a:t>
            </a:r>
            <a:r>
              <a:rPr lang="ru-RU" dirty="0" err="1" smtClean="0">
                <a:effectLst>
                  <a:outerShdw blurRad="50800" dist="38100" dir="2700000" algn="tl">
                    <a:prstClr val="black">
                      <a:alpha val="40000"/>
                    </a:prstClr>
                  </a:outerShdw>
                </a:effectLst>
                <a:latin typeface="Calibri"/>
                <a:cs typeface="Arial"/>
              </a:rPr>
              <a:t>країни</a:t>
            </a:r>
            <a:r>
              <a:rPr lang="ru-RU" dirty="0" smtClean="0">
                <a:effectLst>
                  <a:outerShdw blurRad="50800" dist="38100" dir="2700000" algn="tl">
                    <a:prstClr val="black">
                      <a:alpha val="40000"/>
                    </a:prstClr>
                  </a:outerShdw>
                </a:effectLst>
                <a:latin typeface="Calibri"/>
                <a:cs typeface="Arial"/>
              </a:rPr>
              <a:t> </a:t>
            </a:r>
            <a:r>
              <a:rPr lang="ru-RU" dirty="0" err="1" smtClean="0">
                <a:effectLst>
                  <a:outerShdw blurRad="50800" dist="38100" dir="2700000" algn="tl">
                    <a:prstClr val="black">
                      <a:alpha val="40000"/>
                    </a:prstClr>
                  </a:outerShdw>
                </a:effectLst>
                <a:latin typeface="Calibri"/>
                <a:cs typeface="Arial"/>
              </a:rPr>
              <a:t>і</a:t>
            </a:r>
            <a:r>
              <a:rPr lang="ru-RU" dirty="0" smtClean="0">
                <a:effectLst>
                  <a:outerShdw blurRad="50800" dist="38100" dir="2700000" algn="tl">
                    <a:prstClr val="black">
                      <a:alpha val="40000"/>
                    </a:prstClr>
                  </a:outerShdw>
                </a:effectLst>
                <a:latin typeface="Calibri"/>
                <a:cs typeface="Arial"/>
              </a:rPr>
              <a:t> </a:t>
            </a:r>
            <a:r>
              <a:rPr lang="ru-RU" dirty="0" err="1" smtClean="0">
                <a:effectLst>
                  <a:outerShdw blurRad="50800" dist="38100" dir="2700000" algn="tl">
                    <a:prstClr val="black">
                      <a:alpha val="40000"/>
                    </a:prstClr>
                  </a:outerShdw>
                </a:effectLst>
                <a:latin typeface="Calibri"/>
                <a:cs typeface="Arial"/>
              </a:rPr>
              <a:t>острови</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107504" y="980728"/>
            <a:ext cx="4752528" cy="5877272"/>
          </a:xfrm>
        </p:spPr>
        <p:txBody>
          <a:bodyPr/>
          <a:lstStyle/>
          <a:p>
            <a:r>
              <a:rPr lang="uk-UA" sz="1800" dirty="0" smtClean="0"/>
              <a:t>З північної сторони Німеччину омивають Північне море та Балтійське море.</a:t>
            </a:r>
          </a:p>
          <a:p>
            <a:r>
              <a:rPr lang="uk-UA" sz="1800" dirty="0" smtClean="0"/>
              <a:t>У Північному морі домінує скупчення Північно-Фризьких островів і острівний ланцюг Фризьких островів, з них — </a:t>
            </a:r>
            <a:r>
              <a:rPr lang="uk-UA" sz="1800" dirty="0" err="1" smtClean="0"/>
              <a:t>Гельголанд</a:t>
            </a:r>
            <a:r>
              <a:rPr lang="uk-UA" sz="1800" dirty="0" smtClean="0"/>
              <a:t> і </a:t>
            </a:r>
            <a:r>
              <a:rPr lang="uk-UA" sz="1800" dirty="0" err="1" smtClean="0"/>
              <a:t>Нейверк</a:t>
            </a:r>
            <a:r>
              <a:rPr lang="uk-UA" sz="1800" dirty="0" smtClean="0"/>
              <a:t> заселені. Північно-Фризькі острови є залишками суші, які були </a:t>
            </a:r>
            <a:r>
              <a:rPr lang="uk-UA" sz="1800" dirty="0" err="1" smtClean="0"/>
              <a:t>видрізані</a:t>
            </a:r>
            <a:r>
              <a:rPr lang="uk-UA" sz="1800" dirty="0" smtClean="0"/>
              <a:t> від континентальної землі підняттям рівня океану та процесами, що відбувалися в льодовикові періоди. Східно-Фризький </a:t>
            </a:r>
            <a:r>
              <a:rPr lang="uk-UA" sz="1800" dirty="0" err="1" smtClean="0"/>
              <a:t>островний</a:t>
            </a:r>
            <a:r>
              <a:rPr lang="uk-UA" sz="1800" dirty="0" smtClean="0"/>
              <a:t> бар'єр, виник внаслідок динаміки піщаних мілин, тобто намивні </a:t>
            </a:r>
            <a:r>
              <a:rPr lang="uk-UA" sz="1800" dirty="0" err="1" smtClean="0"/>
              <a:t>ділянкі</a:t>
            </a:r>
            <a:r>
              <a:rPr lang="uk-UA" sz="1800" dirty="0" smtClean="0"/>
              <a:t> суші ставали, за деякий час, островами.</a:t>
            </a:r>
          </a:p>
          <a:p>
            <a:r>
              <a:rPr lang="uk-UA" sz="1800" dirty="0" smtClean="0"/>
              <a:t>Найбільші німецькі острови у Балтійському морі (</a:t>
            </a:r>
            <a:r>
              <a:rPr lang="uk-UA" sz="1800" i="1" dirty="0" smtClean="0"/>
              <a:t>із заходу на схід</a:t>
            </a:r>
            <a:r>
              <a:rPr lang="uk-UA" sz="1800" dirty="0" smtClean="0"/>
              <a:t>) </a:t>
            </a:r>
            <a:r>
              <a:rPr lang="uk-UA" sz="1800" dirty="0" err="1" smtClean="0"/>
              <a:t>Фемарн</a:t>
            </a:r>
            <a:r>
              <a:rPr lang="uk-UA" sz="1800" dirty="0" smtClean="0"/>
              <a:t>, </a:t>
            </a:r>
            <a:r>
              <a:rPr lang="uk-UA" sz="1800" dirty="0" err="1" smtClean="0"/>
              <a:t>Пель</a:t>
            </a:r>
            <a:r>
              <a:rPr lang="uk-UA" sz="1800" dirty="0" smtClean="0"/>
              <a:t>, </a:t>
            </a:r>
            <a:r>
              <a:rPr lang="uk-UA" sz="1800" dirty="0" err="1" smtClean="0"/>
              <a:t>Гіддензее</a:t>
            </a:r>
            <a:r>
              <a:rPr lang="uk-UA" sz="1800" dirty="0" smtClean="0"/>
              <a:t>, </a:t>
            </a:r>
            <a:r>
              <a:rPr lang="uk-UA" sz="1800" dirty="0" err="1" smtClean="0"/>
              <a:t>Рюґен</a:t>
            </a:r>
            <a:r>
              <a:rPr lang="uk-UA" sz="1800" dirty="0" smtClean="0"/>
              <a:t> і </a:t>
            </a:r>
            <a:r>
              <a:rPr lang="uk-UA" sz="1800" dirty="0" err="1" smtClean="0"/>
              <a:t>Узедом</a:t>
            </a:r>
            <a:r>
              <a:rPr lang="uk-UA" sz="1800" dirty="0" smtClean="0"/>
              <a:t>, найбільший півострів — </a:t>
            </a:r>
            <a:r>
              <a:rPr lang="uk-UA" sz="1800" dirty="0" err="1" smtClean="0"/>
              <a:t>Фішланд-Дарс-Цинґст</a:t>
            </a:r>
            <a:r>
              <a:rPr lang="uk-UA" sz="1800" dirty="0" smtClean="0"/>
              <a:t>. За винятком </a:t>
            </a:r>
            <a:r>
              <a:rPr lang="uk-UA" sz="1800" dirty="0" err="1" smtClean="0"/>
              <a:t>Фемарн</a:t>
            </a:r>
            <a:r>
              <a:rPr lang="uk-UA" sz="1800" dirty="0" smtClean="0"/>
              <a:t>, вони є частиною узбережжя </a:t>
            </a:r>
            <a:r>
              <a:rPr lang="uk-UA" sz="1800" dirty="0" err="1" smtClean="0"/>
              <a:t>Бодден</a:t>
            </a:r>
            <a:r>
              <a:rPr lang="uk-UA" sz="1800" dirty="0" smtClean="0"/>
              <a:t>. Найбільші і найвідоміші острова у внутрішніх водоймах, озерах — острови </a:t>
            </a:r>
            <a:r>
              <a:rPr lang="uk-UA" sz="1800" dirty="0" err="1" smtClean="0"/>
              <a:t>Райхенау</a:t>
            </a:r>
            <a:r>
              <a:rPr lang="uk-UA" sz="1800" dirty="0" smtClean="0"/>
              <a:t>, </a:t>
            </a:r>
            <a:r>
              <a:rPr lang="uk-UA" sz="1800" dirty="0" err="1" smtClean="0"/>
              <a:t>Майнау</a:t>
            </a:r>
            <a:r>
              <a:rPr lang="uk-UA" sz="1800" dirty="0" smtClean="0"/>
              <a:t> і </a:t>
            </a:r>
            <a:r>
              <a:rPr lang="uk-UA" sz="1800" dirty="0" err="1" smtClean="0"/>
              <a:t>Ліндау</a:t>
            </a:r>
            <a:r>
              <a:rPr lang="uk-UA" sz="1800" dirty="0" smtClean="0"/>
              <a:t> на Боденському озері і </a:t>
            </a:r>
            <a:r>
              <a:rPr lang="uk-UA" sz="1800" dirty="0" err="1" smtClean="0"/>
              <a:t>Герренхімзее</a:t>
            </a:r>
            <a:r>
              <a:rPr lang="uk-UA" sz="1800" dirty="0" smtClean="0"/>
              <a:t> на </a:t>
            </a:r>
            <a:r>
              <a:rPr lang="uk-UA" sz="1800" dirty="0" err="1" smtClean="0"/>
              <a:t>Хімзее</a:t>
            </a:r>
            <a:r>
              <a:rPr lang="uk-UA" sz="1800" dirty="0" smtClean="0"/>
              <a:t>.</a:t>
            </a:r>
          </a:p>
          <a:p>
            <a:pPr marL="0" indent="0" algn="l">
              <a:lnSpc>
                <a:spcPct val="90000"/>
              </a:lnSpc>
              <a:spcBef>
                <a:spcPts val="0"/>
              </a:spcBef>
              <a:buNone/>
            </a:pPr>
            <a:endParaRPr lang="ru-RU" sz="1800" b="0" i="0" dirty="0">
              <a:solidFill>
                <a:srgbClr val="FFFFFF">
                  <a:tint val="75000"/>
                </a:srgbClr>
              </a:solidFill>
            </a:endParaRPr>
          </a:p>
        </p:txBody>
      </p:sp>
      <p:pic>
        <p:nvPicPr>
          <p:cNvPr id="7" name="Рисунок 6" descr="Devenish-Island.jpg"/>
          <p:cNvPicPr>
            <a:picLocks noChangeAspect="1"/>
          </p:cNvPicPr>
          <p:nvPr/>
        </p:nvPicPr>
        <p:blipFill>
          <a:blip r:embed="rId4" cstate="print"/>
          <a:stretch>
            <a:fillRect/>
          </a:stretch>
        </p:blipFill>
        <p:spPr>
          <a:xfrm>
            <a:off x="4860032" y="1124744"/>
            <a:ext cx="4151784" cy="288032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188641"/>
            <a:ext cx="7043208" cy="1224136"/>
          </a:xfrm>
        </p:spPr>
        <p:txBody>
          <a:bodyPr/>
          <a:lstStyle/>
          <a:p>
            <a:pPr algn="ctr" defTabSz="914400">
              <a:lnSpc>
                <a:spcPct val="90000"/>
              </a:lnSpc>
              <a:spcBef>
                <a:spcPts val="0"/>
              </a:spcBef>
              <a:buNone/>
            </a:pPr>
            <a:r>
              <a:rPr lang="ru-RU" sz="5400" b="0" i="0" spc="-150" dirty="0" err="1" smtClean="0">
                <a:effectLst>
                  <a:outerShdw blurRad="50800" dist="38100" dir="2700000" algn="tl">
                    <a:prstClr val="black">
                      <a:alpha val="40000"/>
                    </a:prstClr>
                  </a:outerShdw>
                </a:effectLst>
                <a:latin typeface="Calibri"/>
                <a:ea typeface="+mn-ea"/>
                <a:cs typeface="Arial"/>
              </a:rPr>
              <a:t>Клімат</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5" name="Прямоугольник 4"/>
          <p:cNvSpPr/>
          <p:nvPr/>
        </p:nvSpPr>
        <p:spPr>
          <a:xfrm>
            <a:off x="395536" y="1196752"/>
            <a:ext cx="8496944" cy="4247317"/>
          </a:xfrm>
          <a:prstGeom prst="rect">
            <a:avLst/>
          </a:prstGeom>
        </p:spPr>
        <p:txBody>
          <a:bodyPr wrap="square">
            <a:spAutoFit/>
          </a:bodyPr>
          <a:lstStyle/>
          <a:p>
            <a:r>
              <a:rPr lang="uk-UA" dirty="0" smtClean="0"/>
              <a:t>Більшість території Німеччини піддається впливу сезонного помірного клімату, в якому переважають вологі західні вітри. Клімат помірний пов’язаний з океанічною, Північноатлантичною течією, яка є північним продовження Гольфстріму. Ці теплі води впливають на райони, що межують з Північним морем у тому числі на території вздовж річки Рейн, яка впадає в Північне море. Отже, на північному заході і півночі країни, клімат океанічний, з випаданням опадів круглий рік з максимумом в літній період.</a:t>
            </a:r>
          </a:p>
          <a:p>
            <a:r>
              <a:rPr lang="uk-UA" dirty="0" smtClean="0"/>
              <a:t>Тому зима в країні м'яка, а влітку, як правило, прохолодно, хоча температура може перевищувати і 30 °</a:t>
            </a:r>
            <a:r>
              <a:rPr lang="en-US" dirty="0" smtClean="0"/>
              <a:t>C </a:t>
            </a:r>
            <a:r>
              <a:rPr lang="uk-UA" dirty="0" smtClean="0"/>
              <a:t>доволі тривалий період часу. На сході країни клімат більш континентальний; зима можливо холодніша, а літо доволі спекотне і сухе, триваліший час. Центральна і південна Німеччина належать до перехідних регіонів, тут варіюються, як помірно океанічний клімат так і континентальний клімат.</a:t>
            </a:r>
          </a:p>
          <a:p>
            <a:r>
              <a:rPr lang="uk-UA" dirty="0" smtClean="0"/>
              <a:t>Середньорічна кількість опадів (на основі статистичних даних в період 1961–1990 років) становить 700 міліметрів на рік. Середня щомісячна кількість опадів коливається від 40 мм до 77 мм у лютому та червні, відповідно.</a:t>
            </a:r>
            <a:endParaRPr lang="uk-UA" dirty="0"/>
          </a:p>
        </p:txBody>
      </p:sp>
      <p:pic>
        <p:nvPicPr>
          <p:cNvPr id="2049" name="Picture 1" descr="C:\Users\Home\AppData\Local\Microsoft\Windows\Temporary Internet Files\Content.IE5\IAHZ4JHQ\MC900440405[1].png"/>
          <p:cNvPicPr>
            <a:picLocks noChangeAspect="1" noChangeArrowheads="1"/>
          </p:cNvPicPr>
          <p:nvPr/>
        </p:nvPicPr>
        <p:blipFill>
          <a:blip r:embed="rId3" cstate="print"/>
          <a:srcRect/>
          <a:stretch>
            <a:fillRect/>
          </a:stretch>
        </p:blipFill>
        <p:spPr bwMode="auto">
          <a:xfrm>
            <a:off x="7408912" y="4941168"/>
            <a:ext cx="1735088" cy="1735088"/>
          </a:xfrm>
          <a:prstGeom prst="rect">
            <a:avLst/>
          </a:prstGeom>
          <a:noFill/>
        </p:spPr>
      </p:pic>
      <p:pic>
        <p:nvPicPr>
          <p:cNvPr id="2050" name="Picture 2" descr="C:\Users\Home\AppData\Local\Microsoft\Windows\Temporary Internet Files\Content.IE5\HRU6MLSZ\MC900440406[1].png"/>
          <p:cNvPicPr>
            <a:picLocks noChangeAspect="1" noChangeArrowheads="1"/>
          </p:cNvPicPr>
          <p:nvPr/>
        </p:nvPicPr>
        <p:blipFill>
          <a:blip r:embed="rId4" cstate="print"/>
          <a:srcRect/>
          <a:stretch>
            <a:fillRect/>
          </a:stretch>
        </p:blipFill>
        <p:spPr bwMode="auto">
          <a:xfrm>
            <a:off x="2627784" y="5338936"/>
            <a:ext cx="1519064" cy="151906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4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2050"/>
                                        </p:tgtEl>
                                        <p:attrNameLst>
                                          <p:attrName>ppt_x</p:attrName>
                                        </p:attrNameLst>
                                      </p:cBhvr>
                                      <p:tavLst>
                                        <p:tav tm="0">
                                          <p:val>
                                            <p:strVal val="ppt_x"/>
                                          </p:val>
                                        </p:tav>
                                        <p:tav tm="100000">
                                          <p:val>
                                            <p:strVal val="ppt_x"/>
                                          </p:val>
                                        </p:tav>
                                      </p:tavLst>
                                    </p:anim>
                                    <p:anim calcmode="lin" valueType="num">
                                      <p:cBhvr additive="base">
                                        <p:cTn id="11" dur="500"/>
                                        <p:tgtEl>
                                          <p:spTgt spid="2050"/>
                                        </p:tgtEl>
                                        <p:attrNameLst>
                                          <p:attrName>ppt_y</p:attrName>
                                        </p:attrNameLst>
                                      </p:cBhvr>
                                      <p:tavLst>
                                        <p:tav tm="0">
                                          <p:val>
                                            <p:strVal val="ppt_y"/>
                                          </p:val>
                                        </p:tav>
                                        <p:tav tm="100000">
                                          <p:val>
                                            <p:strVal val="1+ppt_h/2"/>
                                          </p:val>
                                        </p:tav>
                                      </p:tavLst>
                                    </p:anim>
                                    <p:set>
                                      <p:cBhvr>
                                        <p:cTn id="12"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1"/>
            <a:ext cx="7043208" cy="836711"/>
          </a:xfrm>
        </p:spPr>
        <p:txBody>
          <a:bodyPr/>
          <a:lstStyle/>
          <a:p>
            <a:pPr algn="ctr"/>
            <a:r>
              <a:rPr lang="uk-UA" dirty="0" smtClean="0"/>
              <a:t>Історія</a:t>
            </a:r>
            <a:endParaRPr lang="uk-UA" dirty="0"/>
          </a:p>
        </p:txBody>
      </p:sp>
      <p:sp>
        <p:nvSpPr>
          <p:cNvPr id="3" name="Подзаголовок 2"/>
          <p:cNvSpPr>
            <a:spLocks noGrp="1"/>
          </p:cNvSpPr>
          <p:nvPr>
            <p:ph type="subTitle" idx="1"/>
          </p:nvPr>
        </p:nvSpPr>
        <p:spPr>
          <a:xfrm>
            <a:off x="323528" y="908720"/>
            <a:ext cx="8568952" cy="4824536"/>
          </a:xfrm>
        </p:spPr>
        <p:txBody>
          <a:bodyPr/>
          <a:lstStyle/>
          <a:p>
            <a:r>
              <a:rPr lang="uk-UA" sz="1800" dirty="0" smtClean="0"/>
              <a:t>Перші згадки про германців і кельтів з'явилися в працях стародавніх греків і римлян. Одна з перших згадок про германців відноситься до 98 р. Вона була зроблена римським </a:t>
            </a:r>
            <a:r>
              <a:rPr lang="uk-UA" sz="1800" dirty="0" err="1" smtClean="0"/>
              <a:t>літописцемиТацитом</a:t>
            </a:r>
            <a:r>
              <a:rPr lang="uk-UA" sz="1800" dirty="0" smtClean="0"/>
              <a:t>. Вся територія сучасної Німеччини на схід від Ельби (слов'янської Лаби) до </a:t>
            </a:r>
            <a:r>
              <a:rPr lang="en-US" sz="1800" dirty="0" smtClean="0"/>
              <a:t>X </a:t>
            </a:r>
            <a:r>
              <a:rPr lang="uk-UA" sz="1800" dirty="0" smtClean="0"/>
              <a:t>ст. була заселена слов'янськими </a:t>
            </a:r>
            <a:r>
              <a:rPr lang="uk-UA" sz="1800" dirty="0" err="1" smtClean="0"/>
              <a:t>племенами</a:t>
            </a:r>
            <a:r>
              <a:rPr lang="uk-UA" sz="1800" baseline="30000" dirty="0" err="1" smtClean="0"/>
              <a:t>.</a:t>
            </a:r>
            <a:r>
              <a:rPr lang="uk-UA" sz="1800" dirty="0" err="1" smtClean="0"/>
              <a:t>До</a:t>
            </a:r>
            <a:r>
              <a:rPr lang="uk-UA" sz="1800" dirty="0" smtClean="0"/>
              <a:t> </a:t>
            </a:r>
            <a:r>
              <a:rPr lang="en-US" sz="1800" dirty="0" smtClean="0"/>
              <a:t>XII-XIV </a:t>
            </a:r>
            <a:r>
              <a:rPr lang="uk-UA" sz="1800" dirty="0" smtClean="0"/>
              <a:t>століття ці землі поступово увійшли до складу тих чи інших німецьких державних утворень, які становили так звану Священну Римську імперію. При перебуванні цих територій у складі німецьких держав, за кілька століть, місцеві слов'яни поступово, практично повністю </a:t>
            </a:r>
            <a:r>
              <a:rPr lang="uk-UA" sz="1800" dirty="0" err="1" smtClean="0"/>
              <a:t>знімечились</a:t>
            </a:r>
            <a:r>
              <a:rPr lang="uk-UA" sz="1800" dirty="0" smtClean="0"/>
              <a:t>. Цей процес розтягнувся до пізнього Середньовіччя і початку нового часу, а місцями, з останнім, ще не до кінця </a:t>
            </a:r>
            <a:r>
              <a:rPr lang="uk-UA" sz="1800" dirty="0" err="1" smtClean="0"/>
              <a:t>знімеченим</a:t>
            </a:r>
            <a:r>
              <a:rPr lang="uk-UA" sz="1800" dirty="0" smtClean="0"/>
              <a:t> слов'янським народом Німеччини — лужичани, триває досі.</a:t>
            </a:r>
          </a:p>
          <a:p>
            <a:r>
              <a:rPr lang="uk-UA" sz="1800" dirty="0" smtClean="0"/>
              <a:t>Після розпаду Римської імперії у Західній Європі утворилося Франкська держава, яка через три століття, при Карлі Великому, перетворилося на імперію. Імперія Карла охоплювала території кількох сучасних держав, зокрема Німеччини. Проте імперія Карла Великого проіснувала недовго — онуки цього імператора поділили її між собою, в результаті чого утворилися три королівства — </a:t>
            </a:r>
            <a:r>
              <a:rPr lang="uk-UA" sz="1800" dirty="0" err="1" smtClean="0"/>
              <a:t>Західнофранкське</a:t>
            </a:r>
            <a:r>
              <a:rPr lang="uk-UA" sz="1800" dirty="0" smtClean="0"/>
              <a:t> (згодом Франція), </a:t>
            </a:r>
            <a:r>
              <a:rPr lang="uk-UA" sz="1800" dirty="0" err="1" smtClean="0"/>
              <a:t>Східнофранкське</a:t>
            </a:r>
            <a:r>
              <a:rPr lang="uk-UA" sz="1800" dirty="0" smtClean="0"/>
              <a:t> (згодом Німеччина) і Серединне королівство (незабаром розпалося на Італію, Прованс і Лотарингію).</a:t>
            </a:r>
          </a:p>
          <a:p>
            <a:r>
              <a:rPr lang="uk-UA" sz="1800" dirty="0" smtClean="0"/>
              <a:t>Традиційно датою заснування Німецької держави прийнято вважати 2 лютого 962 року: цього дня </a:t>
            </a:r>
            <a:r>
              <a:rPr lang="uk-UA" sz="1800" dirty="0" err="1" smtClean="0"/>
              <a:t>східнофранкський</a:t>
            </a:r>
            <a:r>
              <a:rPr lang="uk-UA" sz="1800" dirty="0" smtClean="0"/>
              <a:t> король Оттон </a:t>
            </a:r>
            <a:r>
              <a:rPr lang="en-US" sz="1800" dirty="0" smtClean="0"/>
              <a:t>I </a:t>
            </a:r>
            <a:r>
              <a:rPr lang="uk-UA" sz="1800" dirty="0" smtClean="0"/>
              <a:t>був коронований в Римі і став імператором Священної Римської імперії.</a:t>
            </a:r>
          </a:p>
          <a:p>
            <a:r>
              <a:rPr lang="uk-UA" sz="1800" dirty="0" smtClean="0"/>
              <a:t>Незважаючи на спроби імператорів об'єднати «Священну Римську імперію», вона розпалася на численні незалежні держави й міста. Після Реформації і Тридцятилітньої війни влада імператора все ще залишалася номінальною.</a:t>
            </a:r>
          </a:p>
          <a:p>
            <a:endParaRPr lang="uk-UA"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Horizontal)">
                                      <p:cBhvr>
                                        <p:cTn id="16" dur="500"/>
                                        <p:tgtEl>
                                          <p:spTgt spid="3">
                                            <p:txEl>
                                              <p:pRg st="0" end="0"/>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par>
                                <p:cTn id="20" presetID="16" presetClass="entr" presetSubtype="2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par>
                                <p:cTn id="23" presetID="16" presetClass="entr" presetSubtype="2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88641"/>
            <a:ext cx="9036496" cy="3960440"/>
          </a:xfrm>
        </p:spPr>
        <p:txBody>
          <a:bodyPr/>
          <a:lstStyle/>
          <a:p>
            <a:r>
              <a:rPr lang="uk-UA" sz="2000" dirty="0" smtClean="0"/>
              <a:t>Таке положення зберігалося до 1806 року, коли німецький кайзер </a:t>
            </a:r>
            <a:r>
              <a:rPr lang="uk-UA" sz="2000" dirty="0" err="1" smtClean="0"/>
              <a:t>Франц</a:t>
            </a:r>
            <a:r>
              <a:rPr lang="uk-UA" sz="2000" dirty="0" smtClean="0"/>
              <a:t> </a:t>
            </a:r>
            <a:r>
              <a:rPr lang="en-US" sz="2000" dirty="0" smtClean="0"/>
              <a:t>II, </a:t>
            </a:r>
            <a:r>
              <a:rPr lang="uk-UA" sz="2000" dirty="0" smtClean="0"/>
              <a:t>який якраз перед цим, у 1804-у, став також кайзером австрійської багатонаціональної держави, покинув престол під тиском французького імператора Наполеона. При Наполеоні Бонапарті кількість німецьких князівств і вільних міст значно скоротилася. Віденський конгрес сприяв подальшому об'єднанню Німеччини, в результаті чого з 38 німецьких держав утворився вільний Німецький союз під верховенством Австрії. Після революції 1848 року став назрівати конфлікт між Пруссією і Австрією. Це призвело до війни 1866 року, в якій Пруссія здобула перемогу і приєднала кілька німецьких князівств. Німецький союз розпався.</a:t>
            </a:r>
          </a:p>
          <a:p>
            <a:r>
              <a:rPr lang="uk-UA" sz="2000" dirty="0" smtClean="0"/>
              <a:t>У 1868 році був створений </a:t>
            </a:r>
            <a:r>
              <a:rPr lang="uk-UA" sz="2000" dirty="0" err="1" smtClean="0"/>
              <a:t>Північнонімецький</a:t>
            </a:r>
            <a:r>
              <a:rPr lang="uk-UA" sz="2000" dirty="0" smtClean="0"/>
              <a:t> союз на чолі з президентом — королем Пруссії. 1871року Рейхстаг проголосив президента Північно-німецького Союзу, прусського короля Вільгельма </a:t>
            </a:r>
            <a:r>
              <a:rPr lang="en-US" sz="2000" dirty="0" smtClean="0"/>
              <a:t>I </a:t>
            </a:r>
            <a:r>
              <a:rPr lang="uk-UA" sz="2000" dirty="0" err="1" smtClean="0"/>
              <a:t>Гогенцоллерна</a:t>
            </a:r>
            <a:r>
              <a:rPr lang="uk-UA" sz="2000" dirty="0" smtClean="0"/>
              <a:t>, імператором Німеччини, канцлером якої був призначений Отто Бісмарк.</a:t>
            </a:r>
          </a:p>
          <a:p>
            <a:endParaRPr lang="uk-UA" dirty="0"/>
          </a:p>
        </p:txBody>
      </p:sp>
      <p:pic>
        <p:nvPicPr>
          <p:cNvPr id="6" name="Рисунок 5" descr="завантаження (1).jpg"/>
          <p:cNvPicPr>
            <a:picLocks noChangeAspect="1"/>
          </p:cNvPicPr>
          <p:nvPr/>
        </p:nvPicPr>
        <p:blipFill>
          <a:blip r:embed="rId2" cstate="print"/>
          <a:stretch>
            <a:fillRect/>
          </a:stretch>
        </p:blipFill>
        <p:spPr>
          <a:xfrm>
            <a:off x="1187624" y="3933056"/>
            <a:ext cx="2175106"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завантаження (2).jpg"/>
          <p:cNvPicPr>
            <a:picLocks noChangeAspect="1"/>
          </p:cNvPicPr>
          <p:nvPr/>
        </p:nvPicPr>
        <p:blipFill>
          <a:blip r:embed="rId3" cstate="print"/>
          <a:stretch>
            <a:fillRect/>
          </a:stretch>
        </p:blipFill>
        <p:spPr>
          <a:xfrm>
            <a:off x="6516216" y="4149080"/>
            <a:ext cx="1944216" cy="2446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Home\AppData\Local\Microsoft\Windows\Temporary Internet Files\Content.IE5\G5TXFN8X\MC900312180[1].wmf"/>
          <p:cNvPicPr>
            <a:picLocks noChangeAspect="1" noChangeArrowheads="1"/>
          </p:cNvPicPr>
          <p:nvPr/>
        </p:nvPicPr>
        <p:blipFill>
          <a:blip r:embed="rId4" cstate="print"/>
          <a:srcRect/>
          <a:stretch>
            <a:fillRect/>
          </a:stretch>
        </p:blipFill>
        <p:spPr bwMode="auto">
          <a:xfrm>
            <a:off x="3995936" y="4437112"/>
            <a:ext cx="1846174" cy="1530706"/>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nodeType="clickEffect">
                                  <p:stCondLst>
                                    <p:cond delay="0"/>
                                  </p:stCondLst>
                                  <p:childTnLst>
                                    <p:animEffect transition="out" filter="diamond(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c978b010a5e12b4a9c856dd2e.jpg"/>
          <p:cNvPicPr>
            <a:picLocks noChangeAspect="1"/>
          </p:cNvPicPr>
          <p:nvPr/>
        </p:nvPicPr>
        <p:blipFill>
          <a:blip r:embed="rId2" cstate="print"/>
          <a:stretch>
            <a:fillRect/>
          </a:stretch>
        </p:blipFill>
        <p:spPr>
          <a:xfrm>
            <a:off x="2062975" y="0"/>
            <a:ext cx="5018049" cy="6858000"/>
          </a:xfrm>
          <a:prstGeom prst="rect">
            <a:avLst/>
          </a:prstGeom>
        </p:spPr>
      </p:pic>
      <p:sp>
        <p:nvSpPr>
          <p:cNvPr id="3" name="TextBox 2"/>
          <p:cNvSpPr txBox="1"/>
          <p:nvPr/>
        </p:nvSpPr>
        <p:spPr>
          <a:xfrm>
            <a:off x="467544" y="404664"/>
            <a:ext cx="1296144" cy="3785652"/>
          </a:xfrm>
          <a:prstGeom prst="rect">
            <a:avLst/>
          </a:prstGeom>
          <a:noFill/>
        </p:spPr>
        <p:txBody>
          <a:bodyPr wrap="square" rtlCol="0">
            <a:spAutoFit/>
          </a:bodyPr>
          <a:lstStyle/>
          <a:p>
            <a:pPr algn="ctr"/>
            <a:r>
              <a:rPr lang="uk-UA" sz="4800" dirty="0" smtClean="0"/>
              <a:t>Ф</a:t>
            </a:r>
          </a:p>
          <a:p>
            <a:pPr algn="ctr"/>
            <a:r>
              <a:rPr lang="uk-UA" sz="4800" dirty="0" smtClean="0"/>
              <a:t>Р</a:t>
            </a:r>
          </a:p>
          <a:p>
            <a:pPr algn="ctr"/>
            <a:r>
              <a:rPr lang="uk-UA" sz="4800" dirty="0" smtClean="0"/>
              <a:t>А</a:t>
            </a:r>
          </a:p>
          <a:p>
            <a:pPr algn="ctr"/>
            <a:r>
              <a:rPr lang="uk-UA" sz="4800" dirty="0" smtClean="0"/>
              <a:t>Н</a:t>
            </a:r>
          </a:p>
          <a:p>
            <a:pPr algn="ctr"/>
            <a:r>
              <a:rPr lang="uk-UA" sz="4800" dirty="0" smtClean="0"/>
              <a:t>Ц</a:t>
            </a:r>
          </a:p>
        </p:txBody>
      </p:sp>
      <p:sp>
        <p:nvSpPr>
          <p:cNvPr id="5" name="TextBox 4"/>
          <p:cNvSpPr txBox="1"/>
          <p:nvPr/>
        </p:nvSpPr>
        <p:spPr>
          <a:xfrm>
            <a:off x="7596336" y="1772816"/>
            <a:ext cx="936104" cy="1862048"/>
          </a:xfrm>
          <a:prstGeom prst="rect">
            <a:avLst/>
          </a:prstGeom>
          <a:noFill/>
        </p:spPr>
        <p:txBody>
          <a:bodyPr wrap="square" rtlCol="0">
            <a:spAutoFit/>
          </a:bodyPr>
          <a:lstStyle/>
          <a:p>
            <a:r>
              <a:rPr lang="en-US" sz="11500" dirty="0" smtClean="0"/>
              <a:t>II</a:t>
            </a:r>
            <a:endParaRPr lang="uk-UA" sz="11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5">
                                            <p:txEl>
                                              <p:pRg st="0" end="0"/>
                                            </p:txEl>
                                          </p:spTgt>
                                        </p:tgtEl>
                                        <p:attrNameLst>
                                          <p:attrName>style.visibility</p:attrName>
                                        </p:attrNameLst>
                                      </p:cBhvr>
                                      <p:to>
                                        <p:strVal val="visible"/>
                                      </p:to>
                                    </p:set>
                                    <p:anim by="(-#ppt_w*2)" calcmode="lin" valueType="num">
                                      <p:cBhvr rctx="PPT">
                                        <p:cTn id="45" dur="500" autoRev="1" fill="hold">
                                          <p:stCondLst>
                                            <p:cond delay="0"/>
                                          </p:stCondLst>
                                        </p:cTn>
                                        <p:tgtEl>
                                          <p:spTgt spid="5">
                                            <p:txEl>
                                              <p:pRg st="0" end="0"/>
                                            </p:txEl>
                                          </p:spTgt>
                                        </p:tgtEl>
                                        <p:attrNameLst>
                                          <p:attrName>ppt_w</p:attrName>
                                        </p:attrNameLst>
                                      </p:cBhvr>
                                    </p:anim>
                                    <p:anim by="(#ppt_w*0.50)" calcmode="lin" valueType="num">
                                      <p:cBhvr>
                                        <p:cTn id="46" dur="500" decel="50000" autoRev="1" fill="hold">
                                          <p:stCondLst>
                                            <p:cond delay="0"/>
                                          </p:stCondLst>
                                        </p:cTn>
                                        <p:tgtEl>
                                          <p:spTgt spid="5">
                                            <p:txEl>
                                              <p:pRg st="0" end="0"/>
                                            </p:txEl>
                                          </p:spTgt>
                                        </p:tgtEl>
                                        <p:attrNameLst>
                                          <p:attrName>ppt_x</p:attrName>
                                        </p:attrNameLst>
                                      </p:cBhvr>
                                    </p:anim>
                                    <p:anim from="(-#ppt_h/2)" to="(#ppt_y)" calcmode="lin" valueType="num">
                                      <p:cBhvr>
                                        <p:cTn id="47" dur="1000" fill="hold">
                                          <p:stCondLst>
                                            <p:cond delay="0"/>
                                          </p:stCondLst>
                                        </p:cTn>
                                        <p:tgtEl>
                                          <p:spTgt spid="5">
                                            <p:txEl>
                                              <p:pRg st="0" end="0"/>
                                            </p:txEl>
                                          </p:spTgt>
                                        </p:tgtEl>
                                        <p:attrNameLst>
                                          <p:attrName>ppt_y</p:attrName>
                                        </p:attrNameLst>
                                      </p:cBhvr>
                                    </p:anim>
                                    <p:animRot by="21600000">
                                      <p:cBhvr>
                                        <p:cTn id="48"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04788_PH09566.jpg"/>
          <p:cNvPicPr>
            <a:picLocks noChangeAspect="1"/>
          </p:cNvPicPr>
          <p:nvPr/>
        </p:nvPicPr>
        <p:blipFill>
          <a:blip r:embed="rId2" cstate="print"/>
          <a:stretch>
            <a:fillRect/>
          </a:stretch>
        </p:blipFill>
        <p:spPr>
          <a:xfrm>
            <a:off x="2987824" y="1772816"/>
            <a:ext cx="3787546" cy="4809531"/>
          </a:xfrm>
          <a:prstGeom prst="rect">
            <a:avLst/>
          </a:prstGeom>
        </p:spPr>
      </p:pic>
      <p:sp>
        <p:nvSpPr>
          <p:cNvPr id="6" name="TextBox 5"/>
          <p:cNvSpPr txBox="1"/>
          <p:nvPr/>
        </p:nvSpPr>
        <p:spPr>
          <a:xfrm>
            <a:off x="755576" y="404664"/>
            <a:ext cx="7488832" cy="1015663"/>
          </a:xfrm>
          <a:prstGeom prst="rect">
            <a:avLst/>
          </a:prstGeom>
          <a:noFill/>
        </p:spPr>
        <p:txBody>
          <a:bodyPr wrap="square" rtlCol="0">
            <a:spAutoFit/>
          </a:bodyPr>
          <a:lstStyle/>
          <a:p>
            <a:pPr algn="ctr"/>
            <a:r>
              <a:rPr lang="uk-UA" sz="6000" dirty="0" smtClean="0"/>
              <a:t>ВІЛЬГЕМ </a:t>
            </a:r>
            <a:r>
              <a:rPr lang="en-US" sz="6000" dirty="0" smtClean="0"/>
              <a:t>I</a:t>
            </a:r>
            <a:endParaRPr lang="uk-UA" sz="6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авантаження.jpg"/>
          <p:cNvPicPr>
            <a:picLocks noChangeAspect="1"/>
          </p:cNvPicPr>
          <p:nvPr/>
        </p:nvPicPr>
        <p:blipFill>
          <a:blip r:embed="rId2" cstate="print"/>
          <a:stretch>
            <a:fillRect/>
          </a:stretch>
        </p:blipFill>
        <p:spPr>
          <a:xfrm>
            <a:off x="323528" y="1124744"/>
            <a:ext cx="2791695" cy="4536504"/>
          </a:xfrm>
          <a:prstGeom prst="rect">
            <a:avLst/>
          </a:prstGeom>
        </p:spPr>
      </p:pic>
      <p:pic>
        <p:nvPicPr>
          <p:cNvPr id="6" name="Рисунок 5" descr="184659549.jpg"/>
          <p:cNvPicPr>
            <a:picLocks noChangeAspect="1"/>
          </p:cNvPicPr>
          <p:nvPr/>
        </p:nvPicPr>
        <p:blipFill>
          <a:blip r:embed="rId3" cstate="print"/>
          <a:stretch>
            <a:fillRect/>
          </a:stretch>
        </p:blipFill>
        <p:spPr>
          <a:xfrm>
            <a:off x="5185334" y="476672"/>
            <a:ext cx="3958666" cy="2232248"/>
          </a:xfrm>
          <a:prstGeom prst="rect">
            <a:avLst/>
          </a:prstGeom>
        </p:spPr>
      </p:pic>
      <p:pic>
        <p:nvPicPr>
          <p:cNvPr id="7" name="Рисунок 6" descr="завантаження (3).jpg"/>
          <p:cNvPicPr>
            <a:picLocks noChangeAspect="1"/>
          </p:cNvPicPr>
          <p:nvPr/>
        </p:nvPicPr>
        <p:blipFill>
          <a:blip r:embed="rId4" cstate="print"/>
          <a:stretch>
            <a:fillRect/>
          </a:stretch>
        </p:blipFill>
        <p:spPr>
          <a:xfrm>
            <a:off x="5436096" y="3933056"/>
            <a:ext cx="3600400" cy="2160240"/>
          </a:xfrm>
          <a:prstGeom prst="rect">
            <a:avLst/>
          </a:prstGeom>
        </p:spPr>
      </p:pic>
      <p:sp>
        <p:nvSpPr>
          <p:cNvPr id="8" name="TextBox 7"/>
          <p:cNvSpPr txBox="1"/>
          <p:nvPr/>
        </p:nvSpPr>
        <p:spPr>
          <a:xfrm>
            <a:off x="3851920" y="404664"/>
            <a:ext cx="1152128" cy="2062103"/>
          </a:xfrm>
          <a:prstGeom prst="rect">
            <a:avLst/>
          </a:prstGeom>
          <a:noFill/>
        </p:spPr>
        <p:txBody>
          <a:bodyPr wrap="square" rtlCol="0">
            <a:spAutoFit/>
          </a:bodyPr>
          <a:lstStyle/>
          <a:p>
            <a:pPr algn="ctr"/>
            <a:r>
              <a:rPr lang="uk-UA" sz="3200" dirty="0" smtClean="0"/>
              <a:t>О</a:t>
            </a:r>
          </a:p>
          <a:p>
            <a:pPr algn="ctr"/>
            <a:r>
              <a:rPr lang="uk-UA" sz="3200" dirty="0" smtClean="0"/>
              <a:t>Т</a:t>
            </a:r>
          </a:p>
          <a:p>
            <a:pPr algn="ctr"/>
            <a:r>
              <a:rPr lang="uk-UA" sz="3200" dirty="0" smtClean="0"/>
              <a:t>Т</a:t>
            </a:r>
          </a:p>
          <a:p>
            <a:pPr algn="ctr"/>
            <a:r>
              <a:rPr lang="uk-UA" sz="3200" dirty="0" smtClean="0"/>
              <a:t>О</a:t>
            </a:r>
            <a:endParaRPr lang="uk-UA" sz="3200" dirty="0"/>
          </a:p>
        </p:txBody>
      </p:sp>
      <p:sp>
        <p:nvSpPr>
          <p:cNvPr id="9" name="TextBox 8"/>
          <p:cNvSpPr txBox="1"/>
          <p:nvPr/>
        </p:nvSpPr>
        <p:spPr>
          <a:xfrm>
            <a:off x="5508104" y="3068960"/>
            <a:ext cx="3168352" cy="646331"/>
          </a:xfrm>
          <a:prstGeom prst="rect">
            <a:avLst/>
          </a:prstGeom>
          <a:noFill/>
        </p:spPr>
        <p:txBody>
          <a:bodyPr wrap="square" rtlCol="0">
            <a:spAutoFit/>
          </a:bodyPr>
          <a:lstStyle/>
          <a:p>
            <a:pPr algn="ctr"/>
            <a:r>
              <a:rPr lang="uk-UA" sz="3600" dirty="0" smtClean="0"/>
              <a:t>ФОН</a:t>
            </a:r>
            <a:endParaRPr lang="uk-UA" sz="3600" dirty="0"/>
          </a:p>
        </p:txBody>
      </p:sp>
      <p:sp>
        <p:nvSpPr>
          <p:cNvPr id="10" name="TextBox 9"/>
          <p:cNvSpPr txBox="1"/>
          <p:nvPr/>
        </p:nvSpPr>
        <p:spPr>
          <a:xfrm>
            <a:off x="3851920" y="3749457"/>
            <a:ext cx="1440160" cy="3108543"/>
          </a:xfrm>
          <a:prstGeom prst="rect">
            <a:avLst/>
          </a:prstGeom>
          <a:noFill/>
        </p:spPr>
        <p:txBody>
          <a:bodyPr wrap="square" rtlCol="0">
            <a:spAutoFit/>
          </a:bodyPr>
          <a:lstStyle/>
          <a:p>
            <a:pPr algn="ctr"/>
            <a:r>
              <a:rPr lang="uk-UA" sz="2800" dirty="0" smtClean="0"/>
              <a:t>Б</a:t>
            </a:r>
          </a:p>
          <a:p>
            <a:pPr algn="ctr"/>
            <a:r>
              <a:rPr lang="uk-UA" sz="2800" dirty="0" smtClean="0"/>
              <a:t>І</a:t>
            </a:r>
          </a:p>
          <a:p>
            <a:pPr algn="ctr"/>
            <a:r>
              <a:rPr lang="uk-UA" sz="2800" dirty="0" smtClean="0"/>
              <a:t>С</a:t>
            </a:r>
          </a:p>
          <a:p>
            <a:pPr algn="ctr"/>
            <a:r>
              <a:rPr lang="uk-UA" sz="2800" dirty="0" smtClean="0"/>
              <a:t>М</a:t>
            </a:r>
          </a:p>
          <a:p>
            <a:pPr algn="ctr"/>
            <a:r>
              <a:rPr lang="uk-UA" sz="2800" dirty="0" smtClean="0"/>
              <a:t>А</a:t>
            </a:r>
          </a:p>
          <a:p>
            <a:pPr algn="ctr"/>
            <a:r>
              <a:rPr lang="uk-UA" sz="2800" dirty="0" smtClean="0"/>
              <a:t>Р</a:t>
            </a:r>
          </a:p>
          <a:p>
            <a:pPr algn="ctr"/>
            <a:r>
              <a:rPr lang="uk-UA" sz="2800" dirty="0" smtClean="0"/>
              <a:t>К</a:t>
            </a:r>
            <a:endParaRPr lang="uk-UA"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ppt_w*0.05"/>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xEl>
                                              <p:pRg st="0" end="0"/>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p:cTn id="36"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xEl>
                                              <p:pRg st="1" end="1"/>
                                            </p:txEl>
                                          </p:spTgt>
                                        </p:tgtEl>
                                      </p:cBhvr>
                                    </p:animEffect>
                                  </p:childTnLst>
                                </p:cTn>
                              </p:par>
                              <p:par>
                                <p:cTn id="41" presetID="41" presetClass="entr" presetSubtype="0" fill="hold" nodeType="withEffect">
                                  <p:stCondLst>
                                    <p:cond delay="0"/>
                                  </p:stCondLst>
                                  <p:iterate type="lt">
                                    <p:tmPct val="10000"/>
                                  </p:iterate>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p:cTn id="43"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xEl>
                                              <p:pRg st="2" end="2"/>
                                            </p:txEl>
                                          </p:spTgt>
                                        </p:tgtEl>
                                      </p:cBhvr>
                                    </p:animEffect>
                                  </p:childTnLst>
                                </p:cTn>
                              </p:par>
                              <p:par>
                                <p:cTn id="48" presetID="41" presetClass="entr" presetSubtype="0" fill="hold" nodeType="withEffect">
                                  <p:stCondLst>
                                    <p:cond delay="0"/>
                                  </p:stCondLst>
                                  <p:iterate type="lt">
                                    <p:tmPct val="10000"/>
                                  </p:iterate>
                                  <p:childTnLst>
                                    <p:set>
                                      <p:cBhvr>
                                        <p:cTn id="49" dur="1" fill="hold">
                                          <p:stCondLst>
                                            <p:cond delay="0"/>
                                          </p:stCondLst>
                                        </p:cTn>
                                        <p:tgtEl>
                                          <p:spTgt spid="8">
                                            <p:txEl>
                                              <p:pRg st="3" end="3"/>
                                            </p:txEl>
                                          </p:spTgt>
                                        </p:tgtEl>
                                        <p:attrNameLst>
                                          <p:attrName>style.visibility</p:attrName>
                                        </p:attrNameLst>
                                      </p:cBhvr>
                                      <p:to>
                                        <p:strVal val="visible"/>
                                      </p:to>
                                    </p:set>
                                    <p:anim calcmode="lin" valueType="num">
                                      <p:cBhvr>
                                        <p:cTn id="50" dur="500" fill="hold"/>
                                        <p:tgtEl>
                                          <p:spTgt spid="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nodeType="clickEffect">
                                  <p:stCondLst>
                                    <p:cond delay="0"/>
                                  </p:stCondLst>
                                  <p:iterate type="lt">
                                    <p:tmPct val="10000"/>
                                  </p:iterate>
                                  <p:childTnLst>
                                    <p:set>
                                      <p:cBhvr>
                                        <p:cTn id="58" dur="1" fill="hold">
                                          <p:stCondLst>
                                            <p:cond delay="0"/>
                                          </p:stCondLst>
                                        </p:cTn>
                                        <p:tgtEl>
                                          <p:spTgt spid="10">
                                            <p:txEl>
                                              <p:pRg st="0" end="0"/>
                                            </p:txEl>
                                          </p:spTgt>
                                        </p:tgtEl>
                                        <p:attrNameLst>
                                          <p:attrName>style.visibility</p:attrName>
                                        </p:attrNameLst>
                                      </p:cBhvr>
                                      <p:to>
                                        <p:strVal val="visible"/>
                                      </p:to>
                                    </p:set>
                                    <p:anim calcmode="lin" valueType="num">
                                      <p:cBhvr>
                                        <p:cTn id="59"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61"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
                                            <p:txEl>
                                              <p:pRg st="0" end="0"/>
                                            </p:txEl>
                                          </p:spTgt>
                                        </p:tgtEl>
                                      </p:cBhvr>
                                    </p:animEffect>
                                  </p:childTnLst>
                                </p:cTn>
                              </p:par>
                              <p:par>
                                <p:cTn id="64" presetID="41" presetClass="entr" presetSubtype="0" fill="hold" nodeType="withEffect">
                                  <p:stCondLst>
                                    <p:cond delay="0"/>
                                  </p:stCondLst>
                                  <p:iterate type="lt">
                                    <p:tmPct val="10000"/>
                                  </p:iterate>
                                  <p:childTnLst>
                                    <p:set>
                                      <p:cBhvr>
                                        <p:cTn id="65" dur="1" fill="hold">
                                          <p:stCondLst>
                                            <p:cond delay="0"/>
                                          </p:stCondLst>
                                        </p:cTn>
                                        <p:tgtEl>
                                          <p:spTgt spid="10">
                                            <p:txEl>
                                              <p:pRg st="1" end="1"/>
                                            </p:txEl>
                                          </p:spTgt>
                                        </p:tgtEl>
                                        <p:attrNameLst>
                                          <p:attrName>style.visibility</p:attrName>
                                        </p:attrNameLst>
                                      </p:cBhvr>
                                      <p:to>
                                        <p:strVal val="visible"/>
                                      </p:to>
                                    </p:set>
                                    <p:anim calcmode="lin" valueType="num">
                                      <p:cBhvr>
                                        <p:cTn id="66"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68"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0">
                                            <p:txEl>
                                              <p:pRg st="1" end="1"/>
                                            </p:txEl>
                                          </p:spTgt>
                                        </p:tgtEl>
                                      </p:cBhvr>
                                    </p:animEffect>
                                  </p:childTnLst>
                                </p:cTn>
                              </p:par>
                              <p:par>
                                <p:cTn id="71" presetID="41" presetClass="entr" presetSubtype="0" fill="hold" nodeType="withEffect">
                                  <p:stCondLst>
                                    <p:cond delay="0"/>
                                  </p:stCondLst>
                                  <p:iterate type="lt">
                                    <p:tmPct val="10000"/>
                                  </p:iterate>
                                  <p:childTnLst>
                                    <p:set>
                                      <p:cBhvr>
                                        <p:cTn id="72" dur="1" fill="hold">
                                          <p:stCondLst>
                                            <p:cond delay="0"/>
                                          </p:stCondLst>
                                        </p:cTn>
                                        <p:tgtEl>
                                          <p:spTgt spid="10">
                                            <p:txEl>
                                              <p:pRg st="2" end="2"/>
                                            </p:txEl>
                                          </p:spTgt>
                                        </p:tgtEl>
                                        <p:attrNameLst>
                                          <p:attrName>style.visibility</p:attrName>
                                        </p:attrNameLst>
                                      </p:cBhvr>
                                      <p:to>
                                        <p:strVal val="visible"/>
                                      </p:to>
                                    </p:set>
                                    <p:anim calcmode="lin" valueType="num">
                                      <p:cBhvr>
                                        <p:cTn id="73"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75"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0">
                                            <p:txEl>
                                              <p:pRg st="2" end="2"/>
                                            </p:txEl>
                                          </p:spTgt>
                                        </p:tgtEl>
                                      </p:cBhvr>
                                    </p:animEffect>
                                  </p:childTnLst>
                                </p:cTn>
                              </p:par>
                              <p:par>
                                <p:cTn id="78" presetID="41" presetClass="entr" presetSubtype="0" fill="hold" nodeType="withEffect">
                                  <p:stCondLst>
                                    <p:cond delay="0"/>
                                  </p:stCondLst>
                                  <p:iterate type="lt">
                                    <p:tmPct val="10000"/>
                                  </p:iterate>
                                  <p:childTnLst>
                                    <p:set>
                                      <p:cBhvr>
                                        <p:cTn id="79" dur="1" fill="hold">
                                          <p:stCondLst>
                                            <p:cond delay="0"/>
                                          </p:stCondLst>
                                        </p:cTn>
                                        <p:tgtEl>
                                          <p:spTgt spid="10">
                                            <p:txEl>
                                              <p:pRg st="3" end="3"/>
                                            </p:txEl>
                                          </p:spTgt>
                                        </p:tgtEl>
                                        <p:attrNameLst>
                                          <p:attrName>style.visibility</p:attrName>
                                        </p:attrNameLst>
                                      </p:cBhvr>
                                      <p:to>
                                        <p:strVal val="visible"/>
                                      </p:to>
                                    </p:set>
                                    <p:anim calcmode="lin" valueType="num">
                                      <p:cBhvr>
                                        <p:cTn id="80"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82"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0">
                                            <p:txEl>
                                              <p:pRg st="3" end="3"/>
                                            </p:txEl>
                                          </p:spTgt>
                                        </p:tgtEl>
                                      </p:cBhvr>
                                    </p:animEffect>
                                  </p:childTnLst>
                                </p:cTn>
                              </p:par>
                              <p:par>
                                <p:cTn id="85" presetID="41" presetClass="entr" presetSubtype="0" fill="hold" nodeType="withEffect">
                                  <p:stCondLst>
                                    <p:cond delay="0"/>
                                  </p:stCondLst>
                                  <p:iterate type="lt">
                                    <p:tmPct val="10000"/>
                                  </p:iterate>
                                  <p:childTnLst>
                                    <p:set>
                                      <p:cBhvr>
                                        <p:cTn id="86" dur="1" fill="hold">
                                          <p:stCondLst>
                                            <p:cond delay="0"/>
                                          </p:stCondLst>
                                        </p:cTn>
                                        <p:tgtEl>
                                          <p:spTgt spid="10">
                                            <p:txEl>
                                              <p:pRg st="4" end="4"/>
                                            </p:txEl>
                                          </p:spTgt>
                                        </p:tgtEl>
                                        <p:attrNameLst>
                                          <p:attrName>style.visibility</p:attrName>
                                        </p:attrNameLst>
                                      </p:cBhvr>
                                      <p:to>
                                        <p:strVal val="visible"/>
                                      </p:to>
                                    </p:set>
                                    <p:anim calcmode="lin" valueType="num">
                                      <p:cBhvr>
                                        <p:cTn id="87" dur="500" fill="hold"/>
                                        <p:tgtEl>
                                          <p:spTgt spid="1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0">
                                            <p:txEl>
                                              <p:pRg st="4" end="4"/>
                                            </p:txEl>
                                          </p:spTgt>
                                        </p:tgtEl>
                                        <p:attrNameLst>
                                          <p:attrName>ppt_y</p:attrName>
                                        </p:attrNameLst>
                                      </p:cBhvr>
                                      <p:tavLst>
                                        <p:tav tm="0">
                                          <p:val>
                                            <p:strVal val="#ppt_y"/>
                                          </p:val>
                                        </p:tav>
                                        <p:tav tm="100000">
                                          <p:val>
                                            <p:strVal val="#ppt_y"/>
                                          </p:val>
                                        </p:tav>
                                      </p:tavLst>
                                    </p:anim>
                                    <p:anim calcmode="lin" valueType="num">
                                      <p:cBhvr>
                                        <p:cTn id="89" dur="500" fill="hold"/>
                                        <p:tgtEl>
                                          <p:spTgt spid="1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0">
                                            <p:txEl>
                                              <p:pRg st="4" end="4"/>
                                            </p:txEl>
                                          </p:spTgt>
                                        </p:tgtEl>
                                      </p:cBhvr>
                                    </p:animEffect>
                                  </p:childTnLst>
                                </p:cTn>
                              </p:par>
                              <p:par>
                                <p:cTn id="92" presetID="41" presetClass="entr" presetSubtype="0" fill="hold" nodeType="withEffect">
                                  <p:stCondLst>
                                    <p:cond delay="0"/>
                                  </p:stCondLst>
                                  <p:iterate type="lt">
                                    <p:tmPct val="10000"/>
                                  </p:iterate>
                                  <p:childTnLst>
                                    <p:set>
                                      <p:cBhvr>
                                        <p:cTn id="93" dur="1" fill="hold">
                                          <p:stCondLst>
                                            <p:cond delay="0"/>
                                          </p:stCondLst>
                                        </p:cTn>
                                        <p:tgtEl>
                                          <p:spTgt spid="10">
                                            <p:txEl>
                                              <p:pRg st="5" end="5"/>
                                            </p:txEl>
                                          </p:spTgt>
                                        </p:tgtEl>
                                        <p:attrNameLst>
                                          <p:attrName>style.visibility</p:attrName>
                                        </p:attrNameLst>
                                      </p:cBhvr>
                                      <p:to>
                                        <p:strVal val="visible"/>
                                      </p:to>
                                    </p:set>
                                    <p:anim calcmode="lin" valueType="num">
                                      <p:cBhvr>
                                        <p:cTn id="94" dur="500" fill="hold"/>
                                        <p:tgtEl>
                                          <p:spTgt spid="1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0">
                                            <p:txEl>
                                              <p:pRg st="5" end="5"/>
                                            </p:txEl>
                                          </p:spTgt>
                                        </p:tgtEl>
                                        <p:attrNameLst>
                                          <p:attrName>ppt_y</p:attrName>
                                        </p:attrNameLst>
                                      </p:cBhvr>
                                      <p:tavLst>
                                        <p:tav tm="0">
                                          <p:val>
                                            <p:strVal val="#ppt_y"/>
                                          </p:val>
                                        </p:tav>
                                        <p:tav tm="100000">
                                          <p:val>
                                            <p:strVal val="#ppt_y"/>
                                          </p:val>
                                        </p:tav>
                                      </p:tavLst>
                                    </p:anim>
                                    <p:anim calcmode="lin" valueType="num">
                                      <p:cBhvr>
                                        <p:cTn id="96" dur="500" fill="hold"/>
                                        <p:tgtEl>
                                          <p:spTgt spid="1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0">
                                            <p:txEl>
                                              <p:pRg st="5" end="5"/>
                                            </p:txEl>
                                          </p:spTgt>
                                        </p:tgtEl>
                                      </p:cBhvr>
                                    </p:animEffect>
                                  </p:childTnLst>
                                </p:cTn>
                              </p:par>
                              <p:par>
                                <p:cTn id="99" presetID="41" presetClass="entr" presetSubtype="0" fill="hold" nodeType="withEffect">
                                  <p:stCondLst>
                                    <p:cond delay="0"/>
                                  </p:stCondLst>
                                  <p:iterate type="lt">
                                    <p:tmPct val="10000"/>
                                  </p:iterate>
                                  <p:childTnLst>
                                    <p:set>
                                      <p:cBhvr>
                                        <p:cTn id="100" dur="1" fill="hold">
                                          <p:stCondLst>
                                            <p:cond delay="0"/>
                                          </p:stCondLst>
                                        </p:cTn>
                                        <p:tgtEl>
                                          <p:spTgt spid="10">
                                            <p:txEl>
                                              <p:pRg st="6" end="6"/>
                                            </p:txEl>
                                          </p:spTgt>
                                        </p:tgtEl>
                                        <p:attrNameLst>
                                          <p:attrName>style.visibility</p:attrName>
                                        </p:attrNameLst>
                                      </p:cBhvr>
                                      <p:to>
                                        <p:strVal val="visible"/>
                                      </p:to>
                                    </p:set>
                                    <p:anim calcmode="lin" valueType="num">
                                      <p:cBhvr>
                                        <p:cTn id="101" dur="500" fill="hold"/>
                                        <p:tgtEl>
                                          <p:spTgt spid="10">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10">
                                            <p:txEl>
                                              <p:pRg st="6" end="6"/>
                                            </p:txEl>
                                          </p:spTgt>
                                        </p:tgtEl>
                                        <p:attrNameLst>
                                          <p:attrName>ppt_y</p:attrName>
                                        </p:attrNameLst>
                                      </p:cBhvr>
                                      <p:tavLst>
                                        <p:tav tm="0">
                                          <p:val>
                                            <p:strVal val="#ppt_y"/>
                                          </p:val>
                                        </p:tav>
                                        <p:tav tm="100000">
                                          <p:val>
                                            <p:strVal val="#ppt_y"/>
                                          </p:val>
                                        </p:tav>
                                      </p:tavLst>
                                    </p:anim>
                                    <p:anim calcmode="lin" valueType="num">
                                      <p:cBhvr>
                                        <p:cTn id="103" dur="500" fill="hold"/>
                                        <p:tgtEl>
                                          <p:spTgt spid="10">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10">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10">
                                            <p:txEl>
                                              <p:pRg st="6" end="6"/>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nodeType="clickEffect">
                                  <p:stCondLst>
                                    <p:cond delay="0"/>
                                  </p:stCondLst>
                                  <p:iterate type="lt">
                                    <p:tmPct val="10000"/>
                                  </p:iterate>
                                  <p:childTnLst>
                                    <p:set>
                                      <p:cBhvr>
                                        <p:cTn id="109" dur="1" fill="hold">
                                          <p:stCondLst>
                                            <p:cond delay="0"/>
                                          </p:stCondLst>
                                        </p:cTn>
                                        <p:tgtEl>
                                          <p:spTgt spid="9">
                                            <p:txEl>
                                              <p:pRg st="0" end="0"/>
                                            </p:txEl>
                                          </p:spTgt>
                                        </p:tgtEl>
                                        <p:attrNameLst>
                                          <p:attrName>style.visibility</p:attrName>
                                        </p:attrNameLst>
                                      </p:cBhvr>
                                      <p:to>
                                        <p:strVal val="visible"/>
                                      </p:to>
                                    </p:set>
                                    <p:anim calcmode="lin" valueType="num">
                                      <p:cBhvr>
                                        <p:cTn id="110"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12"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dirty="0" smtClean="0"/>
              <a:t>Новітній період</a:t>
            </a:r>
            <a:endParaRPr lang="uk-UA" dirty="0"/>
          </a:p>
        </p:txBody>
      </p:sp>
      <p:sp>
        <p:nvSpPr>
          <p:cNvPr id="6" name="Текст 5"/>
          <p:cNvSpPr>
            <a:spLocks noGrp="1"/>
          </p:cNvSpPr>
          <p:nvPr>
            <p:ph type="body" sz="quarter" idx="10"/>
          </p:nvPr>
        </p:nvSpPr>
        <p:spPr>
          <a:xfrm>
            <a:off x="381000" y="1411552"/>
            <a:ext cx="5055096" cy="3407087"/>
          </a:xfrm>
        </p:spPr>
        <p:txBody>
          <a:bodyPr/>
          <a:lstStyle/>
          <a:p>
            <a:r>
              <a:rPr lang="uk-UA" sz="1800" dirty="0" smtClean="0"/>
              <a:t>1914 року Німеччина вступила в Першу світову війну, програш у якій привів до краху імперії і створення так званої  </a:t>
            </a:r>
            <a:r>
              <a:rPr lang="uk-UA" sz="1800" dirty="0" err="1" smtClean="0"/>
              <a:t>Веймарської</a:t>
            </a:r>
            <a:r>
              <a:rPr lang="uk-UA" sz="1800" dirty="0" smtClean="0"/>
              <a:t> республіки.</a:t>
            </a:r>
          </a:p>
          <a:p>
            <a:r>
              <a:rPr lang="uk-UA" sz="1800" dirty="0" smtClean="0"/>
              <a:t>1933 року канцлером Німеччини призначений вождь Німецької націонал-соціалістичної робітничої партії Адольф Гітлер, при якому Німеччина проводила агресивну експансіоністську і реваншистську політику, яка в 1939 році призвела до Другої світової війни.</a:t>
            </a:r>
          </a:p>
          <a:p>
            <a:r>
              <a:rPr lang="uk-UA" sz="1800" dirty="0" smtClean="0"/>
              <a:t>Після того, як Німеччина зазнала поразки у Другій світовій війні, її державність була призупинена, від території Німеччини відокремлені великі території, а решта була розділена на 4 зони окупації: радянську, американську, британську та французьку. 1949 року на територіях американської, британської та французької зон окупації створена Федеративна Республіка Німеччина (ФРН), на території радянської зони окупації — Німецька Демократична республіка (НДР).</a:t>
            </a:r>
          </a:p>
          <a:p>
            <a:endParaRPr lang="uk-UA" sz="1800" dirty="0"/>
          </a:p>
        </p:txBody>
      </p:sp>
      <p:pic>
        <p:nvPicPr>
          <p:cNvPr id="7" name="Рисунок 6" descr="image004.jpg"/>
          <p:cNvPicPr>
            <a:picLocks noChangeAspect="1"/>
          </p:cNvPicPr>
          <p:nvPr/>
        </p:nvPicPr>
        <p:blipFill>
          <a:blip r:embed="rId2" cstate="print"/>
          <a:stretch>
            <a:fillRect/>
          </a:stretch>
        </p:blipFill>
        <p:spPr>
          <a:xfrm>
            <a:off x="5525221" y="1484784"/>
            <a:ext cx="3618779" cy="4896544"/>
          </a:xfrm>
          <a:prstGeom prst="rect">
            <a:avLst/>
          </a:prstGeom>
          <a:ln>
            <a:noFill/>
          </a:ln>
          <a:effectLst>
            <a:softEdge rad="112500"/>
          </a:effec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6">
                                            <p:txEl>
                                              <p:pRg st="0" end="0"/>
                                            </p:txEl>
                                          </p:spTgt>
                                        </p:tgtEl>
                                      </p:cBhvr>
                                    </p:animEffect>
                                  </p:childTnLst>
                                </p:cTn>
                              </p:par>
                              <p:par>
                                <p:cTn id="17" presetID="54" presetClass="entr" presetSubtype="0" accel="10000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21"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2"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23" dur="500"/>
                                        <p:tgtEl>
                                          <p:spTgt spid="6">
                                            <p:txEl>
                                              <p:pRg st="1" end="1"/>
                                            </p:txEl>
                                          </p:spTgt>
                                        </p:tgtEl>
                                      </p:cBhvr>
                                    </p:animEffect>
                                  </p:childTnLst>
                                </p:cTn>
                              </p:par>
                              <p:par>
                                <p:cTn id="24" presetID="54" presetClass="entr" presetSubtype="0" accel="10000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27"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8"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9"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style.rotation</p:attrName>
                                        </p:attrNameLst>
                                      </p:cBhvr>
                                      <p:tavLst>
                                        <p:tav tm="0">
                                          <p:val>
                                            <p:fltVal val="720"/>
                                          </p:val>
                                        </p:tav>
                                        <p:tav tm="100000">
                                          <p:val>
                                            <p:fltVal val="0"/>
                                          </p:val>
                                        </p:tav>
                                      </p:tavLst>
                                    </p:anim>
                                    <p:anim calcmode="lin" valueType="num">
                                      <p:cBhvr>
                                        <p:cTn id="37" dur="2000" fill="hold"/>
                                        <p:tgtEl>
                                          <p:spTgt spid="7"/>
                                        </p:tgtEl>
                                        <p:attrNameLst>
                                          <p:attrName>ppt_h</p:attrName>
                                        </p:attrNameLst>
                                      </p:cBhvr>
                                      <p:tavLst>
                                        <p:tav tm="0">
                                          <p:val>
                                            <p:fltVal val="0"/>
                                          </p:val>
                                        </p:tav>
                                        <p:tav tm="100000">
                                          <p:val>
                                            <p:strVal val="#ppt_h"/>
                                          </p:val>
                                        </p:tav>
                                      </p:tavLst>
                                    </p:anim>
                                    <p:anim calcmode="lin" valueType="num">
                                      <p:cBhvr>
                                        <p:cTn id="38"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81000" y="230189"/>
            <a:ext cx="8382000" cy="606524"/>
          </a:xfrm>
        </p:spPr>
        <p:txBody>
          <a:bodyPr/>
          <a:lstStyle/>
          <a:p>
            <a:pPr algn="ctr"/>
            <a:r>
              <a:rPr lang="uk-UA" dirty="0" smtClean="0"/>
              <a:t>Берлінська стіна</a:t>
            </a:r>
            <a:endParaRPr lang="uk-UA" dirty="0"/>
          </a:p>
        </p:txBody>
      </p:sp>
      <p:sp>
        <p:nvSpPr>
          <p:cNvPr id="6" name="Текст 5"/>
          <p:cNvSpPr>
            <a:spLocks noGrp="1"/>
          </p:cNvSpPr>
          <p:nvPr>
            <p:ph type="body" sz="quarter" idx="10"/>
          </p:nvPr>
        </p:nvSpPr>
        <p:spPr>
          <a:xfrm>
            <a:off x="381000" y="1124745"/>
            <a:ext cx="5919192" cy="3384376"/>
          </a:xfrm>
        </p:spPr>
        <p:txBody>
          <a:bodyPr/>
          <a:lstStyle/>
          <a:p>
            <a:r>
              <a:rPr lang="uk-UA" sz="2000" dirty="0" smtClean="0"/>
              <a:t>1959 року у НДР почалася колективізація сільського господарства та роздержавлення численних дрібних підприємств. До 1960 року приватне володіння землею довели від 52% у 1958 до 8%. На підтримку Східної Німеччини Микита Хрущов вимагав від західних держав фактичного її визнання, погрожуючи закрити доступ до Західного Берліна. Однак до 1970-х років «захід» відмовлявся визнати НДР, наполягаючи на об'єднанні Німеччини відповідно до повоєнних домовленостей. Водночас все більше мешканців Східної Німеччини (НДР) іммігрувало у Західну (ФРН), 1961 року — близько 207 тисяч громадян. У серпні того самого року уряд НДР, аби блокувати потік біженців, наказав спорудити бетонну стіну і загородження з колючого дроту між Східним і Західним Берліном.</a:t>
            </a:r>
            <a:endParaRPr lang="uk-UA" sz="2000" dirty="0"/>
          </a:p>
        </p:txBody>
      </p:sp>
      <p:pic>
        <p:nvPicPr>
          <p:cNvPr id="8" name="Рисунок 7" descr="images (1).jpg"/>
          <p:cNvPicPr>
            <a:picLocks noChangeAspect="1"/>
          </p:cNvPicPr>
          <p:nvPr/>
        </p:nvPicPr>
        <p:blipFill>
          <a:blip r:embed="rId2" cstate="print"/>
          <a:stretch>
            <a:fillRect/>
          </a:stretch>
        </p:blipFill>
        <p:spPr>
          <a:xfrm>
            <a:off x="6256858" y="1268760"/>
            <a:ext cx="2582318" cy="1944216"/>
          </a:xfrm>
          <a:prstGeom prst="rect">
            <a:avLst/>
          </a:prstGeom>
          <a:ln>
            <a:noFill/>
          </a:ln>
          <a:effectLst>
            <a:softEdge rad="112500"/>
          </a:effectLst>
        </p:spPr>
      </p:pic>
      <p:pic>
        <p:nvPicPr>
          <p:cNvPr id="9" name="Рисунок 8" descr="9ec10ac1a791c98d5cb9c75b92408a13.jpg"/>
          <p:cNvPicPr>
            <a:picLocks noChangeAspect="1"/>
          </p:cNvPicPr>
          <p:nvPr/>
        </p:nvPicPr>
        <p:blipFill>
          <a:blip r:embed="rId3" cstate="print"/>
          <a:stretch>
            <a:fillRect/>
          </a:stretch>
        </p:blipFill>
        <p:spPr>
          <a:xfrm>
            <a:off x="6444208" y="4365104"/>
            <a:ext cx="2514605" cy="1584201"/>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4)">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179512" y="260648"/>
            <a:ext cx="8583488" cy="5976664"/>
          </a:xfrm>
        </p:spPr>
        <p:txBody>
          <a:bodyPr/>
          <a:lstStyle/>
          <a:p>
            <a:pPr marL="393192" indent="-393192" defTabSz="914400">
              <a:spcBef>
                <a:spcPts val="0"/>
              </a:spcBef>
              <a:buClr>
                <a:srgbClr val="FFFFFF"/>
              </a:buClr>
            </a:pPr>
            <a:r>
              <a:rPr lang="vi-VN" sz="2800" b="1" dirty="0" smtClean="0"/>
              <a:t>Німе́ччина</a:t>
            </a:r>
            <a:r>
              <a:rPr lang="vi-VN" sz="2800" dirty="0" smtClean="0"/>
              <a:t> (</a:t>
            </a:r>
            <a:r>
              <a:rPr lang="vi-VN" sz="2800" b="1" dirty="0" smtClean="0"/>
              <a:t>Федерати́вна Респу́бліка Німе́ччина</a:t>
            </a:r>
            <a:r>
              <a:rPr lang="vi-VN" sz="2800" dirty="0" smtClean="0"/>
              <a:t> (ФРН), </a:t>
            </a:r>
            <a:r>
              <a:rPr lang="en-US" sz="2800" dirty="0" smtClean="0"/>
              <a:t> </a:t>
            </a:r>
            <a:r>
              <a:rPr lang="vi-VN" sz="2800" dirty="0" smtClean="0"/>
              <a:t>демократична федеративнареспубліка у центрі Європи. Німеччина в адміністративному відношенні поділяється на 16 федеральних земель, а столиця і найбільше місто країни — Берлін. Німеччина займає площу 357 021 км² і має головним чином помірний сезонний клімат. Маючи 81.8 мільйонів жителів, це країна з найбільшим населенням і найбільшою економікою в</a:t>
            </a:r>
            <a:r>
              <a:rPr lang="uk-UA" sz="2800" dirty="0" smtClean="0"/>
              <a:t> </a:t>
            </a:r>
            <a:r>
              <a:rPr lang="vi-VN" sz="2800" dirty="0" smtClean="0"/>
              <a:t>Європейському союзі. Це одна з головних політичних сил на Європейському континенті і технологічний лідер в багатьох галузях.</a:t>
            </a:r>
            <a:endParaRPr lang="ru-RU" sz="2800" b="0" i="0" dirty="0">
              <a:solidFill>
                <a:srgbClr val="FFFFFF"/>
              </a:solidFill>
              <a:latin typeface="Calibri"/>
              <a:ea typeface="+mn-ea"/>
              <a:cs typeface="+mn-cs"/>
            </a:endParaRPr>
          </a:p>
        </p:txBody>
      </p:sp>
      <p:pic>
        <p:nvPicPr>
          <p:cNvPr id="10" name="Picture 2" descr="C:\Users\Home\AppData\Local\Microsoft\Windows\Temporary Internet Files\Content.IE5\G5TXFN8X\MC900015917[1].wmf"/>
          <p:cNvPicPr>
            <a:picLocks noChangeAspect="1" noChangeArrowheads="1"/>
          </p:cNvPicPr>
          <p:nvPr/>
        </p:nvPicPr>
        <p:blipFill>
          <a:blip r:embed="rId3" cstate="print"/>
          <a:srcRect/>
          <a:stretch>
            <a:fillRect/>
          </a:stretch>
        </p:blipFill>
        <p:spPr bwMode="auto">
          <a:xfrm>
            <a:off x="5220072" y="4869160"/>
            <a:ext cx="2401915" cy="1886588"/>
          </a:xfrm>
          <a:prstGeom prst="rect">
            <a:avLst/>
          </a:prstGeom>
          <a:noFill/>
          <a:effectLst>
            <a:outerShdw blurRad="50800" dist="38100" dir="16200000" rotWithShape="0">
              <a:prstClr val="black">
                <a:alpha val="40000"/>
              </a:prstClr>
            </a:outerShdw>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завантаження.jpg"/>
          <p:cNvPicPr>
            <a:picLocks noChangeAspect="1"/>
          </p:cNvPicPr>
          <p:nvPr/>
        </p:nvPicPr>
        <p:blipFill>
          <a:blip r:embed="rId2" cstate="print"/>
          <a:stretch>
            <a:fillRect/>
          </a:stretch>
        </p:blipFill>
        <p:spPr>
          <a:xfrm>
            <a:off x="4448445" y="0"/>
            <a:ext cx="4695555" cy="3096344"/>
          </a:xfrm>
          <a:prstGeom prst="rect">
            <a:avLst/>
          </a:prstGeom>
        </p:spPr>
      </p:pic>
      <p:pic>
        <p:nvPicPr>
          <p:cNvPr id="7" name="Рисунок 6" descr="berlin_wall2.jpg"/>
          <p:cNvPicPr>
            <a:picLocks noChangeAspect="1"/>
          </p:cNvPicPr>
          <p:nvPr/>
        </p:nvPicPr>
        <p:blipFill>
          <a:blip r:embed="rId3" cstate="print"/>
          <a:stretch>
            <a:fillRect/>
          </a:stretch>
        </p:blipFill>
        <p:spPr>
          <a:xfrm>
            <a:off x="0" y="2348880"/>
            <a:ext cx="6819486" cy="4509120"/>
          </a:xfrm>
          <a:prstGeom prst="rect">
            <a:avLst/>
          </a:prstGeom>
        </p:spPr>
      </p:pic>
      <p:sp>
        <p:nvSpPr>
          <p:cNvPr id="1027" name="Firewall"/>
          <p:cNvSpPr>
            <a:spLocks noEditPoints="1" noChangeArrowheads="1"/>
          </p:cNvSpPr>
          <p:nvPr/>
        </p:nvSpPr>
        <p:spPr bwMode="auto">
          <a:xfrm>
            <a:off x="1187624" y="692696"/>
            <a:ext cx="1809750" cy="90487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uk-UA"/>
          </a:p>
        </p:txBody>
      </p:sp>
      <p:pic>
        <p:nvPicPr>
          <p:cNvPr id="1028" name="Picture 4" descr="C:\Users\Home\AppData\Local\Microsoft\Windows\Temporary Internet Files\Content.IE5\RKUF8LPJ\MC900441288[1].png"/>
          <p:cNvPicPr>
            <a:picLocks noChangeAspect="1" noChangeArrowheads="1"/>
          </p:cNvPicPr>
          <p:nvPr/>
        </p:nvPicPr>
        <p:blipFill>
          <a:blip r:embed="rId4" cstate="print"/>
          <a:srcRect/>
          <a:stretch>
            <a:fillRect/>
          </a:stretch>
        </p:blipFill>
        <p:spPr bwMode="auto">
          <a:xfrm>
            <a:off x="7192888" y="4077072"/>
            <a:ext cx="1951112" cy="1951112"/>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4)">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027"/>
                                        </p:tgtEl>
                                        <p:attrNameLst>
                                          <p:attrName>ppt_x</p:attrName>
                                        </p:attrNameLst>
                                      </p:cBhvr>
                                      <p:tavLst>
                                        <p:tav tm="0">
                                          <p:val>
                                            <p:strVal val="ppt_x"/>
                                          </p:val>
                                        </p:tav>
                                        <p:tav tm="100000">
                                          <p:val>
                                            <p:strVal val="ppt_x"/>
                                          </p:val>
                                        </p:tav>
                                      </p:tavLst>
                                    </p:anim>
                                    <p:anim calcmode="lin" valueType="num">
                                      <p:cBhvr additive="base">
                                        <p:cTn id="21" dur="500"/>
                                        <p:tgtEl>
                                          <p:spTgt spid="1027"/>
                                        </p:tgtEl>
                                        <p:attrNameLst>
                                          <p:attrName>ppt_y</p:attrName>
                                        </p:attrNameLst>
                                      </p:cBhvr>
                                      <p:tavLst>
                                        <p:tav tm="0">
                                          <p:val>
                                            <p:strVal val="ppt_y"/>
                                          </p:val>
                                        </p:tav>
                                        <p:tav tm="100000">
                                          <p:val>
                                            <p:strVal val="1+ppt_h/2"/>
                                          </p:val>
                                        </p:tav>
                                      </p:tavLst>
                                    </p:anim>
                                    <p:set>
                                      <p:cBhvr>
                                        <p:cTn id="22" dur="1" fill="hold">
                                          <p:stCondLst>
                                            <p:cond delay="499"/>
                                          </p:stCondLst>
                                        </p:cTn>
                                        <p:tgtEl>
                                          <p:spTgt spid="10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2000"/>
                                        <p:tgtEl>
                                          <p:spTgt spid="1028"/>
                                        </p:tgtEl>
                                      </p:cBhvr>
                                    </p:animEffect>
                                    <p:set>
                                      <p:cBhvr>
                                        <p:cTn id="27" dur="1" fill="hold">
                                          <p:stCondLst>
                                            <p:cond delay="1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544" y="0"/>
            <a:ext cx="8382000" cy="664797"/>
          </a:xfrm>
        </p:spPr>
        <p:txBody>
          <a:bodyPr/>
          <a:lstStyle/>
          <a:p>
            <a:pPr algn="ctr"/>
            <a:r>
              <a:rPr lang="uk-UA" dirty="0" smtClean="0"/>
              <a:t>Об’єднання Німеччини</a:t>
            </a:r>
            <a:endParaRPr lang="uk-UA" dirty="0"/>
          </a:p>
        </p:txBody>
      </p:sp>
      <p:sp>
        <p:nvSpPr>
          <p:cNvPr id="3" name="Текст 2"/>
          <p:cNvSpPr>
            <a:spLocks noGrp="1"/>
          </p:cNvSpPr>
          <p:nvPr>
            <p:ph type="body" sz="quarter" idx="10"/>
          </p:nvPr>
        </p:nvSpPr>
        <p:spPr>
          <a:xfrm>
            <a:off x="-180528" y="620688"/>
            <a:ext cx="5616624" cy="4608512"/>
          </a:xfrm>
        </p:spPr>
        <p:txBody>
          <a:bodyPr numCol="1"/>
          <a:lstStyle/>
          <a:p>
            <a:r>
              <a:rPr lang="uk-UA" sz="1800" dirty="0" smtClean="0"/>
              <a:t>1985 року близько 400 тисяч громадян НДР подали заяву про видачу постійної виїзної візи. Представники інтелігенції та церковні діячі вже відкрито критикували режим за відсутність політичних і культурних свобод. Невдоволення більшості східнонімецьких громадян урядом досягло кульмінації 1989 року. У той час, коли сусідні держави намагались лібералізувати свої режими, Соціалістична єдина партія Німеччини вітала жорстоке придушення демонстрації китайських студентів у червні 1989 на площі </a:t>
            </a:r>
            <a:r>
              <a:rPr lang="uk-UA" sz="1800" dirty="0" err="1" smtClean="0"/>
              <a:t>Тяньаньмень</a:t>
            </a:r>
            <a:r>
              <a:rPr lang="uk-UA" sz="1800" dirty="0" smtClean="0"/>
              <a:t>. Наприкінці того самого року громадянське невдоволення вилилося в колосальні демонстрації протесту в самій НДР.</a:t>
            </a:r>
          </a:p>
          <a:p>
            <a:r>
              <a:rPr lang="uk-UA" sz="1800" dirty="0" smtClean="0"/>
              <a:t>У березні 1990 року громадяни НДР взяли участь у перших виборах за останні 58 років. Перемогу здобув блок партій, близький до </a:t>
            </a:r>
            <a:r>
              <a:rPr lang="uk-UA" sz="1800" dirty="0" err="1" smtClean="0"/>
              <a:t>західно-німецького</a:t>
            </a:r>
            <a:r>
              <a:rPr lang="uk-UA" sz="1800" dirty="0" smtClean="0"/>
              <a:t> Християнсько-демократичного союзу, який виступав за об'єднання Німеччини. Першим обраним прем'єр-міністром НДР став </a:t>
            </a:r>
            <a:r>
              <a:rPr lang="uk-UA" sz="1800" dirty="0" err="1" smtClean="0"/>
              <a:t>Лотар</a:t>
            </a:r>
            <a:r>
              <a:rPr lang="uk-UA" sz="1800" dirty="0" smtClean="0"/>
              <a:t> де </a:t>
            </a:r>
            <a:r>
              <a:rPr lang="uk-UA" sz="1800" dirty="0" err="1" smtClean="0"/>
              <a:t>Мезьєр</a:t>
            </a:r>
            <a:r>
              <a:rPr lang="uk-UA" sz="1800" dirty="0" smtClean="0"/>
              <a:t>, під його керівництвом здійснені важливі зміни, зокрема відновлені 5 федеральних земель (ліквідовані 1952 року), а 3 жовтня 1990 року НДР припинила самостійне існування і була включена до складу ФРН.</a:t>
            </a:r>
          </a:p>
          <a:p>
            <a:endParaRPr lang="uk-UA" sz="2000" dirty="0"/>
          </a:p>
        </p:txBody>
      </p:sp>
      <p:pic>
        <p:nvPicPr>
          <p:cNvPr id="4" name="Рисунок 3" descr="завантаження.jpg"/>
          <p:cNvPicPr>
            <a:picLocks noChangeAspect="1"/>
          </p:cNvPicPr>
          <p:nvPr/>
        </p:nvPicPr>
        <p:blipFill>
          <a:blip r:embed="rId2" cstate="print"/>
          <a:stretch>
            <a:fillRect/>
          </a:stretch>
        </p:blipFill>
        <p:spPr>
          <a:xfrm>
            <a:off x="7596336" y="1689716"/>
            <a:ext cx="1547664" cy="3142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descr="art_5802_5_1.jpg"/>
          <p:cNvPicPr>
            <a:picLocks noChangeAspect="1"/>
          </p:cNvPicPr>
          <p:nvPr/>
        </p:nvPicPr>
        <p:blipFill>
          <a:blip r:embed="rId3" cstate="print"/>
          <a:stretch>
            <a:fillRect/>
          </a:stretch>
        </p:blipFill>
        <p:spPr>
          <a:xfrm>
            <a:off x="5940153" y="4838700"/>
            <a:ext cx="3203848"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berlin1.jpg"/>
          <p:cNvPicPr>
            <a:picLocks noChangeAspect="1"/>
          </p:cNvPicPr>
          <p:nvPr/>
        </p:nvPicPr>
        <p:blipFill>
          <a:blip r:embed="rId4" cstate="print"/>
          <a:stretch>
            <a:fillRect/>
          </a:stretch>
        </p:blipFill>
        <p:spPr>
          <a:xfrm>
            <a:off x="5580112" y="1700808"/>
            <a:ext cx="1954907" cy="1452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descr="berlin-wall.jpg"/>
          <p:cNvPicPr>
            <a:picLocks noChangeAspect="1"/>
          </p:cNvPicPr>
          <p:nvPr/>
        </p:nvPicPr>
        <p:blipFill>
          <a:blip r:embed="rId5" cstate="print"/>
          <a:stretch>
            <a:fillRect/>
          </a:stretch>
        </p:blipFill>
        <p:spPr>
          <a:xfrm>
            <a:off x="7020272" y="-1"/>
            <a:ext cx="2123728" cy="1633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images (1).jpg"/>
          <p:cNvPicPr>
            <a:picLocks noChangeAspect="1"/>
          </p:cNvPicPr>
          <p:nvPr/>
        </p:nvPicPr>
        <p:blipFill>
          <a:blip r:embed="rId6" cstate="print"/>
          <a:stretch>
            <a:fillRect/>
          </a:stretch>
        </p:blipFill>
        <p:spPr>
          <a:xfrm>
            <a:off x="5292080" y="3212976"/>
            <a:ext cx="2287313" cy="158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 calcmode="lin" valueType="num">
                                      <p:cBhvr>
                                        <p:cTn id="32" dur="500" fill="hold"/>
                                        <p:tgtEl>
                                          <p:spTgt spid="7"/>
                                        </p:tgtEl>
                                        <p:attrNameLst>
                                          <p:attrName>style.rotation</p:attrName>
                                        </p:attrNameLst>
                                      </p:cBhvr>
                                      <p:tavLst>
                                        <p:tav tm="0">
                                          <p:val>
                                            <p:fltVal val="360"/>
                                          </p:val>
                                        </p:tav>
                                        <p:tav tm="100000">
                                          <p:val>
                                            <p:fltVal val="0"/>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strVal val="#ppt_w*0.70"/>
                                          </p:val>
                                        </p:tav>
                                        <p:tav tm="100000">
                                          <p:val>
                                            <p:strVal val="#ppt_w"/>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animEffect transition="in" filter="fade">
                                      <p:cBhvr>
                                        <p:cTn id="45" dur="1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4)">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to="" calcmode="lin" valueType="num">
                                      <p:cBhvr>
                                        <p:cTn id="5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534516"/>
          </a:xfrm>
        </p:spPr>
        <p:txBody>
          <a:bodyPr/>
          <a:lstStyle/>
          <a:p>
            <a:pPr algn="ctr"/>
            <a:r>
              <a:rPr lang="uk-UA" dirty="0" smtClean="0"/>
              <a:t>Сучасність</a:t>
            </a:r>
            <a:endParaRPr lang="uk-UA" dirty="0"/>
          </a:p>
        </p:txBody>
      </p:sp>
      <p:sp>
        <p:nvSpPr>
          <p:cNvPr id="3" name="Текст 2"/>
          <p:cNvSpPr>
            <a:spLocks noGrp="1"/>
          </p:cNvSpPr>
          <p:nvPr>
            <p:ph type="body" sz="quarter" idx="10"/>
          </p:nvPr>
        </p:nvSpPr>
        <p:spPr>
          <a:xfrm>
            <a:off x="107504" y="980728"/>
            <a:ext cx="9036496" cy="6001643"/>
          </a:xfrm>
        </p:spPr>
        <p:txBody>
          <a:bodyPr/>
          <a:lstStyle/>
          <a:p>
            <a:r>
              <a:rPr lang="uk-UA" sz="2000" dirty="0" smtClean="0"/>
              <a:t>На підставі Бонн-Берлінського акту, прийнятого парламентом 10 березня 1994 року, Берлін знову став столицею об'єднаної Німеччини, в той час як Бонн отримав унікальний статус </a:t>
            </a:r>
            <a:r>
              <a:rPr lang="en-US" sz="2000" i="1" dirty="0" err="1" smtClean="0"/>
              <a:t>Bundesstadt</a:t>
            </a:r>
            <a:r>
              <a:rPr lang="en-US" sz="2000" dirty="0" smtClean="0"/>
              <a:t> — </a:t>
            </a:r>
            <a:r>
              <a:rPr lang="uk-UA" sz="2000" dirty="0" smtClean="0"/>
              <a:t>місто федерального значення зі збереженням низки федеральних міністерств. Перенесення уряду завершилося 1999 року.</a:t>
            </a:r>
          </a:p>
          <a:p>
            <a:r>
              <a:rPr lang="uk-UA" sz="2000" dirty="0" smtClean="0"/>
              <a:t>Після возз'єднання Німеччина почала відігравати активнішу роль у діяльності Європейського Союзу і НАТО. Країна направила свої війська для забезпечення стабільності на Балканах і надіслала свій миротворчий контингент в Афганістан. Ці дії були сприйняті неоднозначно, оскільки відповідно до післявоєнних домовленостей, Німеччина мала право на розгортання військ тільки для оборонних цілей. Розгортання ж військ на чужих територіях не підпадало під оборонні положення, однак парламентське голосування з цього питання легалізувало участь Німеччини саме у миротворчому контексті.</a:t>
            </a:r>
          </a:p>
          <a:p>
            <a:r>
              <a:rPr lang="uk-UA" sz="2000" dirty="0" smtClean="0"/>
              <a:t>2005 року Ангела </a:t>
            </a:r>
            <a:r>
              <a:rPr lang="uk-UA" sz="2000" dirty="0" err="1" smtClean="0"/>
              <a:t>Меркель</a:t>
            </a:r>
            <a:r>
              <a:rPr lang="uk-UA" sz="2000" dirty="0" smtClean="0"/>
              <a:t> обрана першою жінкою-канцлером Німеччини. В період з 2005 по 2009 рік вона стояла на чолі, так званої, «Великої коаліції», яку підтримувала її власна парламентська група  та соціал-демократична партія (СДПН). Після загальних виборів 27 вересня 2009 року </a:t>
            </a:r>
            <a:r>
              <a:rPr lang="uk-UA" sz="2000" dirty="0" err="1" smtClean="0"/>
              <a:t>Меркель</a:t>
            </a:r>
            <a:r>
              <a:rPr lang="uk-UA" sz="2000" dirty="0" smtClean="0"/>
              <a:t> сформувала нинішній коаліційний уряд, у якому Соціал-демократичну партію замінила Вільна демократична партія (ВДП).</a:t>
            </a:r>
          </a:p>
          <a:p>
            <a:endParaRPr lang="uk-UA"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606524"/>
          </a:xfrm>
        </p:spPr>
        <p:txBody>
          <a:bodyPr/>
          <a:lstStyle/>
          <a:p>
            <a:pPr algn="ctr"/>
            <a:r>
              <a:rPr lang="uk-UA" dirty="0" smtClean="0"/>
              <a:t>Адміністративний устрій</a:t>
            </a:r>
            <a:endParaRPr lang="uk-UA" dirty="0"/>
          </a:p>
        </p:txBody>
      </p:sp>
      <p:sp>
        <p:nvSpPr>
          <p:cNvPr id="3" name="Текст 2"/>
          <p:cNvSpPr>
            <a:spLocks noGrp="1"/>
          </p:cNvSpPr>
          <p:nvPr>
            <p:ph type="body" sz="quarter" idx="10"/>
          </p:nvPr>
        </p:nvSpPr>
        <p:spPr>
          <a:xfrm>
            <a:off x="251520" y="980728"/>
            <a:ext cx="8382000" cy="498598"/>
          </a:xfrm>
        </p:spPr>
        <p:txBody>
          <a:bodyPr/>
          <a:lstStyle/>
          <a:p>
            <a:r>
              <a:rPr lang="uk-UA" sz="1800" dirty="0" smtClean="0"/>
              <a:t>Німеччина поділена на 16 політико-адміністративних територій — федеральні землі. Останні в свою чергу діляться на 439 районів</a:t>
            </a:r>
            <a:r>
              <a:rPr lang="en-US" sz="1800" dirty="0" smtClean="0"/>
              <a:t> </a:t>
            </a:r>
            <a:r>
              <a:rPr lang="uk-UA" sz="1800" dirty="0" smtClean="0"/>
              <a:t>і міських округів .</a:t>
            </a:r>
            <a:endParaRPr lang="uk-UA" sz="1800" dirty="0"/>
          </a:p>
        </p:txBody>
      </p:sp>
      <p:pic>
        <p:nvPicPr>
          <p:cNvPr id="6" name="Рисунок 5" descr="image001.jpg"/>
          <p:cNvPicPr>
            <a:picLocks noChangeAspect="1"/>
          </p:cNvPicPr>
          <p:nvPr/>
        </p:nvPicPr>
        <p:blipFill>
          <a:blip r:embed="rId2" cstate="print"/>
          <a:stretch>
            <a:fillRect/>
          </a:stretch>
        </p:blipFill>
        <p:spPr>
          <a:xfrm>
            <a:off x="1835696" y="1458432"/>
            <a:ext cx="5812160" cy="5399568"/>
          </a:xfrm>
          <a:prstGeom prst="rect">
            <a:avLst/>
          </a:prstGeom>
          <a:ln>
            <a:noFill/>
          </a:ln>
          <a:effectLst>
            <a:softEdge rad="112500"/>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Політична система</a:t>
            </a:r>
            <a:endParaRPr lang="uk-UA" dirty="0"/>
          </a:p>
        </p:txBody>
      </p:sp>
      <p:sp>
        <p:nvSpPr>
          <p:cNvPr id="3" name="Текст 2"/>
          <p:cNvSpPr>
            <a:spLocks noGrp="1"/>
          </p:cNvSpPr>
          <p:nvPr>
            <p:ph type="body" sz="quarter" idx="10"/>
          </p:nvPr>
        </p:nvSpPr>
        <p:spPr>
          <a:xfrm>
            <a:off x="323528" y="973312"/>
            <a:ext cx="8820472" cy="6260175"/>
          </a:xfrm>
        </p:spPr>
        <p:txBody>
          <a:bodyPr/>
          <a:lstStyle/>
          <a:p>
            <a:r>
              <a:rPr lang="ru-RU" sz="1800" dirty="0" err="1" smtClean="0"/>
              <a:t>Столиця</a:t>
            </a:r>
            <a:r>
              <a:rPr lang="ru-RU" sz="1800" dirty="0" smtClean="0"/>
              <a:t> </a:t>
            </a:r>
            <a:r>
              <a:rPr lang="ru-RU" sz="1800" dirty="0" err="1" smtClean="0"/>
              <a:t>Німеччини</a:t>
            </a:r>
            <a:r>
              <a:rPr lang="ru-RU" sz="1800" dirty="0" smtClean="0"/>
              <a:t> — </a:t>
            </a:r>
            <a:r>
              <a:rPr lang="ru-RU" sz="1800" dirty="0" err="1" smtClean="0"/>
              <a:t>місто</a:t>
            </a:r>
            <a:r>
              <a:rPr lang="ru-RU" sz="1800" dirty="0" smtClean="0"/>
              <a:t> </a:t>
            </a:r>
            <a:r>
              <a:rPr lang="ru-RU" sz="1800" dirty="0" err="1" smtClean="0"/>
              <a:t>Берлін</a:t>
            </a:r>
            <a:r>
              <a:rPr lang="ru-RU" sz="1800" dirty="0" smtClean="0"/>
              <a:t>, де </a:t>
            </a:r>
            <a:r>
              <a:rPr lang="ru-RU" sz="1800" dirty="0" err="1" smtClean="0"/>
              <a:t>знаходиться</a:t>
            </a:r>
            <a:r>
              <a:rPr lang="ru-RU" sz="1800" dirty="0" smtClean="0"/>
              <a:t> </a:t>
            </a:r>
            <a:r>
              <a:rPr lang="ru-RU" sz="1800" dirty="0" err="1" smtClean="0"/>
              <a:t>і</a:t>
            </a:r>
            <a:r>
              <a:rPr lang="ru-RU" sz="1800" dirty="0" smtClean="0"/>
              <a:t> </a:t>
            </a:r>
            <a:r>
              <a:rPr lang="ru-RU" sz="1800" dirty="0" err="1" smtClean="0"/>
              <a:t>федеральний</a:t>
            </a:r>
            <a:r>
              <a:rPr lang="ru-RU" sz="1800" dirty="0" smtClean="0"/>
              <a:t> уряд. У </a:t>
            </a:r>
            <a:r>
              <a:rPr lang="ru-RU" sz="1800" dirty="0" err="1" smtClean="0"/>
              <a:t>Федеративній</a:t>
            </a:r>
            <a:r>
              <a:rPr lang="ru-RU" sz="1800" dirty="0" smtClean="0"/>
              <a:t> </a:t>
            </a:r>
            <a:r>
              <a:rPr lang="ru-RU" sz="1800" dirty="0" err="1" smtClean="0"/>
              <a:t>Республіці</a:t>
            </a:r>
            <a:r>
              <a:rPr lang="ru-RU" sz="1800" dirty="0" smtClean="0"/>
              <a:t> </a:t>
            </a:r>
            <a:r>
              <a:rPr lang="ru-RU" sz="1800" dirty="0" err="1" smtClean="0"/>
              <a:t>Німеччина</a:t>
            </a:r>
            <a:r>
              <a:rPr lang="ru-RU" sz="1800" dirty="0" smtClean="0"/>
              <a:t> </a:t>
            </a:r>
            <a:r>
              <a:rPr lang="ru-RU" sz="1800" dirty="0" err="1" smtClean="0"/>
              <a:t>здійснюється</a:t>
            </a:r>
            <a:r>
              <a:rPr lang="ru-RU" sz="1800" dirty="0" smtClean="0"/>
              <a:t> </a:t>
            </a:r>
            <a:r>
              <a:rPr lang="ru-RU" sz="1800" dirty="0" err="1" smtClean="0"/>
              <a:t>поділ</a:t>
            </a:r>
            <a:r>
              <a:rPr lang="ru-RU" sz="1800" dirty="0" smtClean="0"/>
              <a:t> </a:t>
            </a:r>
            <a:r>
              <a:rPr lang="ru-RU" sz="1800" dirty="0" err="1" smtClean="0"/>
              <a:t>влади</a:t>
            </a:r>
            <a:r>
              <a:rPr lang="ru-RU" sz="1800" dirty="0" smtClean="0"/>
              <a:t> на </a:t>
            </a:r>
            <a:r>
              <a:rPr lang="ru-RU" sz="1800" dirty="0" err="1" smtClean="0"/>
              <a:t>законодавчу</a:t>
            </a:r>
            <a:r>
              <a:rPr lang="ru-RU" sz="1800" dirty="0" smtClean="0"/>
              <a:t>, </a:t>
            </a:r>
            <a:r>
              <a:rPr lang="ru-RU" sz="1800" dirty="0" err="1" smtClean="0"/>
              <a:t>виконавчу</a:t>
            </a:r>
            <a:r>
              <a:rPr lang="ru-RU" sz="1800" dirty="0" smtClean="0"/>
              <a:t> та </a:t>
            </a:r>
            <a:r>
              <a:rPr lang="ru-RU" sz="1800" dirty="0" err="1" smtClean="0"/>
              <a:t>судову</a:t>
            </a:r>
            <a:r>
              <a:rPr lang="ru-RU" sz="1800" dirty="0" smtClean="0"/>
              <a:t>.</a:t>
            </a:r>
          </a:p>
          <a:p>
            <a:r>
              <a:rPr lang="ru-RU" sz="1800" i="1" dirty="0" err="1" smtClean="0"/>
              <a:t>Законодавчу</a:t>
            </a:r>
            <a:r>
              <a:rPr lang="ru-RU" sz="1800" dirty="0" smtClean="0"/>
              <a:t> </a:t>
            </a:r>
            <a:r>
              <a:rPr lang="ru-RU" sz="1800" dirty="0" err="1" smtClean="0"/>
              <a:t>гілку</a:t>
            </a:r>
            <a:r>
              <a:rPr lang="ru-RU" sz="1800" dirty="0" smtClean="0"/>
              <a:t> </a:t>
            </a:r>
            <a:r>
              <a:rPr lang="ru-RU" sz="1800" dirty="0" err="1" smtClean="0"/>
              <a:t>влади</a:t>
            </a:r>
            <a:r>
              <a:rPr lang="ru-RU" sz="1800" dirty="0" smtClean="0"/>
              <a:t> </a:t>
            </a:r>
            <a:r>
              <a:rPr lang="ru-RU" sz="1800" dirty="0" err="1" smtClean="0"/>
              <a:t>представляє</a:t>
            </a:r>
            <a:r>
              <a:rPr lang="ru-RU" sz="1800" dirty="0" smtClean="0"/>
              <a:t> </a:t>
            </a:r>
            <a:r>
              <a:rPr lang="ru-RU" sz="1800" dirty="0" err="1" smtClean="0"/>
              <a:t>двопалатний</a:t>
            </a:r>
            <a:r>
              <a:rPr lang="ru-RU" sz="1800" dirty="0" smtClean="0"/>
              <a:t> парламент, </a:t>
            </a:r>
            <a:r>
              <a:rPr lang="ru-RU" sz="1800" dirty="0" err="1" smtClean="0"/>
              <a:t>який</a:t>
            </a:r>
            <a:r>
              <a:rPr lang="ru-RU" sz="1800" dirty="0" smtClean="0"/>
              <a:t> </a:t>
            </a:r>
            <a:r>
              <a:rPr lang="ru-RU" sz="1800" dirty="0" err="1" smtClean="0"/>
              <a:t>складається</a:t>
            </a:r>
            <a:r>
              <a:rPr lang="ru-RU" sz="1800" dirty="0" smtClean="0"/>
              <a:t> з:</a:t>
            </a:r>
          </a:p>
          <a:p>
            <a:r>
              <a:rPr lang="ru-RU" sz="1800" dirty="0" err="1" smtClean="0"/>
              <a:t>Нижньої</a:t>
            </a:r>
            <a:r>
              <a:rPr lang="ru-RU" sz="1800" dirty="0" smtClean="0"/>
              <a:t> </a:t>
            </a:r>
            <a:r>
              <a:rPr lang="ru-RU" sz="1800" dirty="0" err="1" smtClean="0"/>
              <a:t>палати</a:t>
            </a:r>
            <a:r>
              <a:rPr lang="ru-RU" sz="1800" dirty="0" smtClean="0"/>
              <a:t> , яка </a:t>
            </a:r>
            <a:r>
              <a:rPr lang="ru-RU" sz="1800" dirty="0" err="1" smtClean="0"/>
              <a:t>обирається</a:t>
            </a:r>
            <a:r>
              <a:rPr lang="ru-RU" sz="1800" dirty="0" smtClean="0"/>
              <a:t> на 4-річний </a:t>
            </a:r>
            <a:r>
              <a:rPr lang="ru-RU" sz="1800" dirty="0" err="1" smtClean="0"/>
              <a:t>термін</a:t>
            </a:r>
            <a:r>
              <a:rPr lang="ru-RU" sz="1800" dirty="0" smtClean="0"/>
              <a:t> </a:t>
            </a:r>
            <a:r>
              <a:rPr lang="ru-RU" sz="1800" dirty="0" err="1" smtClean="0"/>
              <a:t>і</a:t>
            </a:r>
            <a:r>
              <a:rPr lang="ru-RU" sz="1800" dirty="0" smtClean="0"/>
              <a:t> </a:t>
            </a:r>
            <a:r>
              <a:rPr lang="ru-RU" sz="1800" dirty="0" err="1" smtClean="0"/>
              <a:t>складається</a:t>
            </a:r>
            <a:r>
              <a:rPr lang="ru-RU" sz="1800" dirty="0" smtClean="0"/>
              <a:t> </a:t>
            </a:r>
            <a:r>
              <a:rPr lang="ru-RU" sz="1800" dirty="0" err="1" smtClean="0"/>
              <a:t>з</a:t>
            </a:r>
            <a:r>
              <a:rPr lang="ru-RU" sz="1800" dirty="0" smtClean="0"/>
              <a:t> 622 </a:t>
            </a:r>
            <a:r>
              <a:rPr lang="ru-RU" sz="1800" dirty="0" err="1" smtClean="0"/>
              <a:t>депутатів</a:t>
            </a:r>
            <a:r>
              <a:rPr lang="ru-RU" sz="1800" dirty="0" smtClean="0"/>
              <a:t>, </a:t>
            </a:r>
            <a:r>
              <a:rPr lang="ru-RU" sz="1800" dirty="0" err="1" smtClean="0"/>
              <a:t>що</a:t>
            </a:r>
            <a:r>
              <a:rPr lang="ru-RU" sz="1800" dirty="0" smtClean="0"/>
              <a:t> </a:t>
            </a:r>
            <a:r>
              <a:rPr lang="ru-RU" sz="1800" dirty="0" err="1" smtClean="0"/>
              <a:t>обираються</a:t>
            </a:r>
            <a:r>
              <a:rPr lang="ru-RU" sz="1800" dirty="0" smtClean="0"/>
              <a:t> на </a:t>
            </a:r>
            <a:r>
              <a:rPr lang="ru-RU" sz="1800" dirty="0" err="1" smtClean="0"/>
              <a:t>загальних</a:t>
            </a:r>
            <a:r>
              <a:rPr lang="ru-RU" sz="1800" dirty="0" smtClean="0"/>
              <a:t> </a:t>
            </a:r>
            <a:r>
              <a:rPr lang="ru-RU" sz="1800" dirty="0" err="1" smtClean="0"/>
              <a:t>виборах</a:t>
            </a:r>
            <a:r>
              <a:rPr lang="ru-RU" sz="1800" dirty="0" smtClean="0"/>
              <a:t>, та</a:t>
            </a:r>
          </a:p>
          <a:p>
            <a:r>
              <a:rPr lang="ru-RU" sz="1800" dirty="0" err="1" smtClean="0"/>
              <a:t>Федеральної</a:t>
            </a:r>
            <a:r>
              <a:rPr lang="ru-RU" sz="1800" dirty="0" smtClean="0"/>
              <a:t> Ради , яка </a:t>
            </a:r>
            <a:r>
              <a:rPr lang="ru-RU" sz="1800" dirty="0" err="1" smtClean="0"/>
              <a:t>складається</a:t>
            </a:r>
            <a:r>
              <a:rPr lang="ru-RU" sz="1800" dirty="0" smtClean="0"/>
              <a:t> </a:t>
            </a:r>
            <a:r>
              <a:rPr lang="ru-RU" sz="1800" dirty="0" err="1" smtClean="0"/>
              <a:t>з</a:t>
            </a:r>
            <a:r>
              <a:rPr lang="ru-RU" sz="1800" dirty="0" smtClean="0"/>
              <a:t> 69 </a:t>
            </a:r>
            <a:r>
              <a:rPr lang="ru-RU" sz="1800" dirty="0" err="1" smtClean="0"/>
              <a:t>представників</a:t>
            </a:r>
            <a:r>
              <a:rPr lang="ru-RU" sz="1800" dirty="0" smtClean="0"/>
              <a:t> земель (</a:t>
            </a:r>
            <a:r>
              <a:rPr lang="ru-RU" sz="1800" dirty="0" err="1" smtClean="0"/>
              <a:t>кожна</a:t>
            </a:r>
            <a:r>
              <a:rPr lang="ru-RU" sz="1800" dirty="0" smtClean="0"/>
              <a:t> </a:t>
            </a:r>
            <a:r>
              <a:rPr lang="ru-RU" sz="1800" dirty="0" err="1" smtClean="0"/>
              <a:t>з</a:t>
            </a:r>
            <a:r>
              <a:rPr lang="ru-RU" sz="1800" dirty="0" smtClean="0"/>
              <a:t> 16 земель </a:t>
            </a:r>
            <a:r>
              <a:rPr lang="ru-RU" sz="1800" dirty="0" err="1" smtClean="0"/>
              <a:t>має</a:t>
            </a:r>
            <a:r>
              <a:rPr lang="ru-RU" sz="1800" dirty="0" smtClean="0"/>
              <a:t> </a:t>
            </a:r>
            <a:r>
              <a:rPr lang="ru-RU" sz="1800" dirty="0" err="1" smtClean="0"/>
              <a:t>визначену</a:t>
            </a:r>
            <a:r>
              <a:rPr lang="ru-RU" sz="1800" dirty="0" smtClean="0"/>
              <a:t> </a:t>
            </a:r>
            <a:r>
              <a:rPr lang="ru-RU" sz="1800" dirty="0" err="1" smtClean="0"/>
              <a:t>кількість</a:t>
            </a:r>
            <a:r>
              <a:rPr lang="ru-RU" sz="1800" dirty="0" smtClean="0"/>
              <a:t> </a:t>
            </a:r>
            <a:r>
              <a:rPr lang="ru-RU" sz="1800" dirty="0" err="1" smtClean="0"/>
              <a:t>голосів</a:t>
            </a:r>
            <a:r>
              <a:rPr lang="ru-RU" sz="1800" dirty="0" smtClean="0"/>
              <a:t>: </a:t>
            </a:r>
            <a:r>
              <a:rPr lang="ru-RU" sz="1800" dirty="0" err="1" smtClean="0"/>
              <a:t>від</a:t>
            </a:r>
            <a:r>
              <a:rPr lang="ru-RU" sz="1800" dirty="0" smtClean="0"/>
              <a:t> 3 до 6).</a:t>
            </a:r>
          </a:p>
          <a:p>
            <a:r>
              <a:rPr lang="ru-RU" sz="1800" i="1" dirty="0" err="1" smtClean="0"/>
              <a:t>Виконавчу</a:t>
            </a:r>
            <a:r>
              <a:rPr lang="ru-RU" sz="1800" dirty="0" smtClean="0"/>
              <a:t> </a:t>
            </a:r>
            <a:r>
              <a:rPr lang="ru-RU" sz="1800" dirty="0" err="1" smtClean="0"/>
              <a:t>гілку</a:t>
            </a:r>
            <a:r>
              <a:rPr lang="ru-RU" sz="1800" dirty="0" smtClean="0"/>
              <a:t> </a:t>
            </a:r>
            <a:r>
              <a:rPr lang="ru-RU" sz="1800" dirty="0" err="1" smtClean="0"/>
              <a:t>влади</a:t>
            </a:r>
            <a:r>
              <a:rPr lang="ru-RU" sz="1800" dirty="0" smtClean="0"/>
              <a:t> </a:t>
            </a:r>
            <a:r>
              <a:rPr lang="ru-RU" sz="1800" dirty="0" err="1" smtClean="0"/>
              <a:t>представляє</a:t>
            </a:r>
            <a:r>
              <a:rPr lang="ru-RU" sz="1800" dirty="0" smtClean="0"/>
              <a:t> </a:t>
            </a:r>
            <a:r>
              <a:rPr lang="ru-RU" sz="1800" dirty="0" err="1" smtClean="0"/>
              <a:t>федеральний</a:t>
            </a:r>
            <a:r>
              <a:rPr lang="ru-RU" sz="1800" dirty="0" smtClean="0"/>
              <a:t> уряд </a:t>
            </a:r>
            <a:r>
              <a:rPr lang="ru-RU" sz="1800" dirty="0" err="1" smtClean="0"/>
              <a:t>з</a:t>
            </a:r>
            <a:r>
              <a:rPr lang="ru-RU" sz="1800" dirty="0" smtClean="0"/>
              <a:t> </a:t>
            </a:r>
            <a:r>
              <a:rPr lang="ru-RU" sz="1800" dirty="0" err="1" smtClean="0"/>
              <a:t>федеральним</a:t>
            </a:r>
            <a:r>
              <a:rPr lang="ru-RU" sz="1800" dirty="0" smtClean="0"/>
              <a:t> канцлером на </a:t>
            </a:r>
            <a:r>
              <a:rPr lang="ru-RU" sz="1800" dirty="0" err="1" smtClean="0"/>
              <a:t>чолі</a:t>
            </a:r>
            <a:r>
              <a:rPr lang="ru-RU" sz="1800" dirty="0" smtClean="0"/>
              <a:t>, </a:t>
            </a:r>
            <a:r>
              <a:rPr lang="ru-RU" sz="1800" dirty="0" err="1" smtClean="0"/>
              <a:t>який</a:t>
            </a:r>
            <a:r>
              <a:rPr lang="ru-RU" sz="1800" dirty="0" smtClean="0"/>
              <a:t> </a:t>
            </a:r>
            <a:r>
              <a:rPr lang="ru-RU" sz="1800" dirty="0" err="1" smtClean="0"/>
              <a:t>обирається</a:t>
            </a:r>
            <a:r>
              <a:rPr lang="ru-RU" sz="1800" dirty="0" smtClean="0"/>
              <a:t> парламентом, а </a:t>
            </a:r>
            <a:r>
              <a:rPr lang="ru-RU" sz="1800" dirty="0" err="1" smtClean="0"/>
              <a:t>висувається</a:t>
            </a:r>
            <a:r>
              <a:rPr lang="ru-RU" sz="1800" dirty="0" smtClean="0"/>
              <a:t> президентом.</a:t>
            </a:r>
          </a:p>
          <a:p>
            <a:r>
              <a:rPr lang="ru-RU" sz="1800" i="1" dirty="0" err="1" smtClean="0"/>
              <a:t>Судова</a:t>
            </a:r>
            <a:r>
              <a:rPr lang="ru-RU" sz="1800" dirty="0" smtClean="0"/>
              <a:t> </a:t>
            </a:r>
            <a:r>
              <a:rPr lang="ru-RU" sz="1800" dirty="0" err="1" smtClean="0"/>
              <a:t>влада</a:t>
            </a:r>
            <a:r>
              <a:rPr lang="ru-RU" sz="1800" dirty="0" smtClean="0"/>
              <a:t> представлена </a:t>
            </a:r>
            <a:r>
              <a:rPr lang="ru-RU" sz="1800" dirty="0" err="1" smtClean="0"/>
              <a:t>Федеральними</a:t>
            </a:r>
            <a:r>
              <a:rPr lang="ru-RU" sz="1800" dirty="0" smtClean="0"/>
              <a:t> судами:</a:t>
            </a:r>
          </a:p>
          <a:p>
            <a:r>
              <a:rPr lang="ru-RU" sz="1800" dirty="0" err="1" smtClean="0"/>
              <a:t>Федеральним</a:t>
            </a:r>
            <a:r>
              <a:rPr lang="ru-RU" sz="1800" dirty="0" smtClean="0"/>
              <a:t> </a:t>
            </a:r>
            <a:r>
              <a:rPr lang="ru-RU" sz="1800" dirty="0" err="1" smtClean="0"/>
              <a:t>конституційним</a:t>
            </a:r>
            <a:r>
              <a:rPr lang="ru-RU" sz="1800" dirty="0" smtClean="0"/>
              <a:t> судом,</a:t>
            </a:r>
          </a:p>
          <a:p>
            <a:r>
              <a:rPr lang="ru-RU" sz="1800" dirty="0" err="1" smtClean="0"/>
              <a:t>Федеральним</a:t>
            </a:r>
            <a:r>
              <a:rPr lang="ru-RU" sz="1800" dirty="0" smtClean="0"/>
              <a:t> </a:t>
            </a:r>
            <a:r>
              <a:rPr lang="ru-RU" sz="1800" dirty="0" err="1" smtClean="0"/>
              <a:t>судовим</a:t>
            </a:r>
            <a:r>
              <a:rPr lang="ru-RU" sz="1800" dirty="0" smtClean="0"/>
              <a:t> двором,</a:t>
            </a:r>
          </a:p>
          <a:p>
            <a:r>
              <a:rPr lang="ru-RU" sz="1800" dirty="0" err="1" smtClean="0"/>
              <a:t>Федеральним</a:t>
            </a:r>
            <a:r>
              <a:rPr lang="ru-RU" sz="1800" dirty="0" smtClean="0"/>
              <a:t> </a:t>
            </a:r>
            <a:r>
              <a:rPr lang="ru-RU" sz="1800" dirty="0" err="1" smtClean="0"/>
              <a:t>адміністративним</a:t>
            </a:r>
            <a:r>
              <a:rPr lang="ru-RU" sz="1800" dirty="0" smtClean="0"/>
              <a:t> судом,</a:t>
            </a:r>
          </a:p>
          <a:p>
            <a:r>
              <a:rPr lang="ru-RU" sz="1800" dirty="0" err="1" smtClean="0"/>
              <a:t>Федеральним</a:t>
            </a:r>
            <a:r>
              <a:rPr lang="ru-RU" sz="1800" dirty="0" smtClean="0"/>
              <a:t> судом </a:t>
            </a:r>
            <a:r>
              <a:rPr lang="ru-RU" sz="1800" dirty="0" err="1" smtClean="0"/>
              <a:t>робочих</a:t>
            </a:r>
            <a:r>
              <a:rPr lang="ru-RU" sz="1800" dirty="0" smtClean="0"/>
              <a:t> справ,</a:t>
            </a:r>
          </a:p>
          <a:p>
            <a:r>
              <a:rPr lang="ru-RU" sz="1800" dirty="0" err="1" smtClean="0"/>
              <a:t>Федеральним</a:t>
            </a:r>
            <a:r>
              <a:rPr lang="ru-RU" sz="1800" dirty="0" smtClean="0"/>
              <a:t> судом </a:t>
            </a:r>
            <a:r>
              <a:rPr lang="ru-RU" sz="1800" dirty="0" err="1" smtClean="0"/>
              <a:t>соціальних</a:t>
            </a:r>
            <a:r>
              <a:rPr lang="ru-RU" sz="1800" dirty="0" smtClean="0"/>
              <a:t> справ,</a:t>
            </a:r>
          </a:p>
          <a:p>
            <a:r>
              <a:rPr lang="ru-RU" sz="1800" dirty="0" err="1" smtClean="0"/>
              <a:t>Федеральним</a:t>
            </a:r>
            <a:r>
              <a:rPr lang="ru-RU" sz="1800" dirty="0" smtClean="0"/>
              <a:t> судом </a:t>
            </a:r>
            <a:r>
              <a:rPr lang="ru-RU" sz="1800" dirty="0" err="1" smtClean="0"/>
              <a:t>фінансових</a:t>
            </a:r>
            <a:r>
              <a:rPr lang="ru-RU" sz="1800" dirty="0" smtClean="0"/>
              <a:t> справ.</a:t>
            </a:r>
            <a:r>
              <a:rPr lang="uk-UA" sz="1800" dirty="0" smtClean="0"/>
              <a:t> </a:t>
            </a:r>
          </a:p>
          <a:p>
            <a:r>
              <a:rPr lang="uk-UA" sz="1800" dirty="0" smtClean="0"/>
              <a:t>Конституція Німеччини надає широкі права політичним партіям. Найбільші політичні партії Німеччини:Соціал-демократична партія Німеччини, Християнсько-демократичний союз, Вільна демократична партія</a:t>
            </a:r>
            <a:r>
              <a:rPr lang="en-US" sz="1800" dirty="0" smtClean="0"/>
              <a:t>.</a:t>
            </a:r>
          </a:p>
          <a:p>
            <a:endParaRPr lang="ru-RU" sz="1800" dirty="0" smtClean="0"/>
          </a:p>
          <a:p>
            <a:pPr>
              <a:buNone/>
            </a:pPr>
            <a:endParaRPr lang="uk-UA" sz="1800" dirty="0"/>
          </a:p>
        </p:txBody>
      </p:sp>
      <p:pic>
        <p:nvPicPr>
          <p:cNvPr id="5" name="Рисунок 4" descr="Angela_Merkel_2008.jpg"/>
          <p:cNvPicPr>
            <a:picLocks noChangeAspect="1"/>
          </p:cNvPicPr>
          <p:nvPr/>
        </p:nvPicPr>
        <p:blipFill>
          <a:blip r:embed="rId2" cstate="print"/>
          <a:stretch>
            <a:fillRect/>
          </a:stretch>
        </p:blipFill>
        <p:spPr>
          <a:xfrm>
            <a:off x="5796136" y="3573016"/>
            <a:ext cx="2930544" cy="2198457"/>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9" dur="500"/>
                                        <p:tgtEl>
                                          <p:spTgt spid="3">
                                            <p:txEl>
                                              <p:pRg st="0" end="0"/>
                                            </p:txEl>
                                          </p:spTgt>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5" dur="500"/>
                                        <p:tgtEl>
                                          <p:spTgt spid="3">
                                            <p:txEl>
                                              <p:pRg st="1" end="1"/>
                                            </p:txEl>
                                          </p:spTgt>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2" end="2"/>
                                            </p:txEl>
                                          </p:spTgt>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7" dur="500"/>
                                        <p:tgtEl>
                                          <p:spTgt spid="3">
                                            <p:txEl>
                                              <p:pRg st="3" end="3"/>
                                            </p:txEl>
                                          </p:spTgt>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3" dur="500"/>
                                        <p:tgtEl>
                                          <p:spTgt spid="3">
                                            <p:txEl>
                                              <p:pRg st="4" end="4"/>
                                            </p:txEl>
                                          </p:spTgt>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8"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9" dur="500"/>
                                        <p:tgtEl>
                                          <p:spTgt spid="3">
                                            <p:txEl>
                                              <p:pRg st="5" end="5"/>
                                            </p:txEl>
                                          </p:spTgt>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4"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5" dur="500"/>
                                        <p:tgtEl>
                                          <p:spTgt spid="3">
                                            <p:txEl>
                                              <p:pRg st="6" end="6"/>
                                            </p:txEl>
                                          </p:spTgt>
                                        </p:tgtEl>
                                      </p:cBhvr>
                                    </p:animEffect>
                                  </p:childTnLst>
                                </p:cTn>
                              </p:par>
                              <p:par>
                                <p:cTn id="56" presetID="49" presetClass="entr" presetSubtype="0" decel="10000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p:cTn id="5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0"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61" dur="500"/>
                                        <p:tgtEl>
                                          <p:spTgt spid="3">
                                            <p:txEl>
                                              <p:pRg st="7" end="7"/>
                                            </p:txEl>
                                          </p:spTgt>
                                        </p:tgtEl>
                                      </p:cBhvr>
                                    </p:animEffect>
                                  </p:childTnLst>
                                </p:cTn>
                              </p:par>
                              <p:par>
                                <p:cTn id="62" presetID="49" presetClass="entr" presetSubtype="0" decel="100000" fill="hold" nodeType="with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6"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67" dur="500"/>
                                        <p:tgtEl>
                                          <p:spTgt spid="3">
                                            <p:txEl>
                                              <p:pRg st="8" end="8"/>
                                            </p:txEl>
                                          </p:spTgt>
                                        </p:tgtEl>
                                      </p:cBhvr>
                                    </p:animEffect>
                                  </p:childTnLst>
                                </p:cTn>
                              </p:par>
                              <p:par>
                                <p:cTn id="68" presetID="49" presetClass="entr" presetSubtype="0" decel="100000"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2"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73" dur="500"/>
                                        <p:tgtEl>
                                          <p:spTgt spid="3">
                                            <p:txEl>
                                              <p:pRg st="9" end="9"/>
                                            </p:txEl>
                                          </p:spTgt>
                                        </p:tgtEl>
                                      </p:cBhvr>
                                    </p:animEffect>
                                  </p:childTnLst>
                                </p:cTn>
                              </p:par>
                              <p:par>
                                <p:cTn id="74" presetID="49" presetClass="entr" presetSubtype="0" decel="100000" fill="hold" nodeType="with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p:cTn id="7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8" dur="500" fill="hold"/>
                                        <p:tgtEl>
                                          <p:spTgt spid="3">
                                            <p:txEl>
                                              <p:pRg st="10" end="10"/>
                                            </p:txEl>
                                          </p:spTgt>
                                        </p:tgtEl>
                                        <p:attrNameLst>
                                          <p:attrName>style.rotation</p:attrName>
                                        </p:attrNameLst>
                                      </p:cBhvr>
                                      <p:tavLst>
                                        <p:tav tm="0">
                                          <p:val>
                                            <p:fltVal val="360"/>
                                          </p:val>
                                        </p:tav>
                                        <p:tav tm="100000">
                                          <p:val>
                                            <p:fltVal val="0"/>
                                          </p:val>
                                        </p:tav>
                                      </p:tavLst>
                                    </p:anim>
                                    <p:animEffect transition="in" filter="fade">
                                      <p:cBhvr>
                                        <p:cTn id="79" dur="500"/>
                                        <p:tgtEl>
                                          <p:spTgt spid="3">
                                            <p:txEl>
                                              <p:pRg st="10" end="10"/>
                                            </p:txEl>
                                          </p:spTgt>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 calcmode="lin" valueType="num">
                                      <p:cBhvr>
                                        <p:cTn id="8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4" dur="500" fill="hold"/>
                                        <p:tgtEl>
                                          <p:spTgt spid="3">
                                            <p:txEl>
                                              <p:pRg st="11" end="11"/>
                                            </p:txEl>
                                          </p:spTgt>
                                        </p:tgtEl>
                                        <p:attrNameLst>
                                          <p:attrName>style.rotation</p:attrName>
                                        </p:attrNameLst>
                                      </p:cBhvr>
                                      <p:tavLst>
                                        <p:tav tm="0">
                                          <p:val>
                                            <p:fltVal val="360"/>
                                          </p:val>
                                        </p:tav>
                                        <p:tav tm="100000">
                                          <p:val>
                                            <p:fltVal val="0"/>
                                          </p:val>
                                        </p:tav>
                                      </p:tavLst>
                                    </p:anim>
                                    <p:animEffect transition="in" filter="fade">
                                      <p:cBhvr>
                                        <p:cTn id="85" dur="500"/>
                                        <p:tgtEl>
                                          <p:spTgt spid="3">
                                            <p:txEl>
                                              <p:pRg st="11" end="11"/>
                                            </p:txEl>
                                          </p:spTgt>
                                        </p:tgtEl>
                                      </p:cBhvr>
                                    </p:animEffect>
                                  </p:childTnLst>
                                </p:cTn>
                              </p:par>
                              <p:par>
                                <p:cTn id="86" presetID="49" presetClass="entr" presetSubtype="0" decel="100000" fill="hold" nodeType="withEffect">
                                  <p:stCondLst>
                                    <p:cond delay="0"/>
                                  </p:stCondLst>
                                  <p:childTnLst>
                                    <p:set>
                                      <p:cBhvr>
                                        <p:cTn id="87" dur="1" fill="hold">
                                          <p:stCondLst>
                                            <p:cond delay="0"/>
                                          </p:stCondLst>
                                        </p:cTn>
                                        <p:tgtEl>
                                          <p:spTgt spid="3">
                                            <p:txEl>
                                              <p:pRg st="12" end="12"/>
                                            </p:txEl>
                                          </p:spTgt>
                                        </p:tgtEl>
                                        <p:attrNameLst>
                                          <p:attrName>style.visibility</p:attrName>
                                        </p:attrNameLst>
                                      </p:cBhvr>
                                      <p:to>
                                        <p:strVal val="visible"/>
                                      </p:to>
                                    </p:set>
                                    <p:anim calcmode="lin" valueType="num">
                                      <p:cBhvr>
                                        <p:cTn id="88"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9" dur="5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90" dur="500" fill="hold"/>
                                        <p:tgtEl>
                                          <p:spTgt spid="3">
                                            <p:txEl>
                                              <p:pRg st="12" end="12"/>
                                            </p:txEl>
                                          </p:spTgt>
                                        </p:tgtEl>
                                        <p:attrNameLst>
                                          <p:attrName>style.rotation</p:attrName>
                                        </p:attrNameLst>
                                      </p:cBhvr>
                                      <p:tavLst>
                                        <p:tav tm="0">
                                          <p:val>
                                            <p:fltVal val="360"/>
                                          </p:val>
                                        </p:tav>
                                        <p:tav tm="100000">
                                          <p:val>
                                            <p:fltVal val="0"/>
                                          </p:val>
                                        </p:tav>
                                      </p:tavLst>
                                    </p:anim>
                                    <p:animEffect transition="in" filter="fade">
                                      <p:cBhvr>
                                        <p:cTn id="91" dur="500"/>
                                        <p:tgtEl>
                                          <p:spTgt spid="3">
                                            <p:txEl>
                                              <p:pRg st="12" end="1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4" presetClass="entr" presetSubtype="0" accel="100000"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 calcmode="lin" valueType="num">
                                      <p:cBhvr>
                                        <p:cTn id="96" dur="500" fill="hold"/>
                                        <p:tgtEl>
                                          <p:spTgt spid="5"/>
                                        </p:tgtEl>
                                        <p:attrNameLst>
                                          <p:attrName>ppt_w</p:attrName>
                                        </p:attrNameLst>
                                      </p:cBhvr>
                                      <p:tavLst>
                                        <p:tav tm="0">
                                          <p:val>
                                            <p:strVal val="#ppt_w*0.05"/>
                                          </p:val>
                                        </p:tav>
                                        <p:tav tm="100000">
                                          <p:val>
                                            <p:strVal val="#ppt_w"/>
                                          </p:val>
                                        </p:tav>
                                      </p:tavLst>
                                    </p:anim>
                                    <p:anim calcmode="lin" valueType="num">
                                      <p:cBhvr>
                                        <p:cTn id="97" dur="500" fill="hold"/>
                                        <p:tgtEl>
                                          <p:spTgt spid="5"/>
                                        </p:tgtEl>
                                        <p:attrNameLst>
                                          <p:attrName>ppt_h</p:attrName>
                                        </p:attrNameLst>
                                      </p:cBhvr>
                                      <p:tavLst>
                                        <p:tav tm="0">
                                          <p:val>
                                            <p:strVal val="#ppt_h"/>
                                          </p:val>
                                        </p:tav>
                                        <p:tav tm="100000">
                                          <p:val>
                                            <p:strVal val="#ppt_h"/>
                                          </p:val>
                                        </p:tav>
                                      </p:tavLst>
                                    </p:anim>
                                    <p:anim calcmode="lin" valueType="num">
                                      <p:cBhvr>
                                        <p:cTn id="98" dur="500" fill="hold"/>
                                        <p:tgtEl>
                                          <p:spTgt spid="5"/>
                                        </p:tgtEl>
                                        <p:attrNameLst>
                                          <p:attrName>ppt_x</p:attrName>
                                        </p:attrNameLst>
                                      </p:cBhvr>
                                      <p:tavLst>
                                        <p:tav tm="0">
                                          <p:val>
                                            <p:strVal val="#ppt_x-.2"/>
                                          </p:val>
                                        </p:tav>
                                        <p:tav tm="100000">
                                          <p:val>
                                            <p:strVal val="#ppt_x"/>
                                          </p:val>
                                        </p:tav>
                                      </p:tavLst>
                                    </p:anim>
                                    <p:anim calcmode="lin" valueType="num">
                                      <p:cBhvr>
                                        <p:cTn id="99" dur="500" fill="hold"/>
                                        <p:tgtEl>
                                          <p:spTgt spid="5"/>
                                        </p:tgtEl>
                                        <p:attrNameLst>
                                          <p:attrName>ppt_y</p:attrName>
                                        </p:attrNameLst>
                                      </p:cBhvr>
                                      <p:tavLst>
                                        <p:tav tm="0">
                                          <p:val>
                                            <p:strVal val="#ppt_y"/>
                                          </p:val>
                                        </p:tav>
                                        <p:tav tm="100000">
                                          <p:val>
                                            <p:strVal val="#ppt_y"/>
                                          </p:val>
                                        </p:tav>
                                      </p:tavLst>
                                    </p:anim>
                                    <p:animEffect transition="in" filter="fade">
                                      <p:cBhvr>
                                        <p:cTn id="10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Економічна історія</a:t>
            </a:r>
            <a:endParaRPr lang="uk-UA" dirty="0"/>
          </a:p>
        </p:txBody>
      </p:sp>
      <p:sp>
        <p:nvSpPr>
          <p:cNvPr id="3" name="Текст 2"/>
          <p:cNvSpPr>
            <a:spLocks noGrp="1"/>
          </p:cNvSpPr>
          <p:nvPr>
            <p:ph type="body" sz="quarter" idx="10"/>
          </p:nvPr>
        </p:nvSpPr>
        <p:spPr>
          <a:xfrm>
            <a:off x="395536" y="1124744"/>
            <a:ext cx="8382000" cy="3373231"/>
          </a:xfrm>
        </p:spPr>
        <p:txBody>
          <a:bodyPr/>
          <a:lstStyle/>
          <a:p>
            <a:r>
              <a:rPr lang="uk-UA" sz="2000" dirty="0" smtClean="0"/>
              <a:t>У другій половині 20 століття Німеччина була розколота на дві країни, що розвивалися у різних напрямах. У ФРН економічна модель отримала назву «соціального ринкового господарства», яке забезпечувало високу ефективність ринкової економіки і гарантувала максимум соціальної справедливості. Після возз'єднання 1990 року економічна політика Німеччини була скерована на вирівняння відмінностей між західною та східною частинами країни.</a:t>
            </a:r>
          </a:p>
          <a:p>
            <a:r>
              <a:rPr lang="uk-UA" sz="2000" dirty="0" smtClean="0"/>
              <a:t>Сучасна економіка Німеччини соціально-орієнтована із високорозвиненою інфраструктурою, високим рівнем ринкової капіталізації, низьким рівнем корупції</a:t>
            </a:r>
            <a:r>
              <a:rPr lang="uk-UA" sz="2000" baseline="30000" dirty="0" smtClean="0"/>
              <a:t> </a:t>
            </a:r>
            <a:r>
              <a:rPr lang="uk-UA" sz="2000" dirty="0" smtClean="0"/>
              <a:t>і високим рівнем </a:t>
            </a:r>
            <a:r>
              <a:rPr lang="uk-UA" sz="2000" dirty="0" err="1" smtClean="0"/>
              <a:t>інноваційності</a:t>
            </a:r>
            <a:endParaRPr lang="uk-UA" sz="2000" dirty="0" smtClean="0"/>
          </a:p>
          <a:p>
            <a:endParaRPr lang="uk-UA" dirty="0"/>
          </a:p>
        </p:txBody>
      </p:sp>
      <p:pic>
        <p:nvPicPr>
          <p:cNvPr id="4" name="Рисунок 3" descr="images (1).jpg"/>
          <p:cNvPicPr>
            <a:picLocks noChangeAspect="1"/>
          </p:cNvPicPr>
          <p:nvPr/>
        </p:nvPicPr>
        <p:blipFill>
          <a:blip r:embed="rId2" cstate="print"/>
          <a:stretch>
            <a:fillRect/>
          </a:stretch>
        </p:blipFill>
        <p:spPr>
          <a:xfrm>
            <a:off x="251520" y="4077072"/>
            <a:ext cx="4178991" cy="2780928"/>
          </a:xfrm>
          <a:prstGeom prst="rect">
            <a:avLst/>
          </a:prstGeom>
          <a:ln>
            <a:noFill/>
          </a:ln>
          <a:effectLst>
            <a:softEdge rad="112500"/>
          </a:effectLst>
        </p:spPr>
      </p:pic>
      <p:pic>
        <p:nvPicPr>
          <p:cNvPr id="5" name="Рисунок 4" descr="1186573.jpg"/>
          <p:cNvPicPr>
            <a:picLocks noChangeAspect="1"/>
          </p:cNvPicPr>
          <p:nvPr/>
        </p:nvPicPr>
        <p:blipFill>
          <a:blip r:embed="rId3" cstate="print"/>
          <a:stretch>
            <a:fillRect/>
          </a:stretch>
        </p:blipFill>
        <p:spPr>
          <a:xfrm>
            <a:off x="4572001" y="3972393"/>
            <a:ext cx="4572000" cy="2885607"/>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0" end="0"/>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Державний і приватний сектори</a:t>
            </a:r>
            <a:endParaRPr lang="uk-UA" dirty="0"/>
          </a:p>
        </p:txBody>
      </p:sp>
      <p:sp>
        <p:nvSpPr>
          <p:cNvPr id="3" name="Текст 2"/>
          <p:cNvSpPr>
            <a:spLocks noGrp="1"/>
          </p:cNvSpPr>
          <p:nvPr>
            <p:ph type="body" sz="quarter" idx="10"/>
          </p:nvPr>
        </p:nvSpPr>
        <p:spPr>
          <a:xfrm>
            <a:off x="323528" y="1340768"/>
            <a:ext cx="8382000" cy="3447098"/>
          </a:xfrm>
        </p:spPr>
        <p:txBody>
          <a:bodyPr/>
          <a:lstStyle/>
          <a:p>
            <a:r>
              <a:rPr lang="uk-UA" sz="2000" dirty="0" smtClean="0"/>
              <a:t>Нині державний сектор економіки представлений в основному об'єктами інфраструктури, при цьому системи водопостачання, електропостачання тощо належать місцевим органам влади. Існують державні монополії (Німецька федеральна пошта, Німецька федеральна дорога тощо). Частка держави в акціонерному капіталі становить близько 9%.</a:t>
            </a:r>
          </a:p>
          <a:p>
            <a:r>
              <a:rPr lang="uk-UA" sz="2000" dirty="0" smtClean="0"/>
              <a:t>Великі компанії (включаючи державний та іноземний капітал з числом зайнятих понад 1 тис. осіб) виробляють 51% національного ВВП. Найбільші компанії Німеччини за рівнем ринкової капіталізації — «</a:t>
            </a:r>
            <a:r>
              <a:rPr lang="uk-UA" sz="2000" dirty="0" err="1" smtClean="0"/>
              <a:t>Даймлер</a:t>
            </a:r>
            <a:r>
              <a:rPr lang="uk-UA" sz="2000" dirty="0" smtClean="0"/>
              <a:t> - Крайслер», </a:t>
            </a:r>
            <a:r>
              <a:rPr lang="en-US" sz="2000" dirty="0" smtClean="0"/>
              <a:t>Siemens AG, «Deutsche Bank», </a:t>
            </a:r>
            <a:r>
              <a:rPr lang="uk-UA" sz="2000" dirty="0" smtClean="0"/>
              <a:t>однак переважна більшість працюючих зайнята в малому та середньому бізнесі.</a:t>
            </a:r>
          </a:p>
          <a:p>
            <a:endParaRPr lang="uk-UA" sz="2000" dirty="0"/>
          </a:p>
        </p:txBody>
      </p:sp>
      <p:pic>
        <p:nvPicPr>
          <p:cNvPr id="4" name="Рисунок 3" descr="800px-Siemens_AG_logo.svg.png"/>
          <p:cNvPicPr>
            <a:picLocks noChangeAspect="1"/>
          </p:cNvPicPr>
          <p:nvPr/>
        </p:nvPicPr>
        <p:blipFill>
          <a:blip r:embed="rId2" cstate="print"/>
          <a:stretch>
            <a:fillRect/>
          </a:stretch>
        </p:blipFill>
        <p:spPr>
          <a:xfrm>
            <a:off x="3347864" y="5445224"/>
            <a:ext cx="5486324" cy="864096"/>
          </a:xfrm>
          <a:prstGeom prst="rect">
            <a:avLst/>
          </a:prstGeom>
        </p:spPr>
      </p:pic>
      <p:pic>
        <p:nvPicPr>
          <p:cNvPr id="5" name="Рисунок 4" descr="150px-Deutsche_Bank_logo_without_wordmark.svg.png"/>
          <p:cNvPicPr>
            <a:picLocks noChangeAspect="1"/>
          </p:cNvPicPr>
          <p:nvPr/>
        </p:nvPicPr>
        <p:blipFill>
          <a:blip r:embed="rId3" cstate="print"/>
          <a:stretch>
            <a:fillRect/>
          </a:stretch>
        </p:blipFill>
        <p:spPr>
          <a:xfrm>
            <a:off x="1115616" y="4725144"/>
            <a:ext cx="1428750" cy="14287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382000" cy="1329595"/>
          </a:xfrm>
        </p:spPr>
        <p:txBody>
          <a:bodyPr/>
          <a:lstStyle/>
          <a:p>
            <a:pPr algn="ctr"/>
            <a:r>
              <a:rPr lang="uk-UA" sz="9600" dirty="0" smtClean="0"/>
              <a:t>Промисловість</a:t>
            </a:r>
            <a:endParaRPr lang="uk-UA" sz="9600" dirty="0"/>
          </a:p>
        </p:txBody>
      </p:sp>
      <p:pic>
        <p:nvPicPr>
          <p:cNvPr id="1026" name="Picture 2" descr="C:\Users\Home\AppData\Local\Microsoft\Windows\Temporary Internet Files\Content.IE5\G5TXFN8X\MC900431554[1].png"/>
          <p:cNvPicPr>
            <a:picLocks noChangeAspect="1" noChangeArrowheads="1"/>
          </p:cNvPicPr>
          <p:nvPr/>
        </p:nvPicPr>
        <p:blipFill>
          <a:blip r:embed="rId2" cstate="print"/>
          <a:srcRect/>
          <a:stretch>
            <a:fillRect/>
          </a:stretch>
        </p:blipFill>
        <p:spPr bwMode="auto">
          <a:xfrm>
            <a:off x="683568" y="4077072"/>
            <a:ext cx="2285714" cy="2285714"/>
          </a:xfrm>
          <a:prstGeom prst="rect">
            <a:avLst/>
          </a:prstGeom>
          <a:noFill/>
        </p:spPr>
      </p:pic>
      <p:pic>
        <p:nvPicPr>
          <p:cNvPr id="1030" name="Picture 6" descr="C:\Users\Home\AppData\Local\Microsoft\Windows\Temporary Internet Files\Content.IE5\HRU6MLSZ\dglxasset[2].png"/>
          <p:cNvPicPr>
            <a:picLocks noChangeAspect="1" noChangeArrowheads="1"/>
          </p:cNvPicPr>
          <p:nvPr/>
        </p:nvPicPr>
        <p:blipFill>
          <a:blip r:embed="rId3" cstate="print"/>
          <a:srcRect/>
          <a:stretch>
            <a:fillRect/>
          </a:stretch>
        </p:blipFill>
        <p:spPr bwMode="auto">
          <a:xfrm>
            <a:off x="6012160" y="0"/>
            <a:ext cx="2743200" cy="2743200"/>
          </a:xfrm>
          <a:prstGeom prst="rect">
            <a:avLst/>
          </a:prstGeom>
          <a:noFill/>
        </p:spPr>
      </p:pic>
      <p:pic>
        <p:nvPicPr>
          <p:cNvPr id="1032" name="Picture 8" descr="C:\Users\Home\AppData\Local\Microsoft\Windows\Temporary Internet Files\Content.IE5\RKUF8LPJ\dglxasset[1].png"/>
          <p:cNvPicPr>
            <a:picLocks noChangeAspect="1" noChangeArrowheads="1"/>
          </p:cNvPicPr>
          <p:nvPr/>
        </p:nvPicPr>
        <p:blipFill>
          <a:blip r:embed="rId4" cstate="print"/>
          <a:srcRect/>
          <a:stretch>
            <a:fillRect/>
          </a:stretch>
        </p:blipFill>
        <p:spPr bwMode="auto">
          <a:xfrm>
            <a:off x="6012160" y="3717032"/>
            <a:ext cx="2743200" cy="2743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1111E-6 9.02868E-6 C -0.00174 0.0155 -0.00487 0.03007 -0.01303 0.04163 C -0.01633 0.05852 -0.0165 0.04903 -0.02344 0.06754 C -0.02709 0.07725 -0.0316 0.08673 -0.03646 0.09529 C -0.04028 0.11148 -0.04688 0.12836 -0.05452 0.142 C -0.0573 0.15195 -0.06285 0.16097 -0.06754 0.16952 C -0.07014 0.17924 -0.07674 0.18803 -0.08317 0.19381 C -0.08716 0.20815 -0.09324 0.22272 -0.10261 0.23174 C -0.10504 0.24122 -0.10608 0.23497 -0.11042 0.24399 C -0.11199 0.25232 -0.11372 0.25694 -0.11824 0.26296 C -0.11997 0.27036 -0.12292 0.27406 -0.12605 0.2803 C -0.12744 0.28308 -0.12883 0.28585 -0.12987 0.28886 C -0.13056 0.29048 -0.13056 0.29256 -0.13126 0.29418 C -0.13438 0.30135 -0.13837 0.30805 -0.14167 0.31499 C -0.14636 0.32471 -0.14827 0.33627 -0.1533 0.34598 C -0.15504 0.35384 -0.15886 0.35708 -0.16233 0.36333 C -0.17778 0.39015 -0.1573 0.35639 -0.16893 0.37882 C -0.17119 0.38322 -0.17431 0.38692 -0.17674 0.39108 C -0.17865 0.39894 -0.1823 0.40496 -0.18577 0.41166 C -0.1915 0.42299 -0.19532 0.44057 -0.20261 0.44982 C -0.21077 0.46023 -0.22084 0.48127 -0.22605 0.49492 C -0.22883 0.50232 -0.23108 0.50995 -0.23386 0.51735 C -0.23751 0.52706 -0.23577 0.51735 -0.23907 0.52938 C -0.24271 0.54256 -0.24341 0.55736 -0.24949 0.56915 C -0.25035 0.57309 -0.25139 0.58164 -0.2533 0.58488 C -0.25417 0.5865 -0.25712 0.58812 -0.25712 0.58812 " pathEditMode="relative" ptsTypes="fffffffffffffffffffffffffA">
                                      <p:cBhvr>
                                        <p:cTn id="6" dur="2000" fill="hold"/>
                                        <p:tgtEl>
                                          <p:spTgt spid="103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2.77778E-6 2.96947E-6 L -0.03038 -0.58603 " pathEditMode="relative" rAng="0" ptsTypes="AA">
                                      <p:cBhvr>
                                        <p:cTn id="10" dur="2000" fill="hold"/>
                                        <p:tgtEl>
                                          <p:spTgt spid="1026"/>
                                        </p:tgtEl>
                                        <p:attrNameLst>
                                          <p:attrName>ppt_x</p:attrName>
                                          <p:attrName>ppt_y</p:attrName>
                                        </p:attrNameLst>
                                      </p:cBhvr>
                                      <p:rCtr x="-15" y="-293"/>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02326 -0.01642 L 8.33333E-7 -0.5414 " pathEditMode="relative" rAng="0" ptsTypes="AA">
                                      <p:cBhvr>
                                        <p:cTn id="14" dur="2000" fill="hold"/>
                                        <p:tgtEl>
                                          <p:spTgt spid="1032"/>
                                        </p:tgtEl>
                                        <p:attrNameLst>
                                          <p:attrName>ppt_x</p:attrName>
                                          <p:attrName>ppt_y</p:attrName>
                                        </p:attrNameLst>
                                      </p:cBhvr>
                                      <p:rCtr x="12" y="-2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1329595"/>
          </a:xfrm>
        </p:spPr>
        <p:txBody>
          <a:bodyPr/>
          <a:lstStyle/>
          <a:p>
            <a:pPr algn="ctr"/>
            <a:r>
              <a:rPr lang="uk-UA" b="1" dirty="0"/>
              <a:t>Авіаційна і космічна промисловість Німеччини</a:t>
            </a:r>
            <a:endParaRPr lang="uk-UA" dirty="0"/>
          </a:p>
        </p:txBody>
      </p:sp>
      <p:sp>
        <p:nvSpPr>
          <p:cNvPr id="3" name="Текст 2"/>
          <p:cNvSpPr>
            <a:spLocks noGrp="1"/>
          </p:cNvSpPr>
          <p:nvPr>
            <p:ph type="body" sz="quarter" idx="10"/>
          </p:nvPr>
        </p:nvSpPr>
        <p:spPr>
          <a:xfrm>
            <a:off x="539552" y="1772816"/>
            <a:ext cx="8382000" cy="1661993"/>
          </a:xfrm>
        </p:spPr>
        <p:txBody>
          <a:bodyPr/>
          <a:lstStyle/>
          <a:p>
            <a:r>
              <a:rPr lang="uk-UA" sz="2400" dirty="0" smtClean="0"/>
              <a:t>Авіаційна і космічна промисловість пред'являє найвищі вимоги і є піонером сучасних у багатьох сферах. Завдяки великим програмам кооперації («Аеробус». «</a:t>
            </a:r>
            <a:r>
              <a:rPr lang="uk-UA" sz="2400" dirty="0" err="1" smtClean="0"/>
              <a:t>Аріана</a:t>
            </a:r>
            <a:r>
              <a:rPr lang="uk-UA" sz="2400" dirty="0" smtClean="0"/>
              <a:t>») вона лежить мотором європейського співпраці між промисловими підприємствами.</a:t>
            </a:r>
            <a:endParaRPr lang="uk-UA" sz="2400" dirty="0"/>
          </a:p>
        </p:txBody>
      </p:sp>
      <p:pic>
        <p:nvPicPr>
          <p:cNvPr id="4" name="Рисунок 3" descr="Airbus_A380_blue_sky.jpg"/>
          <p:cNvPicPr>
            <a:picLocks noChangeAspect="1"/>
          </p:cNvPicPr>
          <p:nvPr/>
        </p:nvPicPr>
        <p:blipFill>
          <a:blip r:embed="rId2" cstate="print"/>
          <a:stretch>
            <a:fillRect/>
          </a:stretch>
        </p:blipFill>
        <p:spPr>
          <a:xfrm>
            <a:off x="0" y="3789040"/>
            <a:ext cx="5208635" cy="2929429"/>
          </a:xfrm>
          <a:prstGeom prst="rect">
            <a:avLst/>
          </a:prstGeom>
          <a:ln>
            <a:noFill/>
          </a:ln>
          <a:effectLst>
            <a:softEdge rad="112500"/>
          </a:effectLst>
        </p:spPr>
      </p:pic>
      <p:pic>
        <p:nvPicPr>
          <p:cNvPr id="5" name="Рисунок 4" descr="images (2).jpg"/>
          <p:cNvPicPr>
            <a:picLocks noChangeAspect="1"/>
          </p:cNvPicPr>
          <p:nvPr/>
        </p:nvPicPr>
        <p:blipFill>
          <a:blip r:embed="rId3" cstate="print"/>
          <a:stretch>
            <a:fillRect/>
          </a:stretch>
        </p:blipFill>
        <p:spPr>
          <a:xfrm>
            <a:off x="5292080" y="3933056"/>
            <a:ext cx="3700988" cy="2772169"/>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Елект</a:t>
            </a:r>
            <a:r>
              <a:rPr lang="uk-UA" dirty="0" err="1" smtClean="0"/>
              <a:t>роніка</a:t>
            </a:r>
            <a:endParaRPr lang="uk-UA" dirty="0"/>
          </a:p>
        </p:txBody>
      </p:sp>
      <p:sp>
        <p:nvSpPr>
          <p:cNvPr id="3" name="Текст 2"/>
          <p:cNvSpPr>
            <a:spLocks noGrp="1"/>
          </p:cNvSpPr>
          <p:nvPr>
            <p:ph type="body" sz="quarter" idx="10"/>
          </p:nvPr>
        </p:nvSpPr>
        <p:spPr>
          <a:xfrm>
            <a:off x="467544" y="1124745"/>
            <a:ext cx="8382000" cy="3490186"/>
          </a:xfrm>
        </p:spPr>
        <p:txBody>
          <a:bodyPr/>
          <a:lstStyle/>
          <a:p>
            <a:r>
              <a:rPr lang="uk-UA" sz="2800" dirty="0" smtClean="0"/>
              <a:t>Німеччина помітно відстає від США з електроніки, а, по радіоелектроніки поступається і Японії. Традиційні райони електротехнічній промисловості – Південний Захід і Південь. Тут перебувають штаб-квартири найбільших концернів «Сіменс», «АЭГ </a:t>
            </a:r>
            <a:r>
              <a:rPr lang="uk-UA" sz="2800" dirty="0" err="1" smtClean="0"/>
              <a:t>–Телефункен</a:t>
            </a:r>
            <a:r>
              <a:rPr lang="uk-UA" sz="2800" dirty="0" smtClean="0"/>
              <a:t>» і «Бош».  Значними центрами електротехніки і електроніки є Мюнхен, </a:t>
            </a:r>
            <a:r>
              <a:rPr lang="uk-UA" sz="2800" dirty="0" err="1" smtClean="0"/>
              <a:t>Нюрнберга</a:t>
            </a:r>
            <a:r>
              <a:rPr lang="uk-UA" sz="2800" dirty="0" smtClean="0"/>
              <a:t>,</a:t>
            </a:r>
            <a:r>
              <a:rPr lang="uk-UA" sz="2800" dirty="0" err="1" smtClean="0"/>
              <a:t>Эрланген</a:t>
            </a:r>
            <a:r>
              <a:rPr lang="uk-UA" sz="2800" dirty="0" smtClean="0"/>
              <a:t>. Франкфурт-на-Майні, </a:t>
            </a:r>
            <a:r>
              <a:rPr lang="uk-UA" sz="2800" dirty="0" err="1" smtClean="0"/>
              <a:t>Штутгарт</a:t>
            </a:r>
            <a:r>
              <a:rPr lang="uk-UA" sz="2800" dirty="0" smtClean="0"/>
              <a:t>.</a:t>
            </a:r>
            <a:endParaRPr lang="uk-UA" sz="2800" dirty="0"/>
          </a:p>
        </p:txBody>
      </p:sp>
      <p:pic>
        <p:nvPicPr>
          <p:cNvPr id="4" name="Рисунок 3" descr="завантаження.jpg"/>
          <p:cNvPicPr>
            <a:picLocks noChangeAspect="1"/>
          </p:cNvPicPr>
          <p:nvPr/>
        </p:nvPicPr>
        <p:blipFill>
          <a:blip r:embed="rId2" cstate="print"/>
          <a:stretch>
            <a:fillRect/>
          </a:stretch>
        </p:blipFill>
        <p:spPr>
          <a:xfrm>
            <a:off x="1403648" y="5013176"/>
            <a:ext cx="6521819" cy="1652389"/>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81000" y="548680"/>
            <a:ext cx="4191000" cy="5472608"/>
          </a:xfrm>
        </p:spPr>
        <p:txBody>
          <a:bodyPr>
            <a:normAutofit fontScale="92500"/>
          </a:bodyPr>
          <a:lstStyle/>
          <a:p>
            <a:pPr marL="393192" indent="-393192" defTabSz="914400">
              <a:spcBef>
                <a:spcPts val="0"/>
              </a:spcBef>
              <a:buClr>
                <a:srgbClr val="FFFFFF"/>
              </a:buClr>
            </a:pPr>
            <a:r>
              <a:rPr lang="uk-UA" sz="2800" dirty="0" smtClean="0"/>
              <a:t>Держави, які мають спільний кордон з Німеччиною — на півночі Данія (68 км), на заході — Нідерланди (577 км), Бельгія (167 км), Люксембург (138 км) та Франція (451 км), на півдні — Швейцарія (334 км), Австрія (784 км) і Чехія(646 км), а на сході — Польща (456 км). На півночі омивається Балтійським та Північним морями.</a:t>
            </a:r>
            <a:endParaRPr lang="ru-RU" sz="2800" b="0" i="0" dirty="0">
              <a:solidFill>
                <a:srgbClr val="FFFFFF"/>
              </a:solidFill>
              <a:latin typeface="Calibri"/>
              <a:ea typeface="+mn-ea"/>
              <a:cs typeface="+mn-cs"/>
            </a:endParaRPr>
          </a:p>
        </p:txBody>
      </p:sp>
      <p:pic>
        <p:nvPicPr>
          <p:cNvPr id="7" name="Рисунок 6" descr="germany_karta.jpg"/>
          <p:cNvPicPr>
            <a:picLocks noChangeAspect="1"/>
          </p:cNvPicPr>
          <p:nvPr/>
        </p:nvPicPr>
        <p:blipFill>
          <a:blip r:embed="rId3" cstate="print"/>
          <a:stretch>
            <a:fillRect/>
          </a:stretch>
        </p:blipFill>
        <p:spPr>
          <a:xfrm>
            <a:off x="4499992" y="437478"/>
            <a:ext cx="4644008" cy="59830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23528" y="188640"/>
            <a:ext cx="8208912" cy="6647974"/>
          </a:xfrm>
        </p:spPr>
        <p:txBody>
          <a:bodyPr/>
          <a:lstStyle/>
          <a:p>
            <a:r>
              <a:rPr lang="uk-UA" dirty="0" smtClean="0"/>
              <a:t>Німеччина — одна з високорозвинених країн світу. Вона посідає перше місце в Європі за кількістю виробленої промислової продукції. Провідне місце в економіці займають електронно-технічна, машинобудівна (в тому числі автомобілебудування, представлене компаніями </a:t>
            </a:r>
            <a:r>
              <a:rPr lang="en-US" dirty="0" smtClean="0"/>
              <a:t>Volkswagen Group, BMW, Mercedes-Benz, Daimler, Opel, Porsche, </a:t>
            </a:r>
            <a:r>
              <a:rPr lang="uk-UA" dirty="0" smtClean="0"/>
              <a:t>гірнича (видобуваються вугілля, нафта та природний газ, руди цинку та олова, кам'яна сіль), металургійна, хімічна, харчова, суднобудівна, текстильна, нафтопереробна галузі промисловості.</a:t>
            </a:r>
            <a:endParaRPr lang="uk-UA" dirty="0"/>
          </a:p>
        </p:txBody>
      </p:sp>
      <p:pic>
        <p:nvPicPr>
          <p:cNvPr id="2050" name="Picture 2" descr="C:\Program Files (x86)\Microsoft Office\MEDIA\CAGCAT10\j0222021.wmf"/>
          <p:cNvPicPr>
            <a:picLocks noChangeAspect="1" noChangeArrowheads="1"/>
          </p:cNvPicPr>
          <p:nvPr/>
        </p:nvPicPr>
        <p:blipFill>
          <a:blip r:embed="rId2" cstate="print"/>
          <a:srcRect/>
          <a:stretch>
            <a:fillRect/>
          </a:stretch>
        </p:blipFill>
        <p:spPr bwMode="auto">
          <a:xfrm>
            <a:off x="7524328" y="332656"/>
            <a:ext cx="1421211" cy="1426319"/>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5" dur="1000" fill="hold"/>
                                        <p:tgtEl>
                                          <p:spTgt spid="205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1592744"/>
          </a:xfrm>
        </p:spPr>
        <p:txBody>
          <a:bodyPr/>
          <a:lstStyle/>
          <a:p>
            <a:pPr algn="ctr"/>
            <a:r>
              <a:rPr lang="en-US" sz="11500" dirty="0" smtClean="0"/>
              <a:t>Mercedes</a:t>
            </a:r>
            <a:endParaRPr lang="uk-UA" sz="11500" dirty="0"/>
          </a:p>
        </p:txBody>
      </p:sp>
      <p:pic>
        <p:nvPicPr>
          <p:cNvPr id="4" name="Рисунок 3" descr="Mercedes-Benz_logo_svg.png"/>
          <p:cNvPicPr>
            <a:picLocks noChangeAspect="1"/>
          </p:cNvPicPr>
          <p:nvPr/>
        </p:nvPicPr>
        <p:blipFill>
          <a:blip r:embed="rId2" cstate="print"/>
          <a:stretch>
            <a:fillRect/>
          </a:stretch>
        </p:blipFill>
        <p:spPr>
          <a:xfrm>
            <a:off x="971600" y="1728785"/>
            <a:ext cx="7093190" cy="51292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188640"/>
            <a:ext cx="9036496" cy="7146572"/>
          </a:xfrm>
        </p:spPr>
        <p:txBody>
          <a:bodyPr/>
          <a:lstStyle/>
          <a:p>
            <a:pPr>
              <a:buFont typeface="Arial" pitchFamily="34" charset="0"/>
              <a:buChar char="•"/>
            </a:pPr>
            <a:r>
              <a:rPr lang="vi-VN" sz="2000" b="1" i="1" dirty="0" smtClean="0"/>
              <a:t>Мерседе́с-Бе́нц</a:t>
            </a:r>
            <a:r>
              <a:rPr lang="vi-VN" sz="2000" dirty="0" smtClean="0"/>
              <a:t>, або просто </a:t>
            </a:r>
            <a:r>
              <a:rPr lang="vi-VN" sz="2000" b="1" i="1" dirty="0" smtClean="0"/>
              <a:t>Мерседес</a:t>
            </a:r>
            <a:r>
              <a:rPr lang="vi-VN" sz="2000" dirty="0" smtClean="0"/>
              <a:t> </a:t>
            </a:r>
            <a:r>
              <a:rPr lang="en-US" sz="2000" dirty="0" smtClean="0"/>
              <a:t> — </a:t>
            </a:r>
            <a:r>
              <a:rPr lang="vi-VN" sz="2000" dirty="0" smtClean="0"/>
              <a:t>німецька марка автомобілів, що належить автобудівному концерну </a:t>
            </a:r>
            <a:r>
              <a:rPr lang="en-US" sz="2000" dirty="0" smtClean="0"/>
              <a:t>Daimler AG. </a:t>
            </a:r>
            <a:r>
              <a:rPr lang="vi-VN" sz="2000" dirty="0" smtClean="0"/>
              <a:t>Штаб-квартира розташована в Штутгарті.</a:t>
            </a:r>
            <a:r>
              <a:rPr lang="uk-UA" sz="2000" dirty="0" smtClean="0"/>
              <a:t> Історія цієї марки складається з історій двох відомих автомобільних марок - </a:t>
            </a:r>
            <a:r>
              <a:rPr lang="en-US" sz="2000" dirty="0" smtClean="0"/>
              <a:t>Mercedes («</a:t>
            </a:r>
            <a:r>
              <a:rPr lang="uk-UA" sz="2000" dirty="0" smtClean="0"/>
              <a:t>Мерседес»), що випускалися німецькою компанією </a:t>
            </a:r>
            <a:r>
              <a:rPr lang="en-US" sz="2000" dirty="0" smtClean="0"/>
              <a:t>Daimler-</a:t>
            </a:r>
            <a:r>
              <a:rPr lang="en-US" sz="2000" dirty="0" err="1" smtClean="0"/>
              <a:t>Motoren</a:t>
            </a:r>
            <a:r>
              <a:rPr lang="en-US" sz="2000" dirty="0" smtClean="0"/>
              <a:t>-</a:t>
            </a:r>
            <a:r>
              <a:rPr lang="en-US" sz="2000" dirty="0" err="1" smtClean="0"/>
              <a:t>Gesellschaft</a:t>
            </a:r>
            <a:r>
              <a:rPr lang="en-US" sz="2000" dirty="0" smtClean="0"/>
              <a:t> («</a:t>
            </a:r>
            <a:r>
              <a:rPr lang="uk-UA" sz="2000" dirty="0" err="1" smtClean="0"/>
              <a:t>Даймлер-Моторен-Гезелльшафт</a:t>
            </a:r>
            <a:r>
              <a:rPr lang="uk-UA" sz="2000" dirty="0" smtClean="0"/>
              <a:t>») і </a:t>
            </a:r>
            <a:r>
              <a:rPr lang="en-US" sz="2000" dirty="0" smtClean="0"/>
              <a:t>Benz («</a:t>
            </a:r>
            <a:r>
              <a:rPr lang="uk-UA" sz="2000" dirty="0" err="1" smtClean="0"/>
              <a:t>Бенц</a:t>
            </a:r>
            <a:r>
              <a:rPr lang="uk-UA" sz="2000" dirty="0" smtClean="0"/>
              <a:t>»), які будувалися фірмою </a:t>
            </a:r>
            <a:r>
              <a:rPr lang="en-US" sz="2000" dirty="0" smtClean="0"/>
              <a:t>Benz &amp; Cie.. </a:t>
            </a:r>
            <a:r>
              <a:rPr lang="uk-UA" sz="2000" dirty="0" smtClean="0"/>
              <a:t>Обидві компанії цілком успішно розвивалися самостійно, але 1926 року злилися в новий концерн «</a:t>
            </a:r>
            <a:r>
              <a:rPr lang="uk-UA" sz="2000" dirty="0" err="1" smtClean="0"/>
              <a:t>Даймлер-Бенц</a:t>
            </a:r>
            <a:r>
              <a:rPr lang="uk-UA" sz="2000" dirty="0" smtClean="0"/>
              <a:t>».</a:t>
            </a:r>
            <a:endParaRPr lang="en-US" sz="2000" dirty="0" smtClean="0"/>
          </a:p>
          <a:p>
            <a:pPr algn="ctr">
              <a:buFont typeface="Arial" pitchFamily="34" charset="0"/>
              <a:buChar char="•"/>
            </a:pPr>
            <a:r>
              <a:rPr lang="uk-UA" sz="2400" dirty="0" smtClean="0"/>
              <a:t>Цікаві факти </a:t>
            </a:r>
            <a:endParaRPr lang="en-US" sz="2400" dirty="0" smtClean="0"/>
          </a:p>
          <a:p>
            <a:pPr>
              <a:buFont typeface="Arial" pitchFamily="34" charset="0"/>
              <a:buChar char="•"/>
            </a:pPr>
            <a:r>
              <a:rPr lang="uk-UA" sz="2000" dirty="0" smtClean="0"/>
              <a:t>9 лютого 1998 року на президента Грузії Едуарда </a:t>
            </a:r>
            <a:r>
              <a:rPr lang="uk-UA" sz="2000" dirty="0" err="1" smtClean="0"/>
              <a:t>Шеварнаде</a:t>
            </a:r>
            <a:r>
              <a:rPr lang="uk-UA" sz="2000" dirty="0" smtClean="0"/>
              <a:t> було скоєно замах, коли той їхав по Тбілісі на автомобілі «Мерседес </a:t>
            </a:r>
            <a:r>
              <a:rPr lang="en-US" sz="2000" dirty="0" smtClean="0"/>
              <a:t>S600». </a:t>
            </a:r>
            <a:r>
              <a:rPr lang="uk-UA" sz="2000" dirty="0" smtClean="0"/>
              <a:t>Броньований автомобіль врятував життя президентові, попри те, що автомобіль був обстріляний автоматними чергами, а також витримав влучення з гранатомета. Основну силу удару прийняв на себе 12-циліндровий двигун.</a:t>
            </a:r>
          </a:p>
          <a:p>
            <a:r>
              <a:rPr lang="uk-UA" sz="2000" dirty="0" smtClean="0"/>
              <a:t>У фільмі Мільйонер із нетрів компанія </a:t>
            </a:r>
            <a:r>
              <a:rPr lang="en-US" sz="2000" dirty="0" smtClean="0"/>
              <a:t>Mercedes-Benz </a:t>
            </a:r>
            <a:r>
              <a:rPr lang="uk-UA" sz="2000" dirty="0" smtClean="0"/>
              <a:t>зажадала, щоб її логотипи були прибрані з сцен, де дія відбувається в нетрях.</a:t>
            </a:r>
          </a:p>
          <a:p>
            <a:r>
              <a:rPr lang="uk-UA" sz="2000" dirty="0" smtClean="0"/>
              <a:t>Трьохпроменева зірка на логотипі </a:t>
            </a:r>
            <a:r>
              <a:rPr lang="uk-UA" sz="2000" dirty="0" err="1" smtClean="0"/>
              <a:t>Мерседес-Бенц</a:t>
            </a:r>
            <a:r>
              <a:rPr lang="uk-UA" sz="2000" dirty="0" smtClean="0"/>
              <a:t>, розроблена 1909 року, символізує успіх марки на суші, у воді і в повітрі. Це пояснюється тим, що власник марки компанія </a:t>
            </a:r>
            <a:r>
              <a:rPr lang="uk-UA" sz="2000" dirty="0" err="1" smtClean="0"/>
              <a:t>Даймлер</a:t>
            </a:r>
            <a:r>
              <a:rPr lang="uk-UA" sz="2000" dirty="0" smtClean="0"/>
              <a:t> виробляла крім автомобілів суднові й авіаційні двигуни. Також трьохпроменева зірка означає триєдність автомобіля «Мерседес» для водія, пасажира і механіка.</a:t>
            </a:r>
          </a:p>
          <a:p>
            <a:endParaRPr lang="uk-UA" dirty="0" smtClean="0"/>
          </a:p>
          <a:p>
            <a:endParaRPr lang="uk-U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1000"/>
                                        <p:tgtEl>
                                          <p:spTgt spid="3">
                                            <p:txEl>
                                              <p:pRg st="0" end="0"/>
                                            </p:txEl>
                                          </p:spTgt>
                                        </p:tgtEl>
                                      </p:cBhvr>
                                    </p:animEffect>
                                    <p:anim calcmode="lin" valueType="num">
                                      <p:cBhvr>
                                        <p:cTn id="4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1000"/>
                                        <p:tgtEl>
                                          <p:spTgt spid="3">
                                            <p:txEl>
                                              <p:pRg st="1" end="1"/>
                                            </p:txEl>
                                          </p:spTgt>
                                        </p:tgtEl>
                                      </p:cBhvr>
                                    </p:animEffect>
                                    <p:anim calcmode="lin" valueType="num">
                                      <p:cBhvr>
                                        <p:cTn id="5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1000"/>
                                        <p:tgtEl>
                                          <p:spTgt spid="3">
                                            <p:txEl>
                                              <p:pRg st="2" end="2"/>
                                            </p:txEl>
                                          </p:spTgt>
                                        </p:tgtEl>
                                      </p:cBhvr>
                                    </p:animEffect>
                                    <p:anim calcmode="lin" valueType="num">
                                      <p:cBhvr>
                                        <p:cTn id="6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1000"/>
                                        <p:tgtEl>
                                          <p:spTgt spid="3">
                                            <p:txEl>
                                              <p:pRg st="3" end="3"/>
                                            </p:txEl>
                                          </p:spTgt>
                                        </p:tgtEl>
                                      </p:cBhvr>
                                    </p:animEffect>
                                    <p:anim calcmode="lin" valueType="num">
                                      <p:cBhvr>
                                        <p:cTn id="6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1000"/>
                                        <p:tgtEl>
                                          <p:spTgt spid="3">
                                            <p:txEl>
                                              <p:pRg st="4" end="4"/>
                                            </p:txEl>
                                          </p:spTgt>
                                        </p:tgtEl>
                                      </p:cBhvr>
                                    </p:animEffect>
                                    <p:anim calcmode="lin" valueType="num">
                                      <p:cBhvr>
                                        <p:cTn id="7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800px-Mercedes-Benz_W246_IAA_2011.JPG"/>
          <p:cNvPicPr>
            <a:picLocks noChangeAspect="1"/>
          </p:cNvPicPr>
          <p:nvPr/>
        </p:nvPicPr>
        <p:blipFill>
          <a:blip r:embed="rId2" cstate="print"/>
          <a:stretch>
            <a:fillRect/>
          </a:stretch>
        </p:blipFill>
        <p:spPr>
          <a:xfrm>
            <a:off x="4788024" y="3062961"/>
            <a:ext cx="4355976" cy="3795039"/>
          </a:xfrm>
          <a:prstGeom prst="rect">
            <a:avLst/>
          </a:prstGeom>
        </p:spPr>
      </p:pic>
      <p:pic>
        <p:nvPicPr>
          <p:cNvPr id="5" name="Рисунок 4" descr="800px-2011_Mercedes-Benz_C_250_CDI_(W204)_BlueEFFICIENCY_Avantgarde_sedan_(2011-10-11).jpg"/>
          <p:cNvPicPr>
            <a:picLocks noChangeAspect="1"/>
          </p:cNvPicPr>
          <p:nvPr/>
        </p:nvPicPr>
        <p:blipFill>
          <a:blip r:embed="rId3" cstate="print"/>
          <a:stretch>
            <a:fillRect/>
          </a:stretch>
        </p:blipFill>
        <p:spPr>
          <a:xfrm>
            <a:off x="0" y="0"/>
            <a:ext cx="5212672" cy="3068960"/>
          </a:xfrm>
          <a:prstGeom prst="rect">
            <a:avLst/>
          </a:prstGeom>
        </p:spPr>
      </p:pic>
      <p:pic>
        <p:nvPicPr>
          <p:cNvPr id="6" name="Рисунок 5" descr="800px-2013_Mercedes-Benz_GL450_--_2012_NYIAS.JPG"/>
          <p:cNvPicPr>
            <a:picLocks noChangeAspect="1"/>
          </p:cNvPicPr>
          <p:nvPr/>
        </p:nvPicPr>
        <p:blipFill>
          <a:blip r:embed="rId4" cstate="print"/>
          <a:stretch>
            <a:fillRect/>
          </a:stretch>
        </p:blipFill>
        <p:spPr>
          <a:xfrm>
            <a:off x="5076056" y="0"/>
            <a:ext cx="4067944" cy="3068960"/>
          </a:xfrm>
          <a:prstGeom prst="rect">
            <a:avLst/>
          </a:prstGeom>
        </p:spPr>
      </p:pic>
      <p:pic>
        <p:nvPicPr>
          <p:cNvPr id="7" name="Рисунок 6" descr="800px-2013_Mercedes-Benz_GLK350_--_2012_NYIAS.JPG"/>
          <p:cNvPicPr>
            <a:picLocks noChangeAspect="1"/>
          </p:cNvPicPr>
          <p:nvPr/>
        </p:nvPicPr>
        <p:blipFill>
          <a:blip r:embed="rId5" cstate="print"/>
          <a:stretch>
            <a:fillRect/>
          </a:stretch>
        </p:blipFill>
        <p:spPr>
          <a:xfrm>
            <a:off x="0" y="3068960"/>
            <a:ext cx="4860032" cy="3789040"/>
          </a:xfrm>
          <a:prstGeom prst="rect">
            <a:avLst/>
          </a:prstGeom>
        </p:spPr>
      </p:pic>
      <p:sp>
        <p:nvSpPr>
          <p:cNvPr id="9" name="Прямоугольник 8"/>
          <p:cNvSpPr/>
          <p:nvPr/>
        </p:nvSpPr>
        <p:spPr>
          <a:xfrm>
            <a:off x="0" y="2564904"/>
            <a:ext cx="2577372" cy="400110"/>
          </a:xfrm>
          <a:prstGeom prst="rect">
            <a:avLst/>
          </a:prstGeom>
        </p:spPr>
        <p:txBody>
          <a:bodyPr wrap="none">
            <a:spAutoFit/>
          </a:bodyPr>
          <a:lstStyle/>
          <a:p>
            <a:r>
              <a:rPr lang="en-US" sz="2000" dirty="0" smtClean="0"/>
              <a:t>Mercedes-Benz C-</a:t>
            </a:r>
            <a:r>
              <a:rPr lang="uk-UA" sz="2000" dirty="0" smtClean="0"/>
              <a:t>Клас</a:t>
            </a:r>
            <a:endParaRPr lang="uk-UA" sz="2000" dirty="0"/>
          </a:p>
        </p:txBody>
      </p:sp>
      <p:sp>
        <p:nvSpPr>
          <p:cNvPr id="10" name="Прямоугольник 9"/>
          <p:cNvSpPr/>
          <p:nvPr/>
        </p:nvSpPr>
        <p:spPr>
          <a:xfrm>
            <a:off x="5148064" y="6381328"/>
            <a:ext cx="2664296" cy="400110"/>
          </a:xfrm>
          <a:prstGeom prst="rect">
            <a:avLst/>
          </a:prstGeom>
        </p:spPr>
        <p:txBody>
          <a:bodyPr wrap="square">
            <a:spAutoFit/>
          </a:bodyPr>
          <a:lstStyle/>
          <a:p>
            <a:r>
              <a:rPr lang="en-US" sz="2000" dirty="0" smtClean="0"/>
              <a:t>Mercedes-Benz B-</a:t>
            </a:r>
            <a:r>
              <a:rPr lang="uk-UA" sz="2000" dirty="0" smtClean="0"/>
              <a:t>Клас</a:t>
            </a:r>
            <a:endParaRPr lang="uk-UA" sz="2000" dirty="0"/>
          </a:p>
        </p:txBody>
      </p:sp>
      <p:sp>
        <p:nvSpPr>
          <p:cNvPr id="11" name="Прямоугольник 10"/>
          <p:cNvSpPr/>
          <p:nvPr/>
        </p:nvSpPr>
        <p:spPr>
          <a:xfrm>
            <a:off x="5148064" y="0"/>
            <a:ext cx="2710422" cy="400110"/>
          </a:xfrm>
          <a:prstGeom prst="rect">
            <a:avLst/>
          </a:prstGeom>
        </p:spPr>
        <p:txBody>
          <a:bodyPr wrap="none">
            <a:spAutoFit/>
          </a:bodyPr>
          <a:lstStyle/>
          <a:p>
            <a:r>
              <a:rPr lang="en-US" sz="2000" dirty="0" smtClean="0"/>
              <a:t>Mercedes-Benz GL-</a:t>
            </a:r>
            <a:r>
              <a:rPr lang="uk-UA" sz="2000" dirty="0" smtClean="0"/>
              <a:t>Клас</a:t>
            </a:r>
            <a:endParaRPr lang="uk-UA" sz="2000" dirty="0"/>
          </a:p>
        </p:txBody>
      </p:sp>
      <p:sp>
        <p:nvSpPr>
          <p:cNvPr id="12" name="Прямоугольник 11"/>
          <p:cNvSpPr/>
          <p:nvPr/>
        </p:nvSpPr>
        <p:spPr>
          <a:xfrm>
            <a:off x="2339752" y="3140968"/>
            <a:ext cx="2576154" cy="369332"/>
          </a:xfrm>
          <a:prstGeom prst="rect">
            <a:avLst/>
          </a:prstGeom>
        </p:spPr>
        <p:txBody>
          <a:bodyPr wrap="none">
            <a:spAutoFit/>
          </a:bodyPr>
          <a:lstStyle/>
          <a:p>
            <a:r>
              <a:rPr lang="en-US" dirty="0" smtClean="0"/>
              <a:t>Mercedes-Benz GLK-</a:t>
            </a:r>
            <a:r>
              <a:rPr lang="uk-UA" dirty="0" smtClean="0"/>
              <a:t>Клас</a:t>
            </a:r>
            <a:endParaRPr lang="uk-U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800px-Mercedes-Benz_A_250_BlueEFFICIENCY_AMG_Sport_(W_176)_–_Frontansicht,_17._September_2012,_Düsseldorf.jpg"/>
          <p:cNvPicPr>
            <a:picLocks noChangeAspect="1"/>
          </p:cNvPicPr>
          <p:nvPr/>
        </p:nvPicPr>
        <p:blipFill>
          <a:blip r:embed="rId2" cstate="print"/>
          <a:stretch>
            <a:fillRect/>
          </a:stretch>
        </p:blipFill>
        <p:spPr>
          <a:xfrm>
            <a:off x="-36512" y="2204864"/>
            <a:ext cx="4896544" cy="2520280"/>
          </a:xfrm>
          <a:prstGeom prst="rect">
            <a:avLst/>
          </a:prstGeom>
        </p:spPr>
      </p:pic>
      <p:pic>
        <p:nvPicPr>
          <p:cNvPr id="4" name="Рисунок 3" descr="800px-Mercedes-Benz_CLA_200_(C_117)_–_Frontansicht,_13._April_2013,_Düsseldorf.jpg"/>
          <p:cNvPicPr>
            <a:picLocks noChangeAspect="1"/>
          </p:cNvPicPr>
          <p:nvPr/>
        </p:nvPicPr>
        <p:blipFill>
          <a:blip r:embed="rId3" cstate="print"/>
          <a:stretch>
            <a:fillRect/>
          </a:stretch>
        </p:blipFill>
        <p:spPr>
          <a:xfrm>
            <a:off x="-36512" y="4568964"/>
            <a:ext cx="4896333" cy="2289036"/>
          </a:xfrm>
          <a:prstGeom prst="rect">
            <a:avLst/>
          </a:prstGeom>
        </p:spPr>
      </p:pic>
      <p:pic>
        <p:nvPicPr>
          <p:cNvPr id="5" name="Рисунок 4" descr="800px-Mercedes-Benz_CLS_350_BlueEFFICIENCY_Edition_1_(C_218)_–_Frontansicht_(2),_16._April_2011,_Düsseldorf.jpg"/>
          <p:cNvPicPr>
            <a:picLocks noChangeAspect="1"/>
          </p:cNvPicPr>
          <p:nvPr/>
        </p:nvPicPr>
        <p:blipFill>
          <a:blip r:embed="rId4" cstate="print"/>
          <a:stretch>
            <a:fillRect/>
          </a:stretch>
        </p:blipFill>
        <p:spPr>
          <a:xfrm>
            <a:off x="0" y="0"/>
            <a:ext cx="4860032" cy="2420888"/>
          </a:xfrm>
          <a:prstGeom prst="rect">
            <a:avLst/>
          </a:prstGeom>
        </p:spPr>
      </p:pic>
      <p:sp>
        <p:nvSpPr>
          <p:cNvPr id="6" name="Прямоугольник 5"/>
          <p:cNvSpPr/>
          <p:nvPr/>
        </p:nvSpPr>
        <p:spPr>
          <a:xfrm>
            <a:off x="5220072" y="4797152"/>
            <a:ext cx="3168352" cy="1938992"/>
          </a:xfrm>
          <a:prstGeom prst="rect">
            <a:avLst/>
          </a:prstGeom>
        </p:spPr>
        <p:txBody>
          <a:bodyPr wrap="square">
            <a:spAutoFit/>
          </a:bodyPr>
          <a:lstStyle/>
          <a:p>
            <a:r>
              <a:rPr lang="en-US" sz="4000" dirty="0" smtClean="0"/>
              <a:t>Mercedes-Benz CLA-</a:t>
            </a:r>
            <a:r>
              <a:rPr lang="uk-UA" sz="4000" dirty="0" err="1" smtClean="0"/>
              <a:t>Кла</a:t>
            </a:r>
            <a:r>
              <a:rPr lang="en-US" sz="4000" dirty="0" smtClean="0"/>
              <a:t>c</a:t>
            </a:r>
            <a:endParaRPr lang="uk-UA" sz="4000" dirty="0"/>
          </a:p>
        </p:txBody>
      </p:sp>
      <p:sp>
        <p:nvSpPr>
          <p:cNvPr id="7" name="Прямоугольник 6"/>
          <p:cNvSpPr/>
          <p:nvPr/>
        </p:nvSpPr>
        <p:spPr>
          <a:xfrm>
            <a:off x="5436096" y="692696"/>
            <a:ext cx="3096344" cy="1323439"/>
          </a:xfrm>
          <a:prstGeom prst="rect">
            <a:avLst/>
          </a:prstGeom>
        </p:spPr>
        <p:txBody>
          <a:bodyPr wrap="square">
            <a:spAutoFit/>
          </a:bodyPr>
          <a:lstStyle/>
          <a:p>
            <a:r>
              <a:rPr lang="en-US" sz="4000" dirty="0" smtClean="0"/>
              <a:t>Mercedes-Benz</a:t>
            </a:r>
            <a:r>
              <a:rPr lang="en-US" sz="3200" dirty="0" smtClean="0"/>
              <a:t> CLS-</a:t>
            </a:r>
            <a:r>
              <a:rPr lang="uk-UA" sz="3200" dirty="0" smtClean="0"/>
              <a:t>Клас</a:t>
            </a:r>
            <a:endParaRPr lang="uk-UA" sz="3200" dirty="0"/>
          </a:p>
        </p:txBody>
      </p:sp>
      <p:sp>
        <p:nvSpPr>
          <p:cNvPr id="8" name="Прямоугольник 7"/>
          <p:cNvSpPr/>
          <p:nvPr/>
        </p:nvSpPr>
        <p:spPr>
          <a:xfrm>
            <a:off x="5076056" y="2708920"/>
            <a:ext cx="3672407" cy="1323439"/>
          </a:xfrm>
          <a:prstGeom prst="rect">
            <a:avLst/>
          </a:prstGeom>
        </p:spPr>
        <p:txBody>
          <a:bodyPr wrap="square">
            <a:spAutoFit/>
          </a:bodyPr>
          <a:lstStyle/>
          <a:p>
            <a:r>
              <a:rPr lang="en-US" sz="4000" dirty="0" smtClean="0"/>
              <a:t>Mercedes-Benz A-</a:t>
            </a:r>
            <a:r>
              <a:rPr lang="uk-UA" sz="4000" dirty="0" smtClean="0"/>
              <a:t>Клас</a:t>
            </a:r>
            <a:endParaRPr lang="uk-UA"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770" decel="100000"/>
                                        <p:tgtEl>
                                          <p:spTgt spid="6">
                                            <p:txEl>
                                              <p:pRg st="0" end="0"/>
                                            </p:txEl>
                                          </p:spTgt>
                                        </p:tgtEl>
                                      </p:cBhvr>
                                    </p:animEffect>
                                    <p:animScale>
                                      <p:cBhvr>
                                        <p:cTn id="24" dur="770" decel="100000"/>
                                        <p:tgtEl>
                                          <p:spTgt spid="6">
                                            <p:txEl>
                                              <p:pRg st="0" end="0"/>
                                            </p:txEl>
                                          </p:spTgt>
                                        </p:tgtEl>
                                      </p:cBhvr>
                                      <p:from x="10000" y="10000"/>
                                      <p:to x="200000" y="450000"/>
                                    </p:animScale>
                                    <p:animScale>
                                      <p:cBhvr>
                                        <p:cTn id="25" dur="1230" accel="100000" fill="hold">
                                          <p:stCondLst>
                                            <p:cond delay="770"/>
                                          </p:stCondLst>
                                        </p:cTn>
                                        <p:tgtEl>
                                          <p:spTgt spid="6">
                                            <p:txEl>
                                              <p:pRg st="0" end="0"/>
                                            </p:txEl>
                                          </p:spTgt>
                                        </p:tgtEl>
                                      </p:cBhvr>
                                      <p:from x="200000" y="450000"/>
                                      <p:to x="100000" y="100000"/>
                                    </p:animScale>
                                    <p:set>
                                      <p:cBhvr>
                                        <p:cTn id="26" dur="770" fill="hold"/>
                                        <p:tgtEl>
                                          <p:spTgt spid="6">
                                            <p:txEl>
                                              <p:pRg st="0" end="0"/>
                                            </p:txEl>
                                          </p:spTgt>
                                        </p:tgtEl>
                                        <p:attrNameLst>
                                          <p:attrName>ppt_x</p:attrName>
                                        </p:attrNameLst>
                                      </p:cBhvr>
                                      <p:to>
                                        <p:strVal val="(0.5)"/>
                                      </p:to>
                                    </p:set>
                                    <p:anim from="(0.5)" to="(#ppt_x)" calcmode="lin" valueType="num">
                                      <p:cBhvr>
                                        <p:cTn id="27" dur="1230" accel="100000" fill="hold">
                                          <p:stCondLst>
                                            <p:cond delay="770"/>
                                          </p:stCondLst>
                                        </p:cTn>
                                        <p:tgtEl>
                                          <p:spTgt spid="6">
                                            <p:txEl>
                                              <p:pRg st="0" end="0"/>
                                            </p:txEl>
                                          </p:spTgt>
                                        </p:tgtEl>
                                        <p:attrNameLst>
                                          <p:attrName>ppt_x</p:attrName>
                                        </p:attrNameLst>
                                      </p:cBhvr>
                                    </p:anim>
                                    <p:set>
                                      <p:cBhvr>
                                        <p:cTn id="28" dur="770" fill="hold"/>
                                        <p:tgtEl>
                                          <p:spTgt spid="6">
                                            <p:txEl>
                                              <p:pRg st="0" end="0"/>
                                            </p:txEl>
                                          </p:spTgt>
                                        </p:tgtEl>
                                        <p:attrNameLst>
                                          <p:attrName>ppt_y</p:attrName>
                                        </p:attrNameLst>
                                      </p:cBhvr>
                                      <p:to>
                                        <p:strVal val="(#ppt_y+0.4)"/>
                                      </p:to>
                                    </p:set>
                                    <p:anim from="(#ppt_y+0.4)" to="(#ppt_y)" calcmode="lin" valueType="num">
                                      <p:cBhvr>
                                        <p:cTn id="29" dur="1230" accel="100000" fill="hold">
                                          <p:stCondLst>
                                            <p:cond delay="770"/>
                                          </p:stCondLst>
                                        </p:cTn>
                                        <p:tgtEl>
                                          <p:spTgt spid="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0px-2013_Mercedes-Benz_SL550_--_2012_NYIAS.JPG"/>
          <p:cNvPicPr>
            <a:picLocks noChangeAspect="1"/>
          </p:cNvPicPr>
          <p:nvPr/>
        </p:nvPicPr>
        <p:blipFill>
          <a:blip r:embed="rId2" cstate="print"/>
          <a:stretch>
            <a:fillRect/>
          </a:stretch>
        </p:blipFill>
        <p:spPr>
          <a:xfrm>
            <a:off x="0" y="0"/>
            <a:ext cx="4774788" cy="3429000"/>
          </a:xfrm>
          <a:prstGeom prst="rect">
            <a:avLst/>
          </a:prstGeom>
        </p:spPr>
      </p:pic>
      <p:pic>
        <p:nvPicPr>
          <p:cNvPr id="3" name="Рисунок 2" descr="800px-Mercedes-Benz_E_220_CDI_Avantgarde_(W_212,_Facelift)_–_Frontansicht,_13._April_2013,_Düsseldorf.jpg"/>
          <p:cNvPicPr>
            <a:picLocks noChangeAspect="1"/>
          </p:cNvPicPr>
          <p:nvPr/>
        </p:nvPicPr>
        <p:blipFill>
          <a:blip r:embed="rId3" cstate="print"/>
          <a:stretch>
            <a:fillRect/>
          </a:stretch>
        </p:blipFill>
        <p:spPr>
          <a:xfrm>
            <a:off x="4355976" y="3356992"/>
            <a:ext cx="5050811" cy="3501008"/>
          </a:xfrm>
          <a:prstGeom prst="rect">
            <a:avLst/>
          </a:prstGeom>
        </p:spPr>
      </p:pic>
      <p:pic>
        <p:nvPicPr>
          <p:cNvPr id="4" name="Рисунок 3" descr="800px-Mercedes-Benz_ML_250_BlueTEC_(W_166)_–_Frontansicht,_26._Februar_2012,_Velbert.jpg"/>
          <p:cNvPicPr>
            <a:picLocks noChangeAspect="1"/>
          </p:cNvPicPr>
          <p:nvPr/>
        </p:nvPicPr>
        <p:blipFill>
          <a:blip r:embed="rId4" cstate="print"/>
          <a:stretch>
            <a:fillRect/>
          </a:stretch>
        </p:blipFill>
        <p:spPr>
          <a:xfrm>
            <a:off x="-324544" y="3429000"/>
            <a:ext cx="4947460" cy="3429000"/>
          </a:xfrm>
          <a:prstGeom prst="rect">
            <a:avLst/>
          </a:prstGeom>
        </p:spPr>
      </p:pic>
      <p:pic>
        <p:nvPicPr>
          <p:cNvPr id="6" name="Рисунок 5" descr="800px-Mercedes-Benz_W_222_S_350_Bluetec.JPG"/>
          <p:cNvPicPr>
            <a:picLocks noChangeAspect="1"/>
          </p:cNvPicPr>
          <p:nvPr/>
        </p:nvPicPr>
        <p:blipFill>
          <a:blip r:embed="rId5" cstate="print"/>
          <a:stretch>
            <a:fillRect/>
          </a:stretch>
        </p:blipFill>
        <p:spPr>
          <a:xfrm>
            <a:off x="4661603" y="0"/>
            <a:ext cx="4482397" cy="3356992"/>
          </a:xfrm>
          <a:prstGeom prst="rect">
            <a:avLst/>
          </a:prstGeom>
        </p:spPr>
      </p:pic>
      <p:sp>
        <p:nvSpPr>
          <p:cNvPr id="7" name="Прямоугольник 6"/>
          <p:cNvSpPr/>
          <p:nvPr/>
        </p:nvSpPr>
        <p:spPr>
          <a:xfrm>
            <a:off x="6825930" y="2924944"/>
            <a:ext cx="2347053" cy="369332"/>
          </a:xfrm>
          <a:prstGeom prst="rect">
            <a:avLst/>
          </a:prstGeom>
        </p:spPr>
        <p:txBody>
          <a:bodyPr wrap="none">
            <a:spAutoFit/>
          </a:bodyPr>
          <a:lstStyle/>
          <a:p>
            <a:r>
              <a:rPr lang="en-US" b="1" dirty="0" smtClean="0">
                <a:solidFill>
                  <a:schemeClr val="bg1"/>
                </a:solidFill>
              </a:rPr>
              <a:t>Mercedes-Benz S-</a:t>
            </a:r>
            <a:r>
              <a:rPr lang="uk-UA" b="1" dirty="0" smtClean="0">
                <a:solidFill>
                  <a:schemeClr val="bg1"/>
                </a:solidFill>
              </a:rPr>
              <a:t>Клас</a:t>
            </a:r>
            <a:endParaRPr lang="uk-UA" b="1" dirty="0">
              <a:solidFill>
                <a:schemeClr val="bg1"/>
              </a:solidFill>
            </a:endParaRPr>
          </a:p>
        </p:txBody>
      </p:sp>
      <p:sp>
        <p:nvSpPr>
          <p:cNvPr id="8" name="Прямоугольник 7"/>
          <p:cNvSpPr/>
          <p:nvPr/>
        </p:nvSpPr>
        <p:spPr>
          <a:xfrm>
            <a:off x="2051720" y="116632"/>
            <a:ext cx="2444836" cy="369332"/>
          </a:xfrm>
          <a:prstGeom prst="rect">
            <a:avLst/>
          </a:prstGeom>
        </p:spPr>
        <p:txBody>
          <a:bodyPr wrap="none">
            <a:spAutoFit/>
          </a:bodyPr>
          <a:lstStyle/>
          <a:p>
            <a:r>
              <a:rPr lang="en-US" b="1" dirty="0" smtClean="0"/>
              <a:t>Mercedes-Benz SL-</a:t>
            </a:r>
            <a:r>
              <a:rPr lang="uk-UA" b="1" dirty="0" smtClean="0"/>
              <a:t>Клас</a:t>
            </a:r>
            <a:endParaRPr lang="uk-UA" b="1" dirty="0"/>
          </a:p>
        </p:txBody>
      </p:sp>
      <p:sp>
        <p:nvSpPr>
          <p:cNvPr id="9" name="Прямоугольник 8"/>
          <p:cNvSpPr/>
          <p:nvPr/>
        </p:nvSpPr>
        <p:spPr>
          <a:xfrm>
            <a:off x="-396552" y="6488668"/>
            <a:ext cx="2537811" cy="369332"/>
          </a:xfrm>
          <a:prstGeom prst="rect">
            <a:avLst/>
          </a:prstGeom>
        </p:spPr>
        <p:txBody>
          <a:bodyPr wrap="none">
            <a:spAutoFit/>
          </a:bodyPr>
          <a:lstStyle/>
          <a:p>
            <a:r>
              <a:rPr lang="en-US" b="1" dirty="0" smtClean="0">
                <a:solidFill>
                  <a:schemeClr val="bg1"/>
                </a:solidFill>
              </a:rPr>
              <a:t>Mercedes-Benz ML-</a:t>
            </a:r>
            <a:r>
              <a:rPr lang="uk-UA" b="1" dirty="0" smtClean="0">
                <a:solidFill>
                  <a:schemeClr val="bg1"/>
                </a:solidFill>
              </a:rPr>
              <a:t>Клас</a:t>
            </a:r>
            <a:endParaRPr lang="uk-UA" b="1" dirty="0">
              <a:solidFill>
                <a:schemeClr val="bg1"/>
              </a:solidFill>
            </a:endParaRPr>
          </a:p>
        </p:txBody>
      </p:sp>
      <p:sp>
        <p:nvSpPr>
          <p:cNvPr id="10" name="Прямоугольник 9"/>
          <p:cNvSpPr/>
          <p:nvPr/>
        </p:nvSpPr>
        <p:spPr>
          <a:xfrm>
            <a:off x="7164288" y="6488668"/>
            <a:ext cx="2350259" cy="369332"/>
          </a:xfrm>
          <a:prstGeom prst="rect">
            <a:avLst/>
          </a:prstGeom>
        </p:spPr>
        <p:txBody>
          <a:bodyPr wrap="none">
            <a:spAutoFit/>
          </a:bodyPr>
          <a:lstStyle/>
          <a:p>
            <a:r>
              <a:rPr lang="en-US" b="1" dirty="0" smtClean="0"/>
              <a:t>Mercedes-Benz E-</a:t>
            </a:r>
            <a:r>
              <a:rPr lang="uk-UA" b="1" dirty="0" smtClean="0"/>
              <a:t>Клас</a:t>
            </a:r>
            <a:endParaRPr lang="uk-UA"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8" dur="1000" fill="hold"/>
                                        <p:tgtEl>
                                          <p:spTgt spid="3"/>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0px-Mercedes-Benz_SLS_AMG_(C_197)_–_Frontansicht_geöffnet,_10._August_2011,_Düsseldorf.jpg"/>
          <p:cNvPicPr>
            <a:picLocks noChangeAspect="1"/>
          </p:cNvPicPr>
          <p:nvPr/>
        </p:nvPicPr>
        <p:blipFill>
          <a:blip r:embed="rId2" cstate="print"/>
          <a:stretch>
            <a:fillRect/>
          </a:stretch>
        </p:blipFill>
        <p:spPr>
          <a:xfrm>
            <a:off x="4535488" y="0"/>
            <a:ext cx="4608512" cy="2978251"/>
          </a:xfrm>
          <a:prstGeom prst="rect">
            <a:avLst/>
          </a:prstGeom>
        </p:spPr>
      </p:pic>
      <p:pic>
        <p:nvPicPr>
          <p:cNvPr id="3" name="Рисунок 2" descr="800px-Mercedes-Benz_SLK_200_BlueEFFICIENCY_Sport-Paket_AMG_(R_172)_–_Frontansicht,_1._April_2011,_Velbert.jpg"/>
          <p:cNvPicPr>
            <a:picLocks noChangeAspect="1"/>
          </p:cNvPicPr>
          <p:nvPr/>
        </p:nvPicPr>
        <p:blipFill>
          <a:blip r:embed="rId3" cstate="print"/>
          <a:stretch>
            <a:fillRect/>
          </a:stretch>
        </p:blipFill>
        <p:spPr>
          <a:xfrm>
            <a:off x="0" y="2973566"/>
            <a:ext cx="7524328" cy="3884434"/>
          </a:xfrm>
          <a:prstGeom prst="rect">
            <a:avLst/>
          </a:prstGeom>
        </p:spPr>
      </p:pic>
      <p:sp>
        <p:nvSpPr>
          <p:cNvPr id="4" name="Прямоугольник 3"/>
          <p:cNvSpPr/>
          <p:nvPr/>
        </p:nvSpPr>
        <p:spPr>
          <a:xfrm>
            <a:off x="1" y="476672"/>
            <a:ext cx="3923927" cy="1323439"/>
          </a:xfrm>
          <a:prstGeom prst="rect">
            <a:avLst/>
          </a:prstGeom>
        </p:spPr>
        <p:txBody>
          <a:bodyPr wrap="square">
            <a:spAutoFit/>
          </a:bodyPr>
          <a:lstStyle/>
          <a:p>
            <a:pPr algn="ctr"/>
            <a:r>
              <a:rPr lang="en-US" sz="4000" b="1" dirty="0" smtClean="0"/>
              <a:t>Mercedes-Benz SLS AMG</a:t>
            </a:r>
            <a:endParaRPr lang="uk-UA" sz="4000" b="1" dirty="0"/>
          </a:p>
        </p:txBody>
      </p:sp>
      <p:sp>
        <p:nvSpPr>
          <p:cNvPr id="5" name="Прямоугольник 4"/>
          <p:cNvSpPr/>
          <p:nvPr/>
        </p:nvSpPr>
        <p:spPr>
          <a:xfrm>
            <a:off x="7740352" y="3645024"/>
            <a:ext cx="1403648" cy="2862322"/>
          </a:xfrm>
          <a:prstGeom prst="rect">
            <a:avLst/>
          </a:prstGeom>
        </p:spPr>
        <p:txBody>
          <a:bodyPr wrap="square">
            <a:spAutoFit/>
          </a:bodyPr>
          <a:lstStyle/>
          <a:p>
            <a:r>
              <a:rPr lang="en-US" sz="3600" dirty="0" smtClean="0"/>
              <a:t>Mercedes-Benz SLK-</a:t>
            </a:r>
            <a:r>
              <a:rPr lang="uk-UA" sz="3600" dirty="0" smtClean="0"/>
              <a:t>Клас</a:t>
            </a:r>
            <a:endParaRPr lang="uk-UA" sz="36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08912" cy="2123658"/>
          </a:xfrm>
          <a:prstGeom prst="rect">
            <a:avLst/>
          </a:prstGeom>
        </p:spPr>
        <p:txBody>
          <a:bodyPr wrap="square">
            <a:spAutoFit/>
          </a:bodyPr>
          <a:lstStyle/>
          <a:p>
            <a:r>
              <a:rPr lang="en-US" sz="2400" b="1" dirty="0" smtClean="0"/>
              <a:t>Porsche</a:t>
            </a:r>
            <a:r>
              <a:rPr lang="en-US" sz="2400" dirty="0" smtClean="0"/>
              <a:t> </a:t>
            </a:r>
            <a:r>
              <a:rPr lang="uk-UA" dirty="0" smtClean="0"/>
              <a:t> - </a:t>
            </a:r>
            <a:r>
              <a:rPr lang="vi-VN" dirty="0" smtClean="0"/>
              <a:t> німецька автобудівна компанія, що з 2007 року на 100% належала холдингу </a:t>
            </a:r>
            <a:r>
              <a:rPr lang="en-US" b="1" dirty="0" smtClean="0"/>
              <a:t>Porsche </a:t>
            </a:r>
            <a:r>
              <a:rPr lang="en-US" b="1" dirty="0" err="1" smtClean="0"/>
              <a:t>Automobil</a:t>
            </a:r>
            <a:r>
              <a:rPr lang="en-US" b="1" dirty="0" smtClean="0"/>
              <a:t> Holding SE</a:t>
            </a:r>
            <a:r>
              <a:rPr lang="en-US" dirty="0" smtClean="0"/>
              <a:t>. </a:t>
            </a:r>
            <a:r>
              <a:rPr lang="vi-VN" dirty="0" smtClean="0"/>
              <a:t>З 7 грудня 2009 49,9% акцій компанії належіть концерну </a:t>
            </a:r>
            <a:r>
              <a:rPr lang="en-US" dirty="0" smtClean="0"/>
              <a:t>Volkswagen AG. </a:t>
            </a:r>
            <a:r>
              <a:rPr lang="vi-VN" dirty="0" smtClean="0"/>
              <a:t>Компанія спеціалізується на випуску легкових спортивних</a:t>
            </a:r>
            <a:r>
              <a:rPr lang="uk-UA" dirty="0" smtClean="0"/>
              <a:t> </a:t>
            </a:r>
            <a:r>
              <a:rPr lang="vi-VN" dirty="0" smtClean="0"/>
              <a:t>та гоночних автомобілів. Штаб-квартира компанії знаходиться в Штутгарті, основні заводи в Штутгарті і Ляйпцігу Голова правління — Міхаель Махт, голова наглядальної ради — Вольфганг Порше.</a:t>
            </a:r>
            <a:endParaRPr lang="uk-UA" dirty="0"/>
          </a:p>
        </p:txBody>
      </p:sp>
      <p:pic>
        <p:nvPicPr>
          <p:cNvPr id="3" name="Рисунок 2" descr="Porsche_logo.png"/>
          <p:cNvPicPr>
            <a:picLocks noChangeAspect="1"/>
          </p:cNvPicPr>
          <p:nvPr/>
        </p:nvPicPr>
        <p:blipFill>
          <a:blip r:embed="rId2" cstate="print"/>
          <a:stretch>
            <a:fillRect/>
          </a:stretch>
        </p:blipFill>
        <p:spPr>
          <a:xfrm>
            <a:off x="3347864" y="2708920"/>
            <a:ext cx="3024336" cy="3665861"/>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mages (1).jpg"/>
          <p:cNvPicPr>
            <a:picLocks noChangeAspect="1"/>
          </p:cNvPicPr>
          <p:nvPr/>
        </p:nvPicPr>
        <p:blipFill>
          <a:blip r:embed="rId2" cstate="print"/>
          <a:stretch>
            <a:fillRect/>
          </a:stretch>
        </p:blipFill>
        <p:spPr>
          <a:xfrm>
            <a:off x="5436096" y="2636912"/>
            <a:ext cx="1691680" cy="1691680"/>
          </a:xfrm>
          <a:prstGeom prst="rect">
            <a:avLst/>
          </a:prstGeom>
          <a:ln>
            <a:noFill/>
          </a:ln>
          <a:effectLst>
            <a:softEdge rad="112500"/>
          </a:effectLst>
        </p:spPr>
      </p:pic>
      <p:sp>
        <p:nvSpPr>
          <p:cNvPr id="2" name="Прямоугольник 1"/>
          <p:cNvSpPr/>
          <p:nvPr/>
        </p:nvSpPr>
        <p:spPr>
          <a:xfrm>
            <a:off x="0" y="0"/>
            <a:ext cx="9144000" cy="3046988"/>
          </a:xfrm>
          <a:prstGeom prst="rect">
            <a:avLst/>
          </a:prstGeom>
        </p:spPr>
        <p:txBody>
          <a:bodyPr wrap="square">
            <a:spAutoFit/>
          </a:bodyPr>
          <a:lstStyle/>
          <a:p>
            <a:r>
              <a:rPr lang="uk-UA" sz="2400" dirty="0" smtClean="0"/>
              <a:t>Емблема фірми є гербом, несучим в собі наступну інформацію: червоно-чорні смуги і оленячі роги є символами німецької землі Баден-Вюртемберг (на території якій знаходиться </a:t>
            </a:r>
            <a:r>
              <a:rPr lang="uk-UA" sz="2400" dirty="0" err="1" smtClean="0"/>
              <a:t>Штутгарт</a:t>
            </a:r>
            <a:r>
              <a:rPr lang="uk-UA" sz="2400" dirty="0" smtClean="0"/>
              <a:t>), а напис </a:t>
            </a:r>
            <a:r>
              <a:rPr lang="en-US" sz="2400" dirty="0" smtClean="0"/>
              <a:t>Porsche </a:t>
            </a:r>
            <a:r>
              <a:rPr lang="uk-UA" sz="2400" dirty="0" smtClean="0"/>
              <a:t>і гарцюючий жеребець в центрі емблеми нагадують про те, що рідний для марки </a:t>
            </a:r>
            <a:r>
              <a:rPr lang="uk-UA" sz="2400" dirty="0" err="1" smtClean="0"/>
              <a:t>Штутгарт</a:t>
            </a:r>
            <a:r>
              <a:rPr lang="uk-UA" sz="2400" dirty="0" smtClean="0"/>
              <a:t> був заснований як кінна ферма в 950 році. Вперше цей логотип з'явився в 1952 році, коли марка вийшла на ринок США, для кращої </a:t>
            </a:r>
            <a:r>
              <a:rPr lang="uk-UA" sz="2400" dirty="0" err="1" smtClean="0"/>
              <a:t>впізнанності</a:t>
            </a:r>
            <a:r>
              <a:rPr lang="uk-UA" sz="2400" dirty="0" smtClean="0"/>
              <a:t>. До цього на капотах моделі 356 просто був напис «</a:t>
            </a:r>
            <a:r>
              <a:rPr lang="en-US" sz="2400" dirty="0" smtClean="0"/>
              <a:t>Porsche».</a:t>
            </a:r>
            <a:endParaRPr lang="uk-UA" sz="2400" dirty="0"/>
          </a:p>
        </p:txBody>
      </p:sp>
      <p:pic>
        <p:nvPicPr>
          <p:cNvPr id="6" name="Рисунок 5" descr="800px-Porsche_Boxster_II_Facelift_20090909_front.JPG"/>
          <p:cNvPicPr>
            <a:picLocks noChangeAspect="1"/>
          </p:cNvPicPr>
          <p:nvPr/>
        </p:nvPicPr>
        <p:blipFill>
          <a:blip r:embed="rId3" cstate="print"/>
          <a:stretch>
            <a:fillRect/>
          </a:stretch>
        </p:blipFill>
        <p:spPr>
          <a:xfrm>
            <a:off x="0" y="3573016"/>
            <a:ext cx="5142832" cy="3284984"/>
          </a:xfrm>
          <a:prstGeom prst="rect">
            <a:avLst/>
          </a:prstGeom>
        </p:spPr>
      </p:pic>
      <p:pic>
        <p:nvPicPr>
          <p:cNvPr id="5" name="Рисунок 4" descr="800px-2011_Porsche_Cayenne_S_--_08-31-2010.jpg"/>
          <p:cNvPicPr>
            <a:picLocks noChangeAspect="1"/>
          </p:cNvPicPr>
          <p:nvPr/>
        </p:nvPicPr>
        <p:blipFill>
          <a:blip r:embed="rId4" cstate="print"/>
          <a:stretch>
            <a:fillRect/>
          </a:stretch>
        </p:blipFill>
        <p:spPr>
          <a:xfrm>
            <a:off x="5148064" y="4250652"/>
            <a:ext cx="3995936" cy="2607348"/>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0.70"/>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600px-BMW.svg.png"/>
          <p:cNvPicPr>
            <a:picLocks noChangeAspect="1"/>
          </p:cNvPicPr>
          <p:nvPr/>
        </p:nvPicPr>
        <p:blipFill>
          <a:blip r:embed="rId2" cstate="print"/>
          <a:stretch>
            <a:fillRect/>
          </a:stretch>
        </p:blipFill>
        <p:spPr>
          <a:xfrm>
            <a:off x="1691680" y="404664"/>
            <a:ext cx="6219056" cy="6219056"/>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382000" cy="4392488"/>
          </a:xfrm>
        </p:spPr>
        <p:txBody>
          <a:bodyPr/>
          <a:lstStyle/>
          <a:p>
            <a:pPr algn="l" defTabSz="914400">
              <a:lnSpc>
                <a:spcPct val="90000"/>
              </a:lnSpc>
              <a:spcBef>
                <a:spcPts val="0"/>
              </a:spcBef>
              <a:buNone/>
            </a:pPr>
            <a:endParaRPr lang="ru-RU" sz="4800" b="0" i="0" spc="-150" dirty="0">
              <a:effectLst>
                <a:outerShdw blurRad="50800" dist="38100" dir="2700000" algn="tl">
                  <a:prstClr val="black">
                    <a:alpha val="40000"/>
                  </a:prstClr>
                </a:outerShdw>
              </a:effectLst>
              <a:latin typeface="Calibri"/>
              <a:ea typeface="+mn-ea"/>
              <a:cs typeface="Arial"/>
            </a:endParaRPr>
          </a:p>
        </p:txBody>
      </p:sp>
      <p:pic>
        <p:nvPicPr>
          <p:cNvPr id="4" name="Рисунок 3" descr="flgb_eu.jpg"/>
          <p:cNvPicPr>
            <a:picLocks noChangeAspect="1"/>
          </p:cNvPicPr>
          <p:nvPr/>
        </p:nvPicPr>
        <p:blipFill>
          <a:blip r:embed="rId3" cstate="print"/>
          <a:stretch>
            <a:fillRect/>
          </a:stretch>
        </p:blipFill>
        <p:spPr>
          <a:xfrm>
            <a:off x="0" y="0"/>
            <a:ext cx="9144000" cy="6858000"/>
          </a:xfrm>
          <a:prstGeom prst="rect">
            <a:avLst/>
          </a:prstGeom>
        </p:spPr>
      </p:pic>
      <p:sp>
        <p:nvSpPr>
          <p:cNvPr id="5" name="Прямоугольник 4"/>
          <p:cNvSpPr/>
          <p:nvPr/>
        </p:nvSpPr>
        <p:spPr>
          <a:xfrm>
            <a:off x="2987824" y="2060848"/>
            <a:ext cx="4104456" cy="281615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400" dirty="0" err="1" smtClean="0">
                <a:solidFill>
                  <a:schemeClr val="tx2"/>
                </a:solidFill>
              </a:rPr>
              <a:t>Німеччина</a:t>
            </a:r>
            <a:r>
              <a:rPr lang="ru-RU" sz="2400" dirty="0" smtClean="0">
                <a:solidFill>
                  <a:schemeClr val="tx2"/>
                </a:solidFill>
              </a:rPr>
              <a:t> </a:t>
            </a:r>
            <a:r>
              <a:rPr lang="ru-RU" sz="2400" dirty="0" err="1" smtClean="0">
                <a:solidFill>
                  <a:schemeClr val="tx2"/>
                </a:solidFill>
              </a:rPr>
              <a:t>є</a:t>
            </a:r>
            <a:r>
              <a:rPr lang="ru-RU" sz="2400" dirty="0" smtClean="0">
                <a:solidFill>
                  <a:schemeClr val="tx2"/>
                </a:solidFill>
              </a:rPr>
              <a:t> членом </a:t>
            </a:r>
            <a:r>
              <a:rPr lang="ru-RU" sz="2400" dirty="0" err="1" smtClean="0">
                <a:solidFill>
                  <a:schemeClr val="tx2"/>
                </a:solidFill>
              </a:rPr>
              <a:t>Європейського</a:t>
            </a:r>
            <a:r>
              <a:rPr lang="ru-RU" sz="2400" dirty="0" smtClean="0">
                <a:solidFill>
                  <a:schemeClr val="tx2"/>
                </a:solidFill>
              </a:rPr>
              <a:t> Союзу, НАТО </a:t>
            </a:r>
            <a:r>
              <a:rPr lang="ru-RU" sz="2400" dirty="0" err="1" smtClean="0">
                <a:solidFill>
                  <a:schemeClr val="tx2"/>
                </a:solidFill>
              </a:rPr>
              <a:t>і</a:t>
            </a:r>
            <a:r>
              <a:rPr lang="ru-RU" sz="2400" dirty="0" smtClean="0">
                <a:solidFill>
                  <a:schemeClr val="tx2"/>
                </a:solidFill>
              </a:rPr>
              <a:t> «</a:t>
            </a:r>
            <a:r>
              <a:rPr lang="ru-RU" sz="2400" dirty="0" err="1" smtClean="0">
                <a:solidFill>
                  <a:schemeClr val="tx2"/>
                </a:solidFill>
              </a:rPr>
              <a:t>Великої</a:t>
            </a:r>
            <a:r>
              <a:rPr lang="ru-RU" sz="2400" dirty="0" smtClean="0">
                <a:solidFill>
                  <a:schemeClr val="tx2"/>
                </a:solidFill>
              </a:rPr>
              <a:t> </a:t>
            </a:r>
            <a:r>
              <a:rPr lang="ru-RU" sz="2400" dirty="0" err="1" smtClean="0">
                <a:solidFill>
                  <a:schemeClr val="tx2"/>
                </a:solidFill>
              </a:rPr>
              <a:t>вісімки</a:t>
            </a:r>
            <a:r>
              <a:rPr lang="ru-RU" sz="2400" dirty="0" smtClean="0">
                <a:solidFill>
                  <a:schemeClr val="tx2"/>
                </a:solidFill>
              </a:rPr>
              <a:t>», </a:t>
            </a:r>
            <a:r>
              <a:rPr lang="ru-RU" sz="2400" dirty="0" err="1" smtClean="0">
                <a:solidFill>
                  <a:schemeClr val="tx2"/>
                </a:solidFill>
              </a:rPr>
              <a:t>претендує</a:t>
            </a:r>
            <a:r>
              <a:rPr lang="ru-RU" sz="2400" dirty="0" smtClean="0">
                <a:solidFill>
                  <a:schemeClr val="tx2"/>
                </a:solidFill>
              </a:rPr>
              <a:t> на </a:t>
            </a:r>
            <a:r>
              <a:rPr lang="ru-RU" sz="2400" dirty="0" err="1" smtClean="0">
                <a:solidFill>
                  <a:schemeClr val="tx2"/>
                </a:solidFill>
              </a:rPr>
              <a:t>постійне</a:t>
            </a:r>
            <a:r>
              <a:rPr lang="ru-RU" sz="2400" dirty="0" smtClean="0">
                <a:solidFill>
                  <a:schemeClr val="tx2"/>
                </a:solidFill>
              </a:rPr>
              <a:t> членство в </a:t>
            </a:r>
            <a:r>
              <a:rPr lang="ru-RU" sz="2400" dirty="0" err="1" smtClean="0">
                <a:solidFill>
                  <a:schemeClr val="tx2"/>
                </a:solidFill>
              </a:rPr>
              <a:t>Раді</a:t>
            </a:r>
            <a:r>
              <a:rPr lang="ru-RU" sz="2400" dirty="0" smtClean="0">
                <a:solidFill>
                  <a:schemeClr val="tx2"/>
                </a:solidFill>
              </a:rPr>
              <a:t> </a:t>
            </a:r>
            <a:r>
              <a:rPr lang="ru-RU" sz="2400" dirty="0" err="1" smtClean="0">
                <a:solidFill>
                  <a:schemeClr val="tx2"/>
                </a:solidFill>
              </a:rPr>
              <a:t>Безпеки</a:t>
            </a:r>
            <a:r>
              <a:rPr lang="ru-RU" sz="2400" dirty="0" smtClean="0">
                <a:solidFill>
                  <a:schemeClr val="tx2"/>
                </a:solidFill>
              </a:rPr>
              <a:t> ООН.</a:t>
            </a:r>
          </a:p>
          <a:p>
            <a:endParaRPr lang="ru-RU" sz="1100" b="1" cap="all" dirty="0" smtClean="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ru-RU" sz="11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ru-RU" sz="11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1477328"/>
          </a:xfrm>
          <a:prstGeom prst="rect">
            <a:avLst/>
          </a:prstGeom>
        </p:spPr>
        <p:txBody>
          <a:bodyPr wrap="square">
            <a:spAutoFit/>
          </a:bodyPr>
          <a:lstStyle/>
          <a:p>
            <a:r>
              <a:rPr lang="en-US" b="1" dirty="0" err="1" smtClean="0"/>
              <a:t>Bayerische</a:t>
            </a:r>
            <a:r>
              <a:rPr lang="en-US" b="1" dirty="0" smtClean="0"/>
              <a:t> </a:t>
            </a:r>
            <a:r>
              <a:rPr lang="en-US" b="1" dirty="0" err="1" smtClean="0"/>
              <a:t>Motoren</a:t>
            </a:r>
            <a:r>
              <a:rPr lang="en-US" b="1" dirty="0" smtClean="0"/>
              <a:t> </a:t>
            </a:r>
            <a:r>
              <a:rPr lang="en-US" b="1" dirty="0" err="1" smtClean="0"/>
              <a:t>Werke</a:t>
            </a:r>
            <a:r>
              <a:rPr lang="en-US" b="1" dirty="0" smtClean="0"/>
              <a:t> AG</a:t>
            </a:r>
            <a:r>
              <a:rPr lang="en-US" dirty="0" smtClean="0"/>
              <a:t> </a:t>
            </a:r>
            <a:r>
              <a:rPr lang="vi-VN" i="1" dirty="0" smtClean="0"/>
              <a:t>або скор.</a:t>
            </a:r>
            <a:r>
              <a:rPr lang="vi-VN" dirty="0" smtClean="0"/>
              <a:t> </a:t>
            </a:r>
            <a:r>
              <a:rPr lang="en-US" b="1" dirty="0" smtClean="0"/>
              <a:t>BMW</a:t>
            </a:r>
            <a:r>
              <a:rPr lang="en-US" dirty="0" smtClean="0"/>
              <a:t> (</a:t>
            </a:r>
            <a:r>
              <a:rPr lang="vi-VN" dirty="0" smtClean="0"/>
              <a:t>Баварські моторні заводи</a:t>
            </a:r>
            <a:r>
              <a:rPr lang="uk-UA" dirty="0" smtClean="0"/>
              <a:t>)</a:t>
            </a:r>
            <a:r>
              <a:rPr lang="vi-VN" dirty="0" smtClean="0"/>
              <a:t> — німецький</a:t>
            </a:r>
            <a:r>
              <a:rPr lang="uk-UA" dirty="0" smtClean="0"/>
              <a:t> </a:t>
            </a:r>
            <a:r>
              <a:rPr lang="vi-VN" dirty="0" smtClean="0"/>
              <a:t>автобудівний та авіамоторний концерн і одноіменна торгова марка автомобілів преміум- та люкс-класу і мотоциклів. Концерн є материнською фірмою (холдингом) об'єднання </a:t>
            </a:r>
            <a:r>
              <a:rPr lang="en-US" i="1" dirty="0" smtClean="0"/>
              <a:t>BMW Group</a:t>
            </a:r>
            <a:r>
              <a:rPr lang="en-US" dirty="0" smtClean="0"/>
              <a:t>, </a:t>
            </a:r>
            <a:r>
              <a:rPr lang="vi-VN" dirty="0" smtClean="0"/>
              <a:t>в яке входять наступні окремі виробництва: мотоцикли </a:t>
            </a:r>
            <a:r>
              <a:rPr lang="en-US" dirty="0" smtClean="0"/>
              <a:t>BMW, </a:t>
            </a:r>
            <a:r>
              <a:rPr lang="vi-VN" dirty="0" smtClean="0"/>
              <a:t>автомобілі марок </a:t>
            </a:r>
            <a:r>
              <a:rPr lang="en-US" dirty="0" smtClean="0"/>
              <a:t>BMW, Rolls-Royce, MINI, </a:t>
            </a:r>
            <a:r>
              <a:rPr lang="vi-VN" dirty="0" smtClean="0"/>
              <a:t>дочірні виробництва </a:t>
            </a:r>
            <a:r>
              <a:rPr lang="en-US" dirty="0" smtClean="0"/>
              <a:t>BMW M, BMW </a:t>
            </a:r>
            <a:r>
              <a:rPr lang="vi-VN" dirty="0" smtClean="0"/>
              <a:t>та інші.</a:t>
            </a:r>
            <a:endParaRPr lang="uk-UA" dirty="0"/>
          </a:p>
        </p:txBody>
      </p:sp>
      <p:pic>
        <p:nvPicPr>
          <p:cNvPr id="3" name="Рисунок 2" descr="01-bmw-active-e-1298983635.jpg"/>
          <p:cNvPicPr>
            <a:picLocks noChangeAspect="1"/>
          </p:cNvPicPr>
          <p:nvPr/>
        </p:nvPicPr>
        <p:blipFill>
          <a:blip r:embed="rId2" cstate="print"/>
          <a:stretch>
            <a:fillRect/>
          </a:stretch>
        </p:blipFill>
        <p:spPr>
          <a:xfrm>
            <a:off x="0" y="2741605"/>
            <a:ext cx="3312283" cy="2199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bmw-01.jpg"/>
          <p:cNvPicPr>
            <a:picLocks noChangeAspect="1"/>
          </p:cNvPicPr>
          <p:nvPr/>
        </p:nvPicPr>
        <p:blipFill>
          <a:blip r:embed="rId3" cstate="print">
            <a:grayscl/>
          </a:blip>
          <a:srcRect l="1890" t="23622" r="945" b="5354"/>
          <a:stretch>
            <a:fillRect/>
          </a:stretch>
        </p:blipFill>
        <p:spPr>
          <a:xfrm>
            <a:off x="0" y="4941168"/>
            <a:ext cx="3496451" cy="1916832"/>
          </a:xfrm>
          <a:prstGeom prst="rect">
            <a:avLst/>
          </a:prstGeom>
        </p:spPr>
      </p:pic>
      <p:pic>
        <p:nvPicPr>
          <p:cNvPr id="5" name="Рисунок 4" descr="versiya-bmw-m6-gran-coupe-ot-ps-garage-1327010220-1.jpg"/>
          <p:cNvPicPr>
            <a:picLocks noChangeAspect="1"/>
          </p:cNvPicPr>
          <p:nvPr/>
        </p:nvPicPr>
        <p:blipFill>
          <a:blip r:embed="rId4" cstate="print"/>
          <a:srcRect l="886" t="4724" r="2953" b="10499"/>
          <a:stretch>
            <a:fillRect/>
          </a:stretch>
        </p:blipFill>
        <p:spPr>
          <a:xfrm>
            <a:off x="3303489" y="3961637"/>
            <a:ext cx="5840511" cy="2896363"/>
          </a:xfrm>
          <a:prstGeom prst="rect">
            <a:avLst/>
          </a:prstGeom>
        </p:spPr>
      </p:pic>
      <p:pic>
        <p:nvPicPr>
          <p:cNvPr id="6" name="Рисунок 5" descr="images (2).jpg"/>
          <p:cNvPicPr>
            <a:picLocks noChangeAspect="1"/>
          </p:cNvPicPr>
          <p:nvPr/>
        </p:nvPicPr>
        <p:blipFill>
          <a:blip r:embed="rId5" cstate="print"/>
          <a:stretch>
            <a:fillRect/>
          </a:stretch>
        </p:blipFill>
        <p:spPr>
          <a:xfrm>
            <a:off x="4716016" y="1844824"/>
            <a:ext cx="2880320" cy="2149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decel="100000"/>
                                        <p:tgtEl>
                                          <p:spTgt spid="5"/>
                                        </p:tgtEl>
                                      </p:cBhvr>
                                    </p:animEffect>
                                    <p:anim calcmode="lin" valueType="num">
                                      <p:cBhvr>
                                        <p:cTn id="15" dur="800" decel="100000" fill="hold"/>
                                        <p:tgtEl>
                                          <p:spTgt spid="5"/>
                                        </p:tgtEl>
                                        <p:attrNameLst>
                                          <p:attrName>style.rotation</p:attrName>
                                        </p:attrNameLst>
                                      </p:cBhvr>
                                      <p:tavLst>
                                        <p:tav tm="0">
                                          <p:val>
                                            <p:fltVal val="-90"/>
                                          </p:val>
                                        </p:tav>
                                        <p:tav tm="100000">
                                          <p:val>
                                            <p:fltVal val="0"/>
                                          </p:val>
                                        </p:tav>
                                      </p:tavLst>
                                    </p:anim>
                                    <p:anim calcmode="lin" valueType="num">
                                      <p:cBhvr>
                                        <p:cTn id="16" dur="800" decel="100000" fill="hold"/>
                                        <p:tgtEl>
                                          <p:spTgt spid="5"/>
                                        </p:tgtEl>
                                        <p:attrNameLst>
                                          <p:attrName>ppt_x</p:attrName>
                                        </p:attrNameLst>
                                      </p:cBhvr>
                                      <p:tavLst>
                                        <p:tav tm="0">
                                          <p:val>
                                            <p:strVal val="#ppt_x+0.4"/>
                                          </p:val>
                                        </p:tav>
                                        <p:tav tm="100000">
                                          <p:val>
                                            <p:strVal val="#ppt_x-0.05"/>
                                          </p:val>
                                        </p:tav>
                                      </p:tavLst>
                                    </p:anim>
                                    <p:anim calcmode="lin" valueType="num">
                                      <p:cBhvr>
                                        <p:cTn id="17" dur="800" decel="100000" fill="hold"/>
                                        <p:tgtEl>
                                          <p:spTgt spid="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style.rotation</p:attrName>
                                        </p:attrNameLst>
                                      </p:cBhvr>
                                      <p:tavLst>
                                        <p:tav tm="0">
                                          <p:val>
                                            <p:fltVal val="720"/>
                                          </p:val>
                                        </p:tav>
                                        <p:tav tm="100000">
                                          <p:val>
                                            <p:fltVal val="0"/>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0" fill="hold"/>
                                        <p:tgtEl>
                                          <p:spTgt spid="3"/>
                                        </p:tgtEl>
                                        <p:attrNameLst>
                                          <p:attrName>ppt_w</p:attrName>
                                        </p:attrNameLst>
                                      </p:cBhvr>
                                      <p:tavLst>
                                        <p:tav tm="0" fmla="#ppt_w*sin(2.5*pi*$)">
                                          <p:val>
                                            <p:fltVal val="0"/>
                                          </p:val>
                                        </p:tav>
                                        <p:tav tm="100000">
                                          <p:val>
                                            <p:fltVal val="1"/>
                                          </p:val>
                                        </p:tav>
                                      </p:tavLst>
                                    </p:anim>
                                    <p:anim calcmode="lin" valueType="num">
                                      <p:cBhvr>
                                        <p:cTn id="33"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900" decel="100000" fill="hold"/>
                                        <p:tgtEl>
                                          <p:spTgt spid="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964488" cy="3477875"/>
          </a:xfrm>
          <a:prstGeom prst="rect">
            <a:avLst/>
          </a:prstGeom>
        </p:spPr>
        <p:txBody>
          <a:bodyPr wrap="square">
            <a:spAutoFit/>
          </a:bodyPr>
          <a:lstStyle/>
          <a:p>
            <a:r>
              <a:rPr lang="uk-UA" sz="2000" dirty="0" smtClean="0"/>
              <a:t>Німеччина імпортує продукцію машинобудівної, харчової, легкої та важкої промисловості. Головними партнерами Німеччини з імпорту є країни ЄС 52% (головним чином Франція 10%,Нідерланди 9%, Італія 7%, Великобританія 7%, Бельгія та Люксембург 5%), США 9%, Японія 5%.</a:t>
            </a:r>
          </a:p>
          <a:p>
            <a:r>
              <a:rPr lang="uk-UA" sz="2000" dirty="0" smtClean="0"/>
              <a:t>Водночас Німеччина експортує машинобудівну продукцію, автомобілі, хімічну продукцію, метали та вироби з металу, продукти харчування, текстиль. Головними експортними партнерами Німеччини є країни Європейського Союзу 56% (Франція 11%, Великобританія 8%, Італія 8%, Нідерланди 6%, Бельгія та Люксембург 5%), а також США 10% та Японія 2%.</a:t>
            </a:r>
            <a:endParaRPr lang="uk-UA" sz="2000" dirty="0"/>
          </a:p>
        </p:txBody>
      </p:sp>
      <p:pic>
        <p:nvPicPr>
          <p:cNvPr id="3" name="Рисунок 2" descr="nova-nakhoditsya-na-podeme.jpg"/>
          <p:cNvPicPr>
            <a:picLocks noChangeAspect="1"/>
          </p:cNvPicPr>
          <p:nvPr/>
        </p:nvPicPr>
        <p:blipFill>
          <a:blip r:embed="rId2" cstate="print"/>
          <a:stretch>
            <a:fillRect/>
          </a:stretch>
        </p:blipFill>
        <p:spPr>
          <a:xfrm>
            <a:off x="4305062" y="3833664"/>
            <a:ext cx="4838938" cy="3024336"/>
          </a:xfrm>
          <a:prstGeom prst="rect">
            <a:avLst/>
          </a:prstGeom>
          <a:ln>
            <a:noFill/>
          </a:ln>
          <a:effectLst>
            <a:softEdge rad="112500"/>
          </a:effectLst>
        </p:spPr>
      </p:pic>
      <p:pic>
        <p:nvPicPr>
          <p:cNvPr id="4" name="Рисунок 3" descr="715714f67692f105501dbd9c0aab5fef.jpg"/>
          <p:cNvPicPr>
            <a:picLocks noChangeAspect="1"/>
          </p:cNvPicPr>
          <p:nvPr/>
        </p:nvPicPr>
        <p:blipFill>
          <a:blip r:embed="rId3" cstate="print"/>
          <a:stretch>
            <a:fillRect/>
          </a:stretch>
        </p:blipFill>
        <p:spPr>
          <a:xfrm>
            <a:off x="0" y="3747839"/>
            <a:ext cx="4283968" cy="311016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33246"/>
            <a:ext cx="4788024" cy="6124754"/>
          </a:xfrm>
          <a:prstGeom prst="rect">
            <a:avLst/>
          </a:prstGeom>
        </p:spPr>
        <p:txBody>
          <a:bodyPr wrap="square">
            <a:spAutoFit/>
          </a:bodyPr>
          <a:lstStyle/>
          <a:p>
            <a:r>
              <a:rPr lang="uk-UA" sz="2800" dirty="0" smtClean="0"/>
              <a:t>Понад третина території Німеччини зайнята сільським господарством. Головним чином вирощуються зернові, </a:t>
            </a:r>
            <a:r>
              <a:rPr lang="uk-UA" sz="2800" dirty="0" err="1" smtClean="0"/>
              <a:t>картоп-ля</a:t>
            </a:r>
            <a:r>
              <a:rPr lang="uk-UA" sz="2800" dirty="0" smtClean="0"/>
              <a:t>, цукрові буряки, рослини, з яких виробляється олія. Німеччина — лідер-виробник хмелю, з якого виробляється понад 5,5 тис. ґатунків пива. На півдні країни (особливо в долинах річок Рейн та </a:t>
            </a:r>
            <a:r>
              <a:rPr lang="uk-UA" sz="2800" dirty="0" err="1" smtClean="0"/>
              <a:t>Везер</a:t>
            </a:r>
            <a:r>
              <a:rPr lang="uk-UA" sz="2800" dirty="0" smtClean="0"/>
              <a:t>) вирощується виноград.</a:t>
            </a:r>
            <a:endParaRPr lang="uk-UA" sz="2800" dirty="0"/>
          </a:p>
        </p:txBody>
      </p:sp>
      <p:sp>
        <p:nvSpPr>
          <p:cNvPr id="3" name="Прямоугольник 2"/>
          <p:cNvSpPr/>
          <p:nvPr/>
        </p:nvSpPr>
        <p:spPr>
          <a:xfrm>
            <a:off x="323528" y="188640"/>
            <a:ext cx="4320480" cy="584775"/>
          </a:xfrm>
          <a:prstGeom prst="rect">
            <a:avLst/>
          </a:prstGeom>
        </p:spPr>
        <p:txBody>
          <a:bodyPr wrap="square">
            <a:spAutoFit/>
          </a:bodyPr>
          <a:lstStyle/>
          <a:p>
            <a:pPr algn="ctr"/>
            <a:r>
              <a:rPr lang="uk-UA" sz="3200" b="1" i="1" dirty="0" smtClean="0"/>
              <a:t>Сільське господарство</a:t>
            </a:r>
            <a:endParaRPr lang="uk-UA" sz="3200" b="1" i="1" dirty="0"/>
          </a:p>
        </p:txBody>
      </p:sp>
      <p:pic>
        <p:nvPicPr>
          <p:cNvPr id="3074" name="Picture 2" descr="C:\Users\Home\AppData\Local\Microsoft\Windows\Temporary Internet Files\Content.IE5\RKUF8LPJ\MP900448648[1].jpg"/>
          <p:cNvPicPr>
            <a:picLocks noChangeAspect="1" noChangeArrowheads="1"/>
          </p:cNvPicPr>
          <p:nvPr/>
        </p:nvPicPr>
        <p:blipFill>
          <a:blip r:embed="rId2" cstate="print"/>
          <a:srcRect/>
          <a:stretch>
            <a:fillRect/>
          </a:stretch>
        </p:blipFill>
        <p:spPr bwMode="auto">
          <a:xfrm>
            <a:off x="4860032" y="0"/>
            <a:ext cx="4283968" cy="6858000"/>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500" fill="hold"/>
                                        <p:tgtEl>
                                          <p:spTgt spid="3074"/>
                                        </p:tgtEl>
                                        <p:attrNameLst>
                                          <p:attrName>ppt_w</p:attrName>
                                        </p:attrNameLst>
                                      </p:cBhvr>
                                      <p:tavLst>
                                        <p:tav tm="0">
                                          <p:val>
                                            <p:strVal val="#ppt_w*0.05"/>
                                          </p:val>
                                        </p:tav>
                                        <p:tav tm="100000">
                                          <p:val>
                                            <p:strVal val="#ppt_w"/>
                                          </p:val>
                                        </p:tav>
                                      </p:tavLst>
                                    </p:anim>
                                    <p:anim calcmode="lin" valueType="num">
                                      <p:cBhvr>
                                        <p:cTn id="21" dur="500" fill="hold"/>
                                        <p:tgtEl>
                                          <p:spTgt spid="3074"/>
                                        </p:tgtEl>
                                        <p:attrNameLst>
                                          <p:attrName>ppt_h</p:attrName>
                                        </p:attrNameLst>
                                      </p:cBhvr>
                                      <p:tavLst>
                                        <p:tav tm="0">
                                          <p:val>
                                            <p:strVal val="#ppt_h"/>
                                          </p:val>
                                        </p:tav>
                                        <p:tav tm="100000">
                                          <p:val>
                                            <p:strVal val="#ppt_h"/>
                                          </p:val>
                                        </p:tav>
                                      </p:tavLst>
                                    </p:anim>
                                    <p:anim calcmode="lin" valueType="num">
                                      <p:cBhvr>
                                        <p:cTn id="22" dur="500" fill="hold"/>
                                        <p:tgtEl>
                                          <p:spTgt spid="3074"/>
                                        </p:tgtEl>
                                        <p:attrNameLst>
                                          <p:attrName>ppt_x</p:attrName>
                                        </p:attrNameLst>
                                      </p:cBhvr>
                                      <p:tavLst>
                                        <p:tav tm="0">
                                          <p:val>
                                            <p:strVal val="#ppt_x-.2"/>
                                          </p:val>
                                        </p:tav>
                                        <p:tav tm="100000">
                                          <p:val>
                                            <p:strVal val="#ppt_x"/>
                                          </p:val>
                                        </p:tav>
                                      </p:tavLst>
                                    </p:anim>
                                    <p:anim calcmode="lin" valueType="num">
                                      <p:cBhvr>
                                        <p:cTn id="23" dur="500" fill="hold"/>
                                        <p:tgtEl>
                                          <p:spTgt spid="3074"/>
                                        </p:tgtEl>
                                        <p:attrNameLst>
                                          <p:attrName>ppt_y</p:attrName>
                                        </p:attrNameLst>
                                      </p:cBhvr>
                                      <p:tavLst>
                                        <p:tav tm="0">
                                          <p:val>
                                            <p:strVal val="#ppt_y"/>
                                          </p:val>
                                        </p:tav>
                                        <p:tav tm="100000">
                                          <p:val>
                                            <p:strVal val="#ppt_y"/>
                                          </p:val>
                                        </p:tav>
                                      </p:tavLst>
                                    </p:anim>
                                    <p:animEffect transition="in" filter="fade">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Н</a:t>
            </a:r>
            <a:r>
              <a:rPr lang="uk-UA" dirty="0" smtClean="0"/>
              <a:t>аселення</a:t>
            </a:r>
            <a:endParaRPr lang="uk-UA" dirty="0"/>
          </a:p>
        </p:txBody>
      </p:sp>
      <p:sp>
        <p:nvSpPr>
          <p:cNvPr id="3" name="Текст 2"/>
          <p:cNvSpPr>
            <a:spLocks noGrp="1"/>
          </p:cNvSpPr>
          <p:nvPr>
            <p:ph type="body" sz="quarter" idx="10"/>
          </p:nvPr>
        </p:nvSpPr>
        <p:spPr>
          <a:xfrm>
            <a:off x="0" y="836712"/>
            <a:ext cx="9144000" cy="3102388"/>
          </a:xfrm>
        </p:spPr>
        <p:txBody>
          <a:bodyPr/>
          <a:lstStyle/>
          <a:p>
            <a:r>
              <a:rPr lang="uk-UA" sz="2800" dirty="0" smtClean="0"/>
              <a:t>Населення Німеччини — 83 мільйони мешканців, із них 75 мільйонів з німецьким, а 8 мільйонів із іноземним громадянством. У 2010 р. у країні проживало 65 </a:t>
            </a:r>
            <a:r>
              <a:rPr lang="uk-UA" sz="2800" dirty="0" err="1" smtClean="0"/>
              <a:t>млн</a:t>
            </a:r>
            <a:r>
              <a:rPr lang="uk-UA" sz="2800" dirty="0" smtClean="0"/>
              <a:t> німців та 15,5 </a:t>
            </a:r>
            <a:r>
              <a:rPr lang="uk-UA" sz="2800" dirty="0" err="1" smtClean="0"/>
              <a:t>млн</a:t>
            </a:r>
            <a:r>
              <a:rPr lang="uk-UA" sz="2800" dirty="0" smtClean="0"/>
              <a:t> іноземців. Найбільші чисельні групи — турки та курди (3,2 мільйони), поляки (1,6 мільйони), вихідці з країн СНД (росіяни,євреї, російські німці (1,4 мільйони), вихідці з країн західної Європи та Балкан (2,9 </a:t>
            </a:r>
            <a:r>
              <a:rPr lang="uk-UA" sz="2800" dirty="0" err="1" smtClean="0"/>
              <a:t>млн</a:t>
            </a:r>
            <a:r>
              <a:rPr lang="uk-UA" sz="2800" dirty="0" smtClean="0"/>
              <a:t>), вихідці з країн Азії (1,6 </a:t>
            </a:r>
            <a:r>
              <a:rPr lang="uk-UA" sz="2800" dirty="0" err="1" smtClean="0"/>
              <a:t>млн</a:t>
            </a:r>
            <a:r>
              <a:rPr lang="uk-UA" sz="2800" dirty="0" smtClean="0"/>
              <a:t>)</a:t>
            </a:r>
            <a:endParaRPr lang="uk-UA" sz="2800" dirty="0"/>
          </a:p>
        </p:txBody>
      </p:sp>
      <p:pic>
        <p:nvPicPr>
          <p:cNvPr id="4" name="Рисунок 3" descr="800px-Berlinale2007.jpg"/>
          <p:cNvPicPr>
            <a:picLocks noChangeAspect="1"/>
          </p:cNvPicPr>
          <p:nvPr/>
        </p:nvPicPr>
        <p:blipFill>
          <a:blip r:embed="rId2" cstate="print"/>
          <a:stretch>
            <a:fillRect/>
          </a:stretch>
        </p:blipFill>
        <p:spPr>
          <a:xfrm>
            <a:off x="4572000" y="3933056"/>
            <a:ext cx="4357460" cy="2924944"/>
          </a:xfrm>
          <a:prstGeom prst="rect">
            <a:avLst/>
          </a:prstGeom>
          <a:ln>
            <a:noFill/>
          </a:ln>
          <a:effectLst>
            <a:softEdge rad="112500"/>
          </a:effectLst>
        </p:spPr>
      </p:pic>
      <p:pic>
        <p:nvPicPr>
          <p:cNvPr id="5" name="Рисунок 4" descr="715714f67692f105501dbd9c0aab5fef.jpg"/>
          <p:cNvPicPr>
            <a:picLocks noChangeAspect="1"/>
          </p:cNvPicPr>
          <p:nvPr/>
        </p:nvPicPr>
        <p:blipFill>
          <a:blip r:embed="rId3" cstate="print"/>
          <a:stretch>
            <a:fillRect/>
          </a:stretch>
        </p:blipFill>
        <p:spPr>
          <a:xfrm>
            <a:off x="323528" y="3933056"/>
            <a:ext cx="4028848" cy="292494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from="(-#ppt_w/2)" to="(#ppt_x)" calcmode="lin" valueType="num">
                                      <p:cBhvr>
                                        <p:cTn id="25" dur="600" fill="hold">
                                          <p:stCondLst>
                                            <p:cond delay="0"/>
                                          </p:stCondLst>
                                        </p:cTn>
                                        <p:tgtEl>
                                          <p:spTgt spid="5"/>
                                        </p:tgtEl>
                                        <p:attrNameLst>
                                          <p:attrName>ppt_x</p:attrName>
                                        </p:attrNameLst>
                                      </p:cBhvr>
                                    </p:anim>
                                    <p:anim from="0" to="-1.0" calcmode="lin" valueType="num">
                                      <p:cBhvr>
                                        <p:cTn id="26" dur="200" decel="50000" autoRev="1" fill="hold">
                                          <p:stCondLst>
                                            <p:cond delay="600"/>
                                          </p:stCondLst>
                                        </p:cTn>
                                        <p:tgtEl>
                                          <p:spTgt spid="5"/>
                                        </p:tgtEl>
                                        <p:attrNameLst>
                                          <p:attrName>xshear</p:attrName>
                                        </p:attrNameLst>
                                      </p:cBhvr>
                                    </p:anim>
                                    <p:animScale>
                                      <p:cBhvr>
                                        <p:cTn id="27" dur="200" decel="100000" autoRev="1" fill="hold">
                                          <p:stCondLst>
                                            <p:cond delay="600"/>
                                          </p:stCondLst>
                                        </p:cTn>
                                        <p:tgtEl>
                                          <p:spTgt spid="5"/>
                                        </p:tgtEl>
                                      </p:cBhvr>
                                      <p:from x="100000" y="100000"/>
                                      <p:to x="80000" y="100000"/>
                                    </p:animScale>
                                    <p:anim by="(#ppt_h/3+#ppt_w*0.1)" calcmode="lin" valueType="num">
                                      <p:cBhvr additive="sum">
                                        <p:cTn id="28" dur="200" decel="100000" autoRev="1" fill="hold">
                                          <p:stCondLst>
                                            <p:cond delay="600"/>
                                          </p:stCondLst>
                                        </p:cTn>
                                        <p:tgtEl>
                                          <p:spTgt spid="5"/>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Scale>
                                      <p:cBhvr>
                                        <p:cTn id="3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
                                        </p:tgtEl>
                                        <p:attrNameLst>
                                          <p:attrName>ppt_x</p:attrName>
                                          <p:attrName>ppt_y</p:attrName>
                                        </p:attrNameLst>
                                      </p:cBhvr>
                                    </p:animMotion>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ermany.gif"/>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pPr algn="ctr"/>
            <a:r>
              <a:rPr lang="uk-UA" dirty="0" smtClean="0"/>
              <a:t>Мова</a:t>
            </a:r>
            <a:endParaRPr lang="uk-UA" dirty="0"/>
          </a:p>
        </p:txBody>
      </p:sp>
      <p:sp>
        <p:nvSpPr>
          <p:cNvPr id="3" name="Текст 2"/>
          <p:cNvSpPr>
            <a:spLocks noGrp="1"/>
          </p:cNvSpPr>
          <p:nvPr>
            <p:ph type="body" sz="quarter" idx="10"/>
          </p:nvPr>
        </p:nvSpPr>
        <p:spPr>
          <a:xfrm>
            <a:off x="395536" y="1052736"/>
            <a:ext cx="8382000" cy="5601533"/>
          </a:xfrm>
        </p:spPr>
        <p:txBody>
          <a:bodyPr/>
          <a:lstStyle/>
          <a:p>
            <a:r>
              <a:rPr lang="uk-UA" sz="2800" dirty="0" smtClean="0"/>
              <a:t>Офіційна мова — німецька мова. Данська мова, </a:t>
            </a:r>
            <a:r>
              <a:rPr lang="uk-UA" sz="2800" dirty="0" err="1" smtClean="0"/>
              <a:t>сорбська</a:t>
            </a:r>
            <a:r>
              <a:rPr lang="uk-UA" sz="2800" dirty="0" smtClean="0"/>
              <a:t> мова, фризька мова, </a:t>
            </a:r>
            <a:r>
              <a:rPr lang="uk-UA" sz="2800" dirty="0" err="1" smtClean="0"/>
              <a:t>мова</a:t>
            </a:r>
            <a:r>
              <a:rPr lang="uk-UA" sz="2800" dirty="0" smtClean="0"/>
              <a:t> </a:t>
            </a:r>
            <a:r>
              <a:rPr lang="uk-UA" sz="2800" dirty="0" err="1" smtClean="0"/>
              <a:t>ромів</a:t>
            </a:r>
            <a:r>
              <a:rPr lang="uk-UA" sz="2800" dirty="0" smtClean="0"/>
              <a:t> (циганська мова) є офіційно визнаними мовами етнічних меншин. Як іноземну мову в школах вивчають англійську, французьку, а також латинську, італійську та російську мови.</a:t>
            </a:r>
          </a:p>
          <a:p>
            <a:r>
              <a:rPr lang="uk-UA" sz="2800" dirty="0" smtClean="0"/>
              <a:t>Німецька мова поділяється на 3 групи діалектів: нижньонімецькі, </a:t>
            </a:r>
            <a:r>
              <a:rPr lang="uk-UA" sz="2800" dirty="0" err="1" smtClean="0"/>
              <a:t>середньонімецькі</a:t>
            </a:r>
            <a:r>
              <a:rPr lang="uk-UA" sz="2800" dirty="0" smtClean="0"/>
              <a:t> та верхньонімецькі. Нижньонімецькі — </a:t>
            </a:r>
            <a:r>
              <a:rPr lang="uk-UA" sz="2800" dirty="0" err="1" smtClean="0"/>
              <a:t>нижньофранкський</a:t>
            </a:r>
            <a:r>
              <a:rPr lang="uk-UA" sz="2800" dirty="0" smtClean="0"/>
              <a:t>, </a:t>
            </a:r>
            <a:r>
              <a:rPr lang="uk-UA" sz="2800" dirty="0" err="1" smtClean="0"/>
              <a:t>нижньоалеманський</a:t>
            </a:r>
            <a:r>
              <a:rPr lang="uk-UA" sz="2800" dirty="0" smtClean="0"/>
              <a:t> та фризький; </a:t>
            </a:r>
            <a:r>
              <a:rPr lang="uk-UA" sz="2800" dirty="0" err="1" smtClean="0"/>
              <a:t>середньонімецькі</a:t>
            </a:r>
            <a:r>
              <a:rPr lang="uk-UA" sz="2800" dirty="0" smtClean="0"/>
              <a:t> — саксонський, </a:t>
            </a:r>
            <a:r>
              <a:rPr lang="uk-UA" sz="2800" dirty="0" err="1" smtClean="0"/>
              <a:t>тюрингський</a:t>
            </a:r>
            <a:r>
              <a:rPr lang="uk-UA" sz="2800" dirty="0" smtClean="0"/>
              <a:t> та франкський; верхньонімецькі — </a:t>
            </a:r>
            <a:r>
              <a:rPr lang="uk-UA" sz="2800" dirty="0" err="1" smtClean="0"/>
              <a:t>верхньофранкський</a:t>
            </a:r>
            <a:r>
              <a:rPr lang="uk-UA" sz="2800" dirty="0" smtClean="0"/>
              <a:t>, </a:t>
            </a:r>
            <a:r>
              <a:rPr lang="uk-UA" sz="2800" dirty="0" err="1" smtClean="0"/>
              <a:t>алеманський</a:t>
            </a:r>
            <a:r>
              <a:rPr lang="uk-UA" sz="2800" dirty="0" smtClean="0"/>
              <a:t> та баварський.</a:t>
            </a:r>
          </a:p>
          <a:p>
            <a:endParaRPr lang="uk-UA" sz="2800"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82000" cy="664797"/>
          </a:xfrm>
        </p:spPr>
        <p:txBody>
          <a:bodyPr/>
          <a:lstStyle/>
          <a:p>
            <a:pPr algn="ctr"/>
            <a:r>
              <a:rPr lang="uk-UA" dirty="0"/>
              <a:t>Р</a:t>
            </a:r>
            <a:r>
              <a:rPr lang="uk-UA" dirty="0" smtClean="0"/>
              <a:t>елігія</a:t>
            </a:r>
            <a:endParaRPr lang="uk-UA" dirty="0"/>
          </a:p>
        </p:txBody>
      </p:sp>
      <p:sp>
        <p:nvSpPr>
          <p:cNvPr id="3" name="Текст 2"/>
          <p:cNvSpPr>
            <a:spLocks noGrp="1"/>
          </p:cNvSpPr>
          <p:nvPr>
            <p:ph type="body" sz="quarter" idx="10"/>
          </p:nvPr>
        </p:nvSpPr>
        <p:spPr>
          <a:xfrm>
            <a:off x="0" y="908720"/>
            <a:ext cx="7092280" cy="5760640"/>
          </a:xfrm>
        </p:spPr>
        <p:txBody>
          <a:bodyPr/>
          <a:lstStyle/>
          <a:p>
            <a:r>
              <a:rPr lang="uk-UA" sz="2000" dirty="0" smtClean="0"/>
              <a:t>Конституція Німеччини як основний закон гарантує свободу віри та релігій в країні. Перед Другою світовою війною 2/3 німців були протестантами, 1/3 римо-католиками. З 1948 року існує об'єднання лютеранських та реформатських земельних Церков Німеччини — Євангелічна церква Німеччини. З 1969 по 1991 існувала окрема Євангелічна церква НДР.</a:t>
            </a:r>
          </a:p>
          <a:p>
            <a:r>
              <a:rPr lang="uk-UA" sz="2000" dirty="0" smtClean="0"/>
              <a:t>Сьогодні 29,7% німців лютерани та протестанти, 31,2% католики, 3,9% мусульмани та 0,1% іудеї. У Німеччині живе приблизно 3 мільйони мусульман, близько 100 000 православних, 380 000 </a:t>
            </a:r>
            <a:r>
              <a:rPr lang="uk-UA" sz="2000" dirty="0" err="1" smtClean="0"/>
              <a:t>новоапостолів</a:t>
            </a:r>
            <a:r>
              <a:rPr lang="uk-UA" sz="2000" dirty="0" smtClean="0"/>
              <a:t> та 100 000 юдеїв. Приблизно 25 відсотків населення Німеччини не належать до жодної релігійної групи.</a:t>
            </a:r>
          </a:p>
          <a:p>
            <a:r>
              <a:rPr lang="uk-UA" sz="2000" dirty="0" smtClean="0"/>
              <a:t>Релігійність у країні з року в рік послаблюється: 2010 року католицьку церкву залишили понад 180 тис. прихожан, також перестали вважати себе протестантами понад 150 тис. німців. Попереднього року зростання кількості атеїстів теж було вражаючим — понад 260 тис. з обох християнських церков. Католицькі теологи закликають до кардинальних реформ церкви.</a:t>
            </a:r>
          </a:p>
          <a:p>
            <a:endParaRPr lang="uk-UA" sz="2000" dirty="0"/>
          </a:p>
        </p:txBody>
      </p:sp>
      <p:pic>
        <p:nvPicPr>
          <p:cNvPr id="1028" name="Picture 4" descr="C:\Users\Home\AppData\Local\Microsoft\Windows\Temporary Internet Files\Content.IE5\HRU6MLSZ\MC900429647[1].wmf"/>
          <p:cNvPicPr>
            <a:picLocks noChangeAspect="1" noChangeArrowheads="1"/>
          </p:cNvPicPr>
          <p:nvPr/>
        </p:nvPicPr>
        <p:blipFill>
          <a:blip r:embed="rId2" cstate="print"/>
          <a:srcRect/>
          <a:stretch>
            <a:fillRect/>
          </a:stretch>
        </p:blipFill>
        <p:spPr bwMode="auto">
          <a:xfrm>
            <a:off x="6984692" y="4221088"/>
            <a:ext cx="2027694" cy="2636912"/>
          </a:xfrm>
          <a:prstGeom prst="rect">
            <a:avLst/>
          </a:prstGeom>
          <a:noFill/>
        </p:spPr>
      </p:pic>
      <p:pic>
        <p:nvPicPr>
          <p:cNvPr id="1029" name="Picture 5" descr="C:\Users\Home\AppData\Local\Microsoft\Windows\Temporary Internet Files\Content.IE5\IAHZ4JHQ\MC900407776[1].wmf"/>
          <p:cNvPicPr>
            <a:picLocks noChangeAspect="1" noChangeArrowheads="1"/>
          </p:cNvPicPr>
          <p:nvPr/>
        </p:nvPicPr>
        <p:blipFill>
          <a:blip r:embed="rId3" cstate="print"/>
          <a:srcRect/>
          <a:stretch>
            <a:fillRect/>
          </a:stretch>
        </p:blipFill>
        <p:spPr bwMode="auto">
          <a:xfrm>
            <a:off x="7308304" y="1150337"/>
            <a:ext cx="1368152" cy="2247955"/>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8_6.jpg"/>
          <p:cNvPicPr>
            <a:picLocks noChangeAspect="1"/>
          </p:cNvPicPr>
          <p:nvPr/>
        </p:nvPicPr>
        <p:blipFill>
          <a:blip r:embed="rId2" cstate="print"/>
          <a:stretch>
            <a:fillRect/>
          </a:stretch>
        </p:blipFill>
        <p:spPr>
          <a:xfrm>
            <a:off x="3779912" y="2834934"/>
            <a:ext cx="5364087" cy="4023065"/>
          </a:xfrm>
          <a:prstGeom prst="rect">
            <a:avLst/>
          </a:prstGeom>
          <a:ln>
            <a:noFill/>
          </a:ln>
          <a:effectLst>
            <a:softEdge rad="112500"/>
          </a:effectLst>
        </p:spPr>
      </p:pic>
      <p:sp>
        <p:nvSpPr>
          <p:cNvPr id="2" name="Заголовок 1"/>
          <p:cNvSpPr>
            <a:spLocks noGrp="1"/>
          </p:cNvSpPr>
          <p:nvPr>
            <p:ph type="title"/>
          </p:nvPr>
        </p:nvSpPr>
        <p:spPr>
          <a:xfrm>
            <a:off x="395536" y="0"/>
            <a:ext cx="8382000" cy="606524"/>
          </a:xfrm>
        </p:spPr>
        <p:txBody>
          <a:bodyPr/>
          <a:lstStyle/>
          <a:p>
            <a:pPr algn="ctr"/>
            <a:r>
              <a:rPr lang="uk-UA" dirty="0" smtClean="0"/>
              <a:t>Берлін</a:t>
            </a:r>
            <a:endParaRPr lang="uk-UA" dirty="0"/>
          </a:p>
        </p:txBody>
      </p:sp>
      <p:sp>
        <p:nvSpPr>
          <p:cNvPr id="3" name="Текст 2"/>
          <p:cNvSpPr>
            <a:spLocks noGrp="1"/>
          </p:cNvSpPr>
          <p:nvPr>
            <p:ph type="body" sz="quarter" idx="10"/>
          </p:nvPr>
        </p:nvSpPr>
        <p:spPr>
          <a:xfrm>
            <a:off x="0" y="908720"/>
            <a:ext cx="9144000" cy="2554545"/>
          </a:xfrm>
        </p:spPr>
        <p:txBody>
          <a:bodyPr/>
          <a:lstStyle/>
          <a:p>
            <a:r>
              <a:rPr lang="vi-VN" sz="2000" b="1" dirty="0" smtClean="0">
                <a:latin typeface="Calibri" pitchFamily="34" charset="0"/>
              </a:rPr>
              <a:t>Берлі́н</a:t>
            </a:r>
            <a:r>
              <a:rPr lang="vi-VN" sz="2000" dirty="0" smtClean="0">
                <a:latin typeface="Calibri" pitchFamily="34" charset="0"/>
              </a:rPr>
              <a:t>  — столиця Федеративної Республіки Німеччина, окрема федеральна земля. Маючи 3,4 мільйони населення, Берлін є найбільшим за кількістю мешканців й площею містом Німеччини, і другим найнаселенішим містом ЄС післяЛондона</a:t>
            </a:r>
            <a:r>
              <a:rPr lang="vi-VN" sz="2000" dirty="0" smtClean="0">
                <a:latin typeface="Calibri" pitchFamily="34" charset="0"/>
              </a:rPr>
              <a:t>.</a:t>
            </a:r>
            <a:r>
              <a:rPr lang="uk-UA" sz="2000" dirty="0" smtClean="0">
                <a:latin typeface="Calibri" pitchFamily="34" charset="0"/>
              </a:rPr>
              <a:t> Із плином історії, Берлін неодноразово був головним містом німецьких державних утворень, зокрема Маркграфства Бранденбург, Королівства Пруссія,Німецької Імперії, Східної Німеччини. З часу возз'єднання Німеччини у 1990-му році Берлін — </a:t>
            </a:r>
            <a:r>
              <a:rPr lang="uk-UA" sz="2000" dirty="0" smtClean="0">
                <a:latin typeface="Calibri" pitchFamily="34" charset="0"/>
              </a:rPr>
              <a:t>загально німецька</a:t>
            </a:r>
            <a:r>
              <a:rPr lang="uk-UA" sz="2000" dirty="0" smtClean="0">
                <a:latin typeface="Calibri" pitchFamily="34" charset="0"/>
              </a:rPr>
              <a:t> столиця.</a:t>
            </a:r>
          </a:p>
          <a:p>
            <a:endParaRPr lang="uk-UA" sz="2000" dirty="0">
              <a:latin typeface="Calibri" pitchFamily="34" charset="0"/>
            </a:endParaRPr>
          </a:p>
        </p:txBody>
      </p:sp>
      <p:pic>
        <p:nvPicPr>
          <p:cNvPr id="6" name="Рисунок 5" descr="images.jpg"/>
          <p:cNvPicPr>
            <a:picLocks noChangeAspect="1"/>
          </p:cNvPicPr>
          <p:nvPr/>
        </p:nvPicPr>
        <p:blipFill>
          <a:blip r:embed="rId3" cstate="print"/>
          <a:stretch>
            <a:fillRect/>
          </a:stretch>
        </p:blipFill>
        <p:spPr>
          <a:xfrm>
            <a:off x="179512" y="4005064"/>
            <a:ext cx="3797769" cy="2852936"/>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ppt_w*0.05"/>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anim calcmode="lin" valueType="num">
                                      <p:cBhvr>
                                        <p:cTn id="30" dur="500" fill="hold"/>
                                        <p:tgtEl>
                                          <p:spTgt spid="5"/>
                                        </p:tgtEl>
                                        <p:attrNameLst>
                                          <p:attrName>ppt_x</p:attrName>
                                        </p:attrNameLst>
                                      </p:cBhvr>
                                      <p:tavLst>
                                        <p:tav tm="0">
                                          <p:val>
                                            <p:strVal val="#ppt_x-.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5004048" cy="2480679"/>
          </a:xfrm>
        </p:spPr>
        <p:txBody>
          <a:bodyPr/>
          <a:lstStyle/>
          <a:p>
            <a:r>
              <a:rPr lang="uk-UA" sz="2000" dirty="0" smtClean="0"/>
              <a:t>Берлін є важливим політичним</a:t>
            </a:r>
            <a:r>
              <a:rPr lang="uk-UA" sz="2000" dirty="0" smtClean="0"/>
              <a:t>, інформаційним</a:t>
            </a:r>
            <a:r>
              <a:rPr lang="uk-UA" sz="2000" dirty="0" smtClean="0"/>
              <a:t>, культурним та </a:t>
            </a:r>
            <a:r>
              <a:rPr lang="uk-UA" sz="2000" dirty="0" smtClean="0"/>
              <a:t>науковим центром</a:t>
            </a:r>
            <a:r>
              <a:rPr lang="uk-UA" sz="2000" dirty="0" smtClean="0"/>
              <a:t> Європи. Це </a:t>
            </a:r>
            <a:r>
              <a:rPr lang="uk-UA" sz="2000" dirty="0" smtClean="0"/>
              <a:t>важливий транспортний</a:t>
            </a:r>
            <a:r>
              <a:rPr lang="uk-UA" sz="2000" dirty="0" smtClean="0"/>
              <a:t> вузловий пункт й одне з </a:t>
            </a:r>
            <a:r>
              <a:rPr lang="uk-UA" sz="2000" dirty="0" err="1" smtClean="0"/>
              <a:t>найвідвідуваніших</a:t>
            </a:r>
            <a:r>
              <a:rPr lang="uk-UA" sz="2000" dirty="0" smtClean="0"/>
              <a:t> </a:t>
            </a:r>
            <a:r>
              <a:rPr lang="uk-UA" sz="2000" dirty="0" smtClean="0"/>
              <a:t>міст континенту. Численні університети, дослідницькі лабораторії, театри й музеї заслужили міжнародне визнання. Місто — важливий осередок діячів мистецтва і культури з усього світу. Історична спадщина Берліна, нічне життя міста, розмаїття </a:t>
            </a:r>
            <a:r>
              <a:rPr lang="uk-UA" sz="2000" dirty="0" smtClean="0"/>
              <a:t>архітектури широко </a:t>
            </a:r>
            <a:r>
              <a:rPr lang="uk-UA" sz="2000" dirty="0" smtClean="0"/>
              <a:t>відомі й поза межами Німеччини.</a:t>
            </a:r>
          </a:p>
          <a:p>
            <a:endParaRPr lang="uk-UA" dirty="0"/>
          </a:p>
        </p:txBody>
      </p:sp>
      <p:pic>
        <p:nvPicPr>
          <p:cNvPr id="4" name="Рисунок 3" descr="Berlin_reichstag_CP.jpg"/>
          <p:cNvPicPr>
            <a:picLocks noChangeAspect="1"/>
          </p:cNvPicPr>
          <p:nvPr/>
        </p:nvPicPr>
        <p:blipFill>
          <a:blip r:embed="rId2" cstate="print"/>
          <a:stretch>
            <a:fillRect/>
          </a:stretch>
        </p:blipFill>
        <p:spPr>
          <a:xfrm>
            <a:off x="4211960" y="3569973"/>
            <a:ext cx="4932040" cy="3288027"/>
          </a:xfrm>
          <a:prstGeom prst="rect">
            <a:avLst/>
          </a:prstGeom>
          <a:ln>
            <a:noFill/>
          </a:ln>
          <a:effectLst>
            <a:softEdge rad="112500"/>
          </a:effectLst>
        </p:spPr>
      </p:pic>
      <p:pic>
        <p:nvPicPr>
          <p:cNvPr id="6" name="Рисунок 5" descr="Берлин 2.jpg"/>
          <p:cNvPicPr>
            <a:picLocks noChangeAspect="1"/>
          </p:cNvPicPr>
          <p:nvPr/>
        </p:nvPicPr>
        <p:blipFill>
          <a:blip r:embed="rId3" cstate="print"/>
          <a:stretch>
            <a:fillRect/>
          </a:stretch>
        </p:blipFill>
        <p:spPr>
          <a:xfrm>
            <a:off x="0" y="3486606"/>
            <a:ext cx="4214242" cy="3371394"/>
          </a:xfrm>
          <a:prstGeom prst="rect">
            <a:avLst/>
          </a:prstGeom>
          <a:ln>
            <a:noFill/>
          </a:ln>
          <a:effectLst>
            <a:softEdge rad="112500"/>
          </a:effectLst>
        </p:spPr>
      </p:pic>
      <p:pic>
        <p:nvPicPr>
          <p:cNvPr id="7" name="Рисунок 6" descr="flagge-berlin.gif"/>
          <p:cNvPicPr>
            <a:picLocks noChangeAspect="1"/>
          </p:cNvPicPr>
          <p:nvPr/>
        </p:nvPicPr>
        <p:blipFill>
          <a:blip r:embed="rId4" cstate="print"/>
          <a:stretch>
            <a:fillRect/>
          </a:stretch>
        </p:blipFill>
        <p:spPr>
          <a:xfrm>
            <a:off x="5148063" y="476672"/>
            <a:ext cx="3973685" cy="259228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606524"/>
          </a:xfrm>
        </p:spPr>
        <p:txBody>
          <a:bodyPr/>
          <a:lstStyle/>
          <a:p>
            <a:pPr algn="ctr"/>
            <a:r>
              <a:rPr lang="uk-UA" dirty="0" smtClean="0"/>
              <a:t>Мюнхен</a:t>
            </a:r>
            <a:endParaRPr lang="uk-UA" dirty="0"/>
          </a:p>
        </p:txBody>
      </p:sp>
      <p:sp>
        <p:nvSpPr>
          <p:cNvPr id="3" name="Текст 2"/>
          <p:cNvSpPr>
            <a:spLocks noGrp="1"/>
          </p:cNvSpPr>
          <p:nvPr>
            <p:ph type="body" sz="quarter" idx="10"/>
          </p:nvPr>
        </p:nvSpPr>
        <p:spPr>
          <a:xfrm>
            <a:off x="0" y="836712"/>
            <a:ext cx="9144000" cy="2664296"/>
          </a:xfrm>
        </p:spPr>
        <p:txBody>
          <a:bodyPr/>
          <a:lstStyle/>
          <a:p>
            <a:r>
              <a:rPr lang="vi-VN" sz="2000" b="1" i="1" dirty="0" smtClean="0"/>
              <a:t>Мю́нхен</a:t>
            </a:r>
            <a:r>
              <a:rPr lang="vi-VN" sz="2000" dirty="0" smtClean="0"/>
              <a:t> </a:t>
            </a:r>
            <a:r>
              <a:rPr lang="en-US" sz="2000" dirty="0" smtClean="0"/>
              <a:t> — </a:t>
            </a:r>
            <a:r>
              <a:rPr lang="vi-VN" sz="2000" dirty="0" smtClean="0"/>
              <a:t>місто на річці Ізар на півдні Німеччини, у федеральній землі Баварія. Вільне </a:t>
            </a:r>
            <a:r>
              <a:rPr lang="vi-VN" sz="2000" dirty="0" smtClean="0"/>
              <a:t>місто</a:t>
            </a:r>
            <a:r>
              <a:rPr lang="uk-UA" sz="2000" dirty="0" smtClean="0"/>
              <a:t>, </a:t>
            </a:r>
            <a:r>
              <a:rPr lang="vi-VN" sz="2000" dirty="0" smtClean="0"/>
              <a:t>яке </a:t>
            </a:r>
            <a:r>
              <a:rPr lang="vi-VN" sz="2000" dirty="0" smtClean="0"/>
              <a:t>одночасно є </a:t>
            </a:r>
            <a:r>
              <a:rPr lang="vi-VN" sz="2000" dirty="0" smtClean="0"/>
              <a:t>столицею</a:t>
            </a:r>
            <a:r>
              <a:rPr lang="uk-UA" sz="2000" dirty="0" smtClean="0"/>
              <a:t> </a:t>
            </a:r>
            <a:r>
              <a:rPr lang="vi-VN" sz="2000" dirty="0" smtClean="0"/>
              <a:t>Баварії </a:t>
            </a:r>
            <a:r>
              <a:rPr lang="vi-VN" sz="2000" dirty="0" smtClean="0"/>
              <a:t>та адміністративного округу Верхня Баварія.</a:t>
            </a:r>
          </a:p>
          <a:p>
            <a:r>
              <a:rPr lang="vi-VN" sz="2000" dirty="0" smtClean="0"/>
              <a:t>Назва міста походить від </a:t>
            </a:r>
            <a:r>
              <a:rPr lang="vi-VN" sz="2000" dirty="0" smtClean="0"/>
              <a:t>давньо</a:t>
            </a:r>
            <a:r>
              <a:rPr lang="uk-UA" sz="2000" dirty="0" smtClean="0"/>
              <a:t>-</a:t>
            </a:r>
            <a:r>
              <a:rPr lang="vi-VN" sz="2000" dirty="0" smtClean="0"/>
              <a:t>верхньонім</a:t>
            </a:r>
            <a:r>
              <a:rPr lang="vi-VN" sz="2000" dirty="0" smtClean="0"/>
              <a:t>. </a:t>
            </a:r>
            <a:r>
              <a:rPr lang="en-US" sz="2000" dirty="0" err="1" smtClean="0"/>
              <a:t>Munichen</a:t>
            </a:r>
            <a:r>
              <a:rPr lang="en-US" sz="2000" dirty="0" smtClean="0"/>
              <a:t> — «</a:t>
            </a:r>
            <a:r>
              <a:rPr lang="vi-VN" sz="2000" dirty="0" smtClean="0"/>
              <a:t>у ченців». Населення Мюнхена — 1410259 </a:t>
            </a:r>
            <a:r>
              <a:rPr lang="vi-VN" sz="2000" dirty="0" smtClean="0"/>
              <a:t>осі </a:t>
            </a:r>
            <a:r>
              <a:rPr lang="uk-UA" sz="2000" dirty="0" smtClean="0"/>
              <a:t>.</a:t>
            </a:r>
            <a:r>
              <a:rPr lang="vi-VN" sz="2000" dirty="0" smtClean="0"/>
              <a:t>Таким </a:t>
            </a:r>
            <a:r>
              <a:rPr lang="vi-VN" sz="2000" dirty="0" smtClean="0"/>
              <a:t>чином, Мюнхен є найбільшим містом Баварії і третім, після Берліна та Гамбурга, містом Німеччини. В Мюнхені знаходиться уряд Баварії, уряд області Верхня Баварія, а також уряд мюнхенського округу.</a:t>
            </a:r>
          </a:p>
          <a:p>
            <a:endParaRPr lang="uk-UA" sz="2000" dirty="0"/>
          </a:p>
        </p:txBody>
      </p:sp>
      <p:pic>
        <p:nvPicPr>
          <p:cNvPr id="7" name="Рисунок 6" descr="f861beb5900d59a50c05f3a8155395f7.jpg"/>
          <p:cNvPicPr>
            <a:picLocks noChangeAspect="1"/>
          </p:cNvPicPr>
          <p:nvPr/>
        </p:nvPicPr>
        <p:blipFill>
          <a:blip r:embed="rId2" cstate="print"/>
          <a:stretch>
            <a:fillRect/>
          </a:stretch>
        </p:blipFill>
        <p:spPr>
          <a:xfrm>
            <a:off x="0" y="3573017"/>
            <a:ext cx="6120680" cy="3284984"/>
          </a:xfrm>
          <a:prstGeom prst="rect">
            <a:avLst/>
          </a:prstGeom>
          <a:ln>
            <a:noFill/>
          </a:ln>
          <a:effectLst>
            <a:softEdge rad="112500"/>
          </a:effectLst>
        </p:spPr>
      </p:pic>
      <p:pic>
        <p:nvPicPr>
          <p:cNvPr id="6" name="Рисунок 5" descr="250px-Allianzarenacombo.jpg"/>
          <p:cNvPicPr>
            <a:picLocks noChangeAspect="1"/>
          </p:cNvPicPr>
          <p:nvPr/>
        </p:nvPicPr>
        <p:blipFill>
          <a:blip r:embed="rId3" cstate="print"/>
          <a:stretch>
            <a:fillRect/>
          </a:stretch>
        </p:blipFill>
        <p:spPr>
          <a:xfrm>
            <a:off x="5969000" y="2870200"/>
            <a:ext cx="3175000" cy="39878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800" decel="100000"/>
                                        <p:tgtEl>
                                          <p:spTgt spid="3">
                                            <p:txEl>
                                              <p:pRg st="0" end="0"/>
                                            </p:txEl>
                                          </p:spTgt>
                                        </p:tgtEl>
                                      </p:cBhvr>
                                    </p:animEffect>
                                    <p:anim calcmode="lin" valueType="num">
                                      <p:cBhvr>
                                        <p:cTn id="17"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800" decel="100000"/>
                                        <p:tgtEl>
                                          <p:spTgt spid="3">
                                            <p:txEl>
                                              <p:pRg st="1" end="1"/>
                                            </p:txEl>
                                          </p:spTgt>
                                        </p:tgtEl>
                                      </p:cBhvr>
                                    </p:animEffect>
                                    <p:anim calcmode="lin" valueType="num">
                                      <p:cBhvr>
                                        <p:cTn id="2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gtEl>
                                        <p:attrNameLst>
                                          <p:attrName>ppt_x</p:attrName>
                                          <p:attrName>ppt_y</p:attrName>
                                        </p:attrNameLst>
                                      </p:cBhvr>
                                    </p:animMotion>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ppt_w*0.05"/>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anim calcmode="lin" valueType="num">
                                      <p:cBhvr>
                                        <p:cTn id="43" dur="500" fill="hold"/>
                                        <p:tgtEl>
                                          <p:spTgt spid="6"/>
                                        </p:tgtEl>
                                        <p:attrNameLst>
                                          <p:attrName>ppt_x</p:attrName>
                                        </p:attrNameLst>
                                      </p:cBhvr>
                                      <p:tavLst>
                                        <p:tav tm="0">
                                          <p:val>
                                            <p:strVal val="#ppt_x-.2"/>
                                          </p:val>
                                        </p:tav>
                                        <p:tav tm="100000">
                                          <p:val>
                                            <p:strVal val="#ppt_x"/>
                                          </p:val>
                                        </p:tav>
                                      </p:tavLst>
                                    </p:anim>
                                    <p:anim calcmode="lin" valueType="num">
                                      <p:cBhvr>
                                        <p:cTn id="44" dur="500" fill="hold"/>
                                        <p:tgtEl>
                                          <p:spTgt spid="6"/>
                                        </p:tgtEl>
                                        <p:attrNameLst>
                                          <p:attrName>ppt_y</p:attrName>
                                        </p:attrNameLst>
                                      </p:cBhvr>
                                      <p:tavLst>
                                        <p:tav tm="0">
                                          <p:val>
                                            <p:strVal val="#ppt_y"/>
                                          </p:val>
                                        </p:tav>
                                        <p:tav tm="100000">
                                          <p:val>
                                            <p:strVal val="#ppt_y"/>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8382000" cy="3397853"/>
          </a:xfrm>
        </p:spPr>
        <p:txBody>
          <a:bodyPr/>
          <a:lstStyle/>
          <a:p>
            <a:r>
              <a:rPr lang="vi-VN" sz="2400" dirty="0" smtClean="0"/>
              <a:t>Сучасний Мюнхен — не тільки осередок культурних та музейних цінностей, а й великий промисловий і дослідницький центр. Завдяки знаменитим університетам, одній з найбільших в Європі Баварській державній бібліотеці, що налічує 6 мільйонів томів, інститутам імені Макса Планка та імені Хайнца Майєра-Лейбніца, ядерному науково-дослідному реактору і багатьом іншим установам Мюнхен утримує міцні позиції в європейській науці.</a:t>
            </a:r>
          </a:p>
          <a:p>
            <a:endParaRPr lang="uk-UA" sz="2400" dirty="0"/>
          </a:p>
        </p:txBody>
      </p:sp>
      <p:pic>
        <p:nvPicPr>
          <p:cNvPr id="4" name="Рисунок 3" descr="Munich Picture 2.jpg"/>
          <p:cNvPicPr>
            <a:picLocks noChangeAspect="1"/>
          </p:cNvPicPr>
          <p:nvPr/>
        </p:nvPicPr>
        <p:blipFill>
          <a:blip r:embed="rId2" cstate="print"/>
          <a:stretch>
            <a:fillRect/>
          </a:stretch>
        </p:blipFill>
        <p:spPr>
          <a:xfrm>
            <a:off x="0" y="3284984"/>
            <a:ext cx="4788470" cy="3140968"/>
          </a:xfrm>
          <a:prstGeom prst="rect">
            <a:avLst/>
          </a:prstGeom>
          <a:ln>
            <a:noFill/>
          </a:ln>
          <a:effectLst>
            <a:softEdge rad="112500"/>
          </a:effectLst>
        </p:spPr>
      </p:pic>
      <p:pic>
        <p:nvPicPr>
          <p:cNvPr id="5" name="Рисунок 4" descr="New Town Hall, Munich, Germany.jpg"/>
          <p:cNvPicPr>
            <a:picLocks noChangeAspect="1"/>
          </p:cNvPicPr>
          <p:nvPr/>
        </p:nvPicPr>
        <p:blipFill>
          <a:blip r:embed="rId3" cstate="print"/>
          <a:stretch>
            <a:fillRect/>
          </a:stretch>
        </p:blipFill>
        <p:spPr>
          <a:xfrm>
            <a:off x="4283968" y="3212976"/>
            <a:ext cx="4860032" cy="364502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70" decel="100000"/>
                                        <p:tgtEl>
                                          <p:spTgt spid="4"/>
                                        </p:tgtEl>
                                      </p:cBhvr>
                                    </p:animEffect>
                                    <p:animScale>
                                      <p:cBhvr>
                                        <p:cTn id="17" dur="770" decel="100000"/>
                                        <p:tgtEl>
                                          <p:spTgt spid="4"/>
                                        </p:tgtEl>
                                      </p:cBhvr>
                                      <p:from x="10000" y="10000"/>
                                      <p:to x="200000" y="450000"/>
                                    </p:animScale>
                                    <p:animScale>
                                      <p:cBhvr>
                                        <p:cTn id="18" dur="1230" accel="100000" fill="hold">
                                          <p:stCondLst>
                                            <p:cond delay="770"/>
                                          </p:stCondLst>
                                        </p:cTn>
                                        <p:tgtEl>
                                          <p:spTgt spid="4"/>
                                        </p:tgtEl>
                                      </p:cBhvr>
                                      <p:from x="200000" y="450000"/>
                                      <p:to x="100000" y="100000"/>
                                    </p:animScale>
                                    <p:set>
                                      <p:cBhvr>
                                        <p:cTn id="19" dur="770" fill="hold"/>
                                        <p:tgtEl>
                                          <p:spTgt spid="4"/>
                                        </p:tgtEl>
                                        <p:attrNameLst>
                                          <p:attrName>ppt_x</p:attrName>
                                        </p:attrNameLst>
                                      </p:cBhvr>
                                      <p:to>
                                        <p:strVal val="(0.5)"/>
                                      </p:to>
                                    </p:set>
                                    <p:anim from="(0.5)" to="(#ppt_x)" calcmode="lin" valueType="num">
                                      <p:cBhvr>
                                        <p:cTn id="20" dur="1230" accel="100000" fill="hold">
                                          <p:stCondLst>
                                            <p:cond delay="770"/>
                                          </p:stCondLst>
                                        </p:cTn>
                                        <p:tgtEl>
                                          <p:spTgt spid="4"/>
                                        </p:tgtEl>
                                        <p:attrNameLst>
                                          <p:attrName>ppt_x</p:attrName>
                                        </p:attrNameLst>
                                      </p:cBhvr>
                                    </p:anim>
                                    <p:set>
                                      <p:cBhvr>
                                        <p:cTn id="21" dur="770" fill="hold"/>
                                        <p:tgtEl>
                                          <p:spTgt spid="4"/>
                                        </p:tgtEl>
                                        <p:attrNameLst>
                                          <p:attrName>ppt_y</p:attrName>
                                        </p:attrNameLst>
                                      </p:cBhvr>
                                      <p:to>
                                        <p:strVal val="(#ppt_y+0.4)"/>
                                      </p:to>
                                    </p:set>
                                    <p:anim from="(#ppt_y+0.4)" to="(#ppt_y)" calcmode="lin" valueType="num">
                                      <p:cBhvr>
                                        <p:cTn id="22" dur="1230" accel="100000" fill="hold">
                                          <p:stCondLst>
                                            <p:cond delay="770"/>
                                          </p:stCondLst>
                                        </p:cTn>
                                        <p:tgtEl>
                                          <p:spTgt spid="4"/>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6632"/>
            <a:ext cx="5616624" cy="6124754"/>
          </a:xfrm>
          <a:prstGeom prst="rect">
            <a:avLst/>
          </a:prstGeom>
        </p:spPr>
        <p:txBody>
          <a:bodyPr wrap="square">
            <a:spAutoFit/>
          </a:bodyPr>
          <a:lstStyle/>
          <a:p>
            <a:r>
              <a:rPr lang="uk-UA" sz="2800" dirty="0" smtClean="0"/>
              <a:t>Країна має четверту найбільшу у світі економіку за ВВП і п'яту найбільшу за паритетом купівельної спроможності. Це другий найбільший у світі експортер та третій найбільший у світі імпортер товарів. Країна досягла дуже високих стандартів життя і має </a:t>
            </a:r>
            <a:r>
              <a:rPr lang="uk-UA" sz="2800" dirty="0" err="1" smtClean="0"/>
              <a:t>всесторонню</a:t>
            </a:r>
            <a:r>
              <a:rPr lang="uk-UA" sz="2800" dirty="0" smtClean="0"/>
              <a:t> систему соціального забезпечення. Німеччина батьківщина багатьох знаменитих науковців та винахідників і відома своєю культурною та політичною історією.</a:t>
            </a:r>
            <a:endParaRPr lang="uk-UA" sz="2800" dirty="0"/>
          </a:p>
        </p:txBody>
      </p:sp>
      <p:pic>
        <p:nvPicPr>
          <p:cNvPr id="9" name="Рисунок 8" descr="1332249901_p20120312103222-2342225234-1_i.jpg"/>
          <p:cNvPicPr>
            <a:picLocks noChangeAspect="1"/>
          </p:cNvPicPr>
          <p:nvPr/>
        </p:nvPicPr>
        <p:blipFill>
          <a:blip r:embed="rId3" cstate="print"/>
          <a:stretch>
            <a:fillRect/>
          </a:stretch>
        </p:blipFill>
        <p:spPr>
          <a:xfrm>
            <a:off x="5580112" y="3284984"/>
            <a:ext cx="3349154" cy="2792854"/>
          </a:xfrm>
          <a:prstGeom prst="rect">
            <a:avLst/>
          </a:prstGeom>
        </p:spPr>
      </p:pic>
      <p:pic>
        <p:nvPicPr>
          <p:cNvPr id="12" name="Рисунок 11" descr="383607727.jpg"/>
          <p:cNvPicPr>
            <a:picLocks noChangeAspect="1"/>
          </p:cNvPicPr>
          <p:nvPr/>
        </p:nvPicPr>
        <p:blipFill>
          <a:blip r:embed="rId4" cstate="print"/>
          <a:stretch>
            <a:fillRect/>
          </a:stretch>
        </p:blipFill>
        <p:spPr>
          <a:xfrm>
            <a:off x="5436096" y="764704"/>
            <a:ext cx="3498573" cy="21866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 calcmode="lin" valueType="num">
                                      <p:cBhvr>
                                        <p:cTn id="26" dur="500" fill="hold"/>
                                        <p:tgtEl>
                                          <p:spTgt spid="12"/>
                                        </p:tgtEl>
                                        <p:attrNameLst>
                                          <p:attrName>style.rotation</p:attrName>
                                        </p:attrNameLst>
                                      </p:cBhvr>
                                      <p:tavLst>
                                        <p:tav tm="0">
                                          <p:val>
                                            <p:fltVal val="360"/>
                                          </p:val>
                                        </p:tav>
                                        <p:tav tm="100000">
                                          <p:val>
                                            <p:fltVal val="0"/>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smtClean="0"/>
              <a:t>Франфурт-на-Майне</a:t>
            </a:r>
            <a:endParaRPr lang="uk-UA" dirty="0"/>
          </a:p>
        </p:txBody>
      </p:sp>
      <p:sp>
        <p:nvSpPr>
          <p:cNvPr id="3" name="Текст 2"/>
          <p:cNvSpPr>
            <a:spLocks noGrp="1"/>
          </p:cNvSpPr>
          <p:nvPr>
            <p:ph type="body" sz="quarter" idx="10"/>
          </p:nvPr>
        </p:nvSpPr>
        <p:spPr>
          <a:xfrm>
            <a:off x="0" y="836712"/>
            <a:ext cx="4860032" cy="2880320"/>
          </a:xfrm>
        </p:spPr>
        <p:txBody>
          <a:bodyPr/>
          <a:lstStyle/>
          <a:p>
            <a:r>
              <a:rPr lang="uk-UA" sz="2000" b="1" dirty="0" smtClean="0"/>
              <a:t>Франкфурт-на-Майні</a:t>
            </a:r>
            <a:r>
              <a:rPr lang="en-US" sz="2000" dirty="0" smtClean="0"/>
              <a:t> — </a:t>
            </a:r>
            <a:r>
              <a:rPr lang="uk-UA" sz="2000" dirty="0" smtClean="0"/>
              <a:t>місто в </a:t>
            </a:r>
            <a:r>
              <a:rPr lang="uk-UA" sz="2000" dirty="0" smtClean="0"/>
              <a:t>Німеччині</a:t>
            </a:r>
            <a:r>
              <a:rPr lang="uk-UA" sz="2000" dirty="0" smtClean="0"/>
              <a:t>. Населення міста становить понад 670 000 мешканців. З середніх віків Франкфурт належить до значних міських центрів Німеччині. Перша згадка про місто датується 794 роком.</a:t>
            </a:r>
          </a:p>
          <a:p>
            <a:r>
              <a:rPr lang="uk-UA" sz="2000" dirty="0" smtClean="0"/>
              <a:t>Сьогодні місто — центр Європейського центрального банку, Німецької біржі й франкфуртської виставки всесвітнього значення. Завдяки своєму центральному положенню з Франкфуртським аеропортом та головним вокзалом воно належить до найважливіших транспортних вузлів Європи.</a:t>
            </a:r>
          </a:p>
          <a:p>
            <a:r>
              <a:rPr lang="uk-UA" sz="2000" dirty="0" smtClean="0"/>
              <a:t>В 1875 Франкфурт нараховував більше 100 000 жителів, в 1928 — більше 500 000. У всій області Майн-Рейнського регіону </a:t>
            </a:r>
            <a:r>
              <a:rPr lang="en-US" sz="2000" dirty="0" smtClean="0"/>
              <a:t> </a:t>
            </a:r>
            <a:r>
              <a:rPr lang="uk-UA" sz="2000" dirty="0" smtClean="0"/>
              <a:t>сьогодні живе понад 5 </a:t>
            </a:r>
            <a:r>
              <a:rPr lang="uk-UA" sz="2000" dirty="0" err="1" smtClean="0"/>
              <a:t>млн</a:t>
            </a:r>
            <a:r>
              <a:rPr lang="uk-UA" sz="2000" dirty="0" smtClean="0"/>
              <a:t> жителів. Хмарочоси Франкфурта належать до найвищих будинків Європи.</a:t>
            </a:r>
          </a:p>
          <a:p>
            <a:endParaRPr lang="uk-UA" sz="2000" dirty="0"/>
          </a:p>
        </p:txBody>
      </p:sp>
      <p:pic>
        <p:nvPicPr>
          <p:cNvPr id="4" name="Рисунок 3" descr="Frankfurt-am-Main.jpg"/>
          <p:cNvPicPr>
            <a:picLocks noChangeAspect="1"/>
          </p:cNvPicPr>
          <p:nvPr/>
        </p:nvPicPr>
        <p:blipFill>
          <a:blip r:embed="rId2" cstate="print"/>
          <a:stretch>
            <a:fillRect/>
          </a:stretch>
        </p:blipFill>
        <p:spPr>
          <a:xfrm>
            <a:off x="5724128" y="1772816"/>
            <a:ext cx="2868975" cy="2209613"/>
          </a:xfrm>
          <a:prstGeom prst="rect">
            <a:avLst/>
          </a:prstGeom>
          <a:ln>
            <a:noFill/>
          </a:ln>
          <a:effectLst>
            <a:softEdge rad="112500"/>
          </a:effectLst>
        </p:spPr>
      </p:pic>
      <p:pic>
        <p:nvPicPr>
          <p:cNvPr id="5" name="Рисунок 4" descr="Франкфурт-на-Майне-20.jpg"/>
          <p:cNvPicPr>
            <a:picLocks noChangeAspect="1"/>
          </p:cNvPicPr>
          <p:nvPr/>
        </p:nvPicPr>
        <p:blipFill>
          <a:blip r:embed="rId3" cstate="print"/>
          <a:stretch>
            <a:fillRect/>
          </a:stretch>
        </p:blipFill>
        <p:spPr>
          <a:xfrm>
            <a:off x="4758777" y="3933056"/>
            <a:ext cx="4385223" cy="2924944"/>
          </a:xfrm>
          <a:prstGeom prst="rect">
            <a:avLst/>
          </a:prstGeom>
          <a:ln>
            <a:noFill/>
          </a:ln>
          <a:effectLst>
            <a:softEdge rad="112500"/>
          </a:effectLst>
        </p:spPr>
      </p:pic>
      <p:pic>
        <p:nvPicPr>
          <p:cNvPr id="6" name="Рисунок 5" descr="497px-Wappen_Frankfurt_am_Main.svg.png"/>
          <p:cNvPicPr>
            <a:picLocks noChangeAspect="1"/>
          </p:cNvPicPr>
          <p:nvPr/>
        </p:nvPicPr>
        <p:blipFill>
          <a:blip r:embed="rId4" cstate="print"/>
          <a:stretch>
            <a:fillRect/>
          </a:stretch>
        </p:blipFill>
        <p:spPr>
          <a:xfrm>
            <a:off x="7308304" y="188640"/>
            <a:ext cx="1430858" cy="156617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800" decel="100000"/>
                                        <p:tgtEl>
                                          <p:spTgt spid="3">
                                            <p:txEl>
                                              <p:pRg st="1" end="1"/>
                                            </p:txEl>
                                          </p:spTgt>
                                        </p:tgtEl>
                                      </p:cBhvr>
                                    </p:animEffect>
                                    <p:anim calcmode="lin" valueType="num">
                                      <p:cBhvr>
                                        <p:cTn id="21"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800" decel="100000"/>
                                        <p:tgtEl>
                                          <p:spTgt spid="3">
                                            <p:txEl>
                                              <p:pRg st="2" end="2"/>
                                            </p:txEl>
                                          </p:spTgt>
                                        </p:tgtEl>
                                      </p:cBhvr>
                                    </p:animEffect>
                                    <p:anim calcmode="lin" valueType="num">
                                      <p:cBhvr>
                                        <p:cTn id="29"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770" decel="100000"/>
                                        <p:tgtEl>
                                          <p:spTgt spid="6"/>
                                        </p:tgtEl>
                                      </p:cBhvr>
                                    </p:animEffect>
                                    <p:animScale>
                                      <p:cBhvr>
                                        <p:cTn id="39" dur="770" decel="100000"/>
                                        <p:tgtEl>
                                          <p:spTgt spid="6"/>
                                        </p:tgtEl>
                                      </p:cBhvr>
                                      <p:from x="10000" y="10000"/>
                                      <p:to x="200000" y="450000"/>
                                    </p:animScale>
                                    <p:animScale>
                                      <p:cBhvr>
                                        <p:cTn id="40" dur="1230" accel="100000" fill="hold">
                                          <p:stCondLst>
                                            <p:cond delay="770"/>
                                          </p:stCondLst>
                                        </p:cTn>
                                        <p:tgtEl>
                                          <p:spTgt spid="6"/>
                                        </p:tgtEl>
                                      </p:cBhvr>
                                      <p:from x="200000" y="450000"/>
                                      <p:to x="100000" y="100000"/>
                                    </p:animScale>
                                    <p:set>
                                      <p:cBhvr>
                                        <p:cTn id="41" dur="770" fill="hold"/>
                                        <p:tgtEl>
                                          <p:spTgt spid="6"/>
                                        </p:tgtEl>
                                        <p:attrNameLst>
                                          <p:attrName>ppt_x</p:attrName>
                                        </p:attrNameLst>
                                      </p:cBhvr>
                                      <p:to>
                                        <p:strVal val="(0.5)"/>
                                      </p:to>
                                    </p:set>
                                    <p:anim from="(0.5)" to="(#ppt_x)" calcmode="lin" valueType="num">
                                      <p:cBhvr>
                                        <p:cTn id="42" dur="1230" accel="100000" fill="hold">
                                          <p:stCondLst>
                                            <p:cond delay="770"/>
                                          </p:stCondLst>
                                        </p:cTn>
                                        <p:tgtEl>
                                          <p:spTgt spid="6"/>
                                        </p:tgtEl>
                                        <p:attrNameLst>
                                          <p:attrName>ppt_x</p:attrName>
                                        </p:attrNameLst>
                                      </p:cBhvr>
                                    </p:anim>
                                    <p:set>
                                      <p:cBhvr>
                                        <p:cTn id="43" dur="770" fill="hold"/>
                                        <p:tgtEl>
                                          <p:spTgt spid="6"/>
                                        </p:tgtEl>
                                        <p:attrNameLst>
                                          <p:attrName>ppt_y</p:attrName>
                                        </p:attrNameLst>
                                      </p:cBhvr>
                                      <p:to>
                                        <p:strVal val="(#ppt_y+0.4)"/>
                                      </p:to>
                                    </p:set>
                                    <p:anim from="(#ppt_y+0.4)" to="(#ppt_y)" calcmode="lin" valueType="num">
                                      <p:cBhvr>
                                        <p:cTn id="44" dur="1230" accel="100000" fill="hold">
                                          <p:stCondLst>
                                            <p:cond delay="770"/>
                                          </p:stCondLst>
                                        </p:cTn>
                                        <p:tgtEl>
                                          <p:spTgt spid="6"/>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strVal val="#ppt_w*0.05"/>
                                          </p:val>
                                        </p:tav>
                                        <p:tav tm="100000">
                                          <p:val>
                                            <p:strVal val="#ppt_w"/>
                                          </p:val>
                                        </p:tav>
                                      </p:tavLst>
                                    </p:anim>
                                    <p:anim calcmode="lin" valueType="num">
                                      <p:cBhvr>
                                        <p:cTn id="50" dur="500" fill="hold"/>
                                        <p:tgtEl>
                                          <p:spTgt spid="4"/>
                                        </p:tgtEl>
                                        <p:attrNameLst>
                                          <p:attrName>ppt_h</p:attrName>
                                        </p:attrNameLst>
                                      </p:cBhvr>
                                      <p:tavLst>
                                        <p:tav tm="0">
                                          <p:val>
                                            <p:strVal val="#ppt_h"/>
                                          </p:val>
                                        </p:tav>
                                        <p:tav tm="100000">
                                          <p:val>
                                            <p:strVal val="#ppt_h"/>
                                          </p:val>
                                        </p:tav>
                                      </p:tavLst>
                                    </p:anim>
                                    <p:anim calcmode="lin" valueType="num">
                                      <p:cBhvr>
                                        <p:cTn id="51" dur="500" fill="hold"/>
                                        <p:tgtEl>
                                          <p:spTgt spid="4"/>
                                        </p:tgtEl>
                                        <p:attrNameLst>
                                          <p:attrName>ppt_x</p:attrName>
                                        </p:attrNameLst>
                                      </p:cBhvr>
                                      <p:tavLst>
                                        <p:tav tm="0">
                                          <p:val>
                                            <p:strVal val="#ppt_x-.2"/>
                                          </p:val>
                                        </p:tav>
                                        <p:tav tm="100000">
                                          <p:val>
                                            <p:strVal val="#ppt_x"/>
                                          </p:val>
                                        </p:tav>
                                      </p:tavLst>
                                    </p:anim>
                                    <p:anim calcmode="lin" valueType="num">
                                      <p:cBhvr>
                                        <p:cTn id="52" dur="500" fill="hold"/>
                                        <p:tgtEl>
                                          <p:spTgt spid="4"/>
                                        </p:tgtEl>
                                        <p:attrNameLst>
                                          <p:attrName>ppt_y</p:attrName>
                                        </p:attrNameLst>
                                      </p:cBhvr>
                                      <p:tavLst>
                                        <p:tav tm="0">
                                          <p:val>
                                            <p:strVal val="#ppt_y"/>
                                          </p:val>
                                        </p:tav>
                                        <p:tav tm="100000">
                                          <p:val>
                                            <p:strVal val="#ppt_y"/>
                                          </p:val>
                                        </p:tav>
                                      </p:tavLst>
                                    </p:anim>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800" decel="100000"/>
                                        <p:tgtEl>
                                          <p:spTgt spid="5"/>
                                        </p:tgtEl>
                                      </p:cBhvr>
                                    </p:animEffect>
                                    <p:anim calcmode="lin" valueType="num">
                                      <p:cBhvr>
                                        <p:cTn id="59" dur="800" decel="100000" fill="hold"/>
                                        <p:tgtEl>
                                          <p:spTgt spid="5"/>
                                        </p:tgtEl>
                                        <p:attrNameLst>
                                          <p:attrName>style.rotation</p:attrName>
                                        </p:attrNameLst>
                                      </p:cBhvr>
                                      <p:tavLst>
                                        <p:tav tm="0">
                                          <p:val>
                                            <p:fltVal val="-90"/>
                                          </p:val>
                                        </p:tav>
                                        <p:tav tm="100000">
                                          <p:val>
                                            <p:fltVal val="0"/>
                                          </p:val>
                                        </p:tav>
                                      </p:tavLst>
                                    </p:anim>
                                    <p:anim calcmode="lin" valueType="num">
                                      <p:cBhvr>
                                        <p:cTn id="60" dur="800" decel="100000" fill="hold"/>
                                        <p:tgtEl>
                                          <p:spTgt spid="5"/>
                                        </p:tgtEl>
                                        <p:attrNameLst>
                                          <p:attrName>ppt_x</p:attrName>
                                        </p:attrNameLst>
                                      </p:cBhvr>
                                      <p:tavLst>
                                        <p:tav tm="0">
                                          <p:val>
                                            <p:strVal val="#ppt_x+0.4"/>
                                          </p:val>
                                        </p:tav>
                                        <p:tav tm="100000">
                                          <p:val>
                                            <p:strVal val="#ppt_x-0.05"/>
                                          </p:val>
                                        </p:tav>
                                      </p:tavLst>
                                    </p:anim>
                                    <p:anim calcmode="lin" valueType="num">
                                      <p:cBhvr>
                                        <p:cTn id="61" dur="800" decel="100000" fill="hold"/>
                                        <p:tgtEl>
                                          <p:spTgt spid="5"/>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ercedes-a45-amgjpg.jpg"/>
          <p:cNvPicPr>
            <a:picLocks noChangeAspect="1"/>
          </p:cNvPicPr>
          <p:nvPr/>
        </p:nvPicPr>
        <p:blipFill>
          <a:blip r:embed="rId2" cstate="print"/>
          <a:stretch>
            <a:fillRect/>
          </a:stretch>
        </p:blipFill>
        <p:spPr>
          <a:xfrm>
            <a:off x="6300193" y="0"/>
            <a:ext cx="2843808" cy="1993989"/>
          </a:xfrm>
          <a:prstGeom prst="rect">
            <a:avLst/>
          </a:prstGeom>
        </p:spPr>
      </p:pic>
      <p:sp>
        <p:nvSpPr>
          <p:cNvPr id="2" name="Заголовок 1"/>
          <p:cNvSpPr>
            <a:spLocks noGrp="1"/>
          </p:cNvSpPr>
          <p:nvPr>
            <p:ph type="title"/>
          </p:nvPr>
        </p:nvSpPr>
        <p:spPr>
          <a:xfrm>
            <a:off x="323528" y="0"/>
            <a:ext cx="8382000" cy="664797"/>
          </a:xfrm>
        </p:spPr>
        <p:txBody>
          <a:bodyPr/>
          <a:lstStyle/>
          <a:p>
            <a:pPr algn="ctr"/>
            <a:r>
              <a:rPr lang="uk-UA" dirty="0" smtClean="0"/>
              <a:t>Факти</a:t>
            </a:r>
            <a:endParaRPr lang="uk-UA" dirty="0"/>
          </a:p>
        </p:txBody>
      </p:sp>
      <p:sp>
        <p:nvSpPr>
          <p:cNvPr id="3" name="Текст 2"/>
          <p:cNvSpPr>
            <a:spLocks noGrp="1"/>
          </p:cNvSpPr>
          <p:nvPr>
            <p:ph type="body" sz="quarter" idx="10"/>
          </p:nvPr>
        </p:nvSpPr>
        <p:spPr>
          <a:xfrm>
            <a:off x="0" y="459324"/>
            <a:ext cx="6948264" cy="6684907"/>
          </a:xfrm>
        </p:spPr>
        <p:txBody>
          <a:bodyPr/>
          <a:lstStyle/>
          <a:p>
            <a:pPr marL="742950" indent="-742950">
              <a:buNone/>
            </a:pPr>
            <a:r>
              <a:rPr lang="uk-UA" sz="3600" dirty="0" smtClean="0"/>
              <a:t> </a:t>
            </a:r>
            <a:r>
              <a:rPr lang="uk-UA" sz="1800" dirty="0" smtClean="0"/>
              <a:t> </a:t>
            </a:r>
            <a:r>
              <a:rPr lang="uk-UA" sz="2000" dirty="0" smtClean="0"/>
              <a:t>Практично всі поліцейські машини в Німеччині - фірми "Мерседес". </a:t>
            </a:r>
            <a:br>
              <a:rPr lang="uk-UA" sz="2000" dirty="0" smtClean="0"/>
            </a:br>
            <a:endParaRPr lang="uk-UA" sz="2000" dirty="0" smtClean="0"/>
          </a:p>
          <a:p>
            <a:pPr marL="742950" indent="-742950">
              <a:buNone/>
            </a:pPr>
            <a:r>
              <a:rPr lang="uk-UA" sz="2000" dirty="0" smtClean="0"/>
              <a:t>Берлін </a:t>
            </a:r>
            <a:r>
              <a:rPr lang="uk-UA" sz="2000" dirty="0" smtClean="0"/>
              <a:t>- друге у світі місто за кількістю турків, що живуть в ньому, на першому місці - Анкара. </a:t>
            </a:r>
            <a:br>
              <a:rPr lang="uk-UA" sz="2000" dirty="0" smtClean="0"/>
            </a:br>
            <a:endParaRPr lang="uk-UA" sz="2000" dirty="0" smtClean="0"/>
          </a:p>
          <a:p>
            <a:pPr>
              <a:buNone/>
            </a:pPr>
            <a:r>
              <a:rPr lang="uk-UA" sz="2000" dirty="0" smtClean="0"/>
              <a:t> </a:t>
            </a:r>
            <a:r>
              <a:rPr lang="uk-UA" sz="2000" dirty="0" smtClean="0"/>
              <a:t>Через демонстрації націоналістів кількістю в сорок чоловік перекривається рух в Гамбурзі, і шлях демонстрації оточують полком поліцейських у касках і бронежилетах. Охороняють ... націоналістів. (Не жарт, а факт.) </a:t>
            </a:r>
            <a:endParaRPr lang="uk-UA" sz="2000" dirty="0" smtClean="0"/>
          </a:p>
          <a:p>
            <a:pPr>
              <a:buNone/>
            </a:pPr>
            <a:r>
              <a:rPr lang="uk-UA" sz="2000" dirty="0" smtClean="0"/>
              <a:t> </a:t>
            </a:r>
            <a:r>
              <a:rPr lang="uk-UA" sz="2000" dirty="0" smtClean="0"/>
              <a:t>У Німеччині можна не працювати і жити на соціальну допомогу. Щоправда, дуже бідно і скуто, але жити</a:t>
            </a:r>
            <a:r>
              <a:rPr lang="uk-UA" sz="2000" dirty="0" smtClean="0"/>
              <a:t>.</a:t>
            </a:r>
            <a:r>
              <a:rPr lang="uk-UA" sz="2000" dirty="0" smtClean="0"/>
              <a:t> </a:t>
            </a:r>
            <a:endParaRPr lang="uk-UA" sz="2000" dirty="0" smtClean="0"/>
          </a:p>
          <a:p>
            <a:pPr>
              <a:buNone/>
            </a:pPr>
            <a:r>
              <a:rPr lang="uk-UA" sz="2000" dirty="0" smtClean="0"/>
              <a:t> </a:t>
            </a:r>
            <a:r>
              <a:rPr lang="uk-UA" sz="2000" dirty="0" smtClean="0"/>
              <a:t>Різниця діалектів німецької мови така, що телепрограми на півночі країни іноді йдуть із </a:t>
            </a:r>
            <a:r>
              <a:rPr lang="uk-UA" sz="2000" dirty="0" err="1" smtClean="0"/>
              <a:t>сурдоперекладом</a:t>
            </a:r>
            <a:r>
              <a:rPr lang="uk-UA" sz="2000" dirty="0" smtClean="0"/>
              <a:t>, якщо говорять жителі півдня. </a:t>
            </a:r>
            <a:br>
              <a:rPr lang="uk-UA" sz="2000" dirty="0" smtClean="0"/>
            </a:br>
            <a:endParaRPr lang="uk-UA" sz="2000" dirty="0" smtClean="0"/>
          </a:p>
          <a:p>
            <a:pPr>
              <a:buNone/>
            </a:pPr>
            <a:r>
              <a:rPr lang="uk-UA" sz="2000" dirty="0" smtClean="0"/>
              <a:t>Німці </a:t>
            </a:r>
            <a:r>
              <a:rPr lang="uk-UA" sz="2000" dirty="0" smtClean="0"/>
              <a:t>не знають і лякаються сушеної риби. Її можна купити тільки в російських магазинах. "</a:t>
            </a:r>
            <a:r>
              <a:rPr lang="uk-UA" sz="2000" dirty="0" err="1" smtClean="0"/>
              <a:t>Пфуй</a:t>
            </a:r>
            <a:r>
              <a:rPr lang="uk-UA" sz="2000" dirty="0" smtClean="0"/>
              <a:t>! Як ти можеш це їсти! "- Ну, починаєш їм відірвані риб'ячі голови в пики тикати, відпльовуються, а все одно не їдять. </a:t>
            </a:r>
            <a:br>
              <a:rPr lang="uk-UA" sz="2000" dirty="0" smtClean="0"/>
            </a:br>
            <a:endParaRPr lang="uk-UA" sz="2000" dirty="0" smtClean="0"/>
          </a:p>
          <a:p>
            <a:pPr>
              <a:buNone/>
            </a:pPr>
            <a:r>
              <a:rPr lang="uk-UA" sz="2000" dirty="0" smtClean="0"/>
              <a:t> </a:t>
            </a:r>
            <a:endParaRPr lang="uk-UA" sz="1800" dirty="0"/>
          </a:p>
        </p:txBody>
      </p:sp>
      <p:pic>
        <p:nvPicPr>
          <p:cNvPr id="2050" name="Picture 2" descr="C:\Users\Home\AppData\Local\Microsoft\Windows\Temporary Internet Files\Content.IE5\HRU6MLSZ\MC900216648[1].wmf"/>
          <p:cNvPicPr>
            <a:picLocks noChangeAspect="1" noChangeArrowheads="1"/>
          </p:cNvPicPr>
          <p:nvPr/>
        </p:nvPicPr>
        <p:blipFill>
          <a:blip r:embed="rId3" cstate="print"/>
          <a:srcRect/>
          <a:stretch>
            <a:fillRect/>
          </a:stretch>
        </p:blipFill>
        <p:spPr bwMode="auto">
          <a:xfrm>
            <a:off x="6228184" y="3356992"/>
            <a:ext cx="2495444" cy="187220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Scale>
                                      <p:cBhvr>
                                        <p:cTn id="26"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2" end="2"/>
                                            </p:txEl>
                                          </p:spTgt>
                                        </p:tgtEl>
                                        <p:attrNameLst>
                                          <p:attrName>ppt_x</p:attrName>
                                          <p:attrName>ppt_y</p:attrName>
                                        </p:attrNameLst>
                                      </p:cBhvr>
                                    </p:animMotion>
                                    <p:animEffect transition="in" filter="fade">
                                      <p:cBhvr>
                                        <p:cTn id="28" dur="1000"/>
                                        <p:tgtEl>
                                          <p:spTgt spid="3">
                                            <p:txEl>
                                              <p:pRg st="2" end="2"/>
                                            </p:txEl>
                                          </p:spTgt>
                                        </p:tgtEl>
                                      </p:cBhvr>
                                    </p:animEffect>
                                  </p:childTnLst>
                                </p:cTn>
                              </p:par>
                              <p:par>
                                <p:cTn id="29" presetID="5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Scale>
                                      <p:cBhvr>
                                        <p:cTn id="3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3" end="3"/>
                                            </p:txEl>
                                          </p:spTgt>
                                        </p:tgtEl>
                                        <p:attrNameLst>
                                          <p:attrName>ppt_x</p:attrName>
                                          <p:attrName>ppt_y</p:attrName>
                                        </p:attrNameLst>
                                      </p:cBhvr>
                                    </p:animMotion>
                                    <p:animEffect transition="in" filter="fade">
                                      <p:cBhvr>
                                        <p:cTn id="33" dur="1000"/>
                                        <p:tgtEl>
                                          <p:spTgt spid="3">
                                            <p:txEl>
                                              <p:pRg st="3" end="3"/>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Scale>
                                      <p:cBhvr>
                                        <p:cTn id="36"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4" end="4"/>
                                            </p:txEl>
                                          </p:spTgt>
                                        </p:tgtEl>
                                        <p:attrNameLst>
                                          <p:attrName>ppt_x</p:attrName>
                                          <p:attrName>ppt_y</p:attrName>
                                        </p:attrNameLst>
                                      </p:cBhvr>
                                    </p:animMotion>
                                    <p:animEffect transition="in" filter="fade">
                                      <p:cBhvr>
                                        <p:cTn id="38" dur="1000"/>
                                        <p:tgtEl>
                                          <p:spTgt spid="3">
                                            <p:txEl>
                                              <p:pRg st="4" end="4"/>
                                            </p:txEl>
                                          </p:spTgt>
                                        </p:tgtEl>
                                      </p:cBhvr>
                                    </p:animEffect>
                                  </p:childTnLst>
                                </p:cTn>
                              </p:par>
                              <p:par>
                                <p:cTn id="39" presetID="5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Scale>
                                      <p:cBhvr>
                                        <p:cTn id="41"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
                                            <p:txEl>
                                              <p:pRg st="5" end="5"/>
                                            </p:txEl>
                                          </p:spTgt>
                                        </p:tgtEl>
                                        <p:attrNameLst>
                                          <p:attrName>ppt_x</p:attrName>
                                          <p:attrName>ppt_y</p:attrName>
                                        </p:attrNameLst>
                                      </p:cBhvr>
                                    </p:animMotion>
                                    <p:animEffect transition="in" filter="fade">
                                      <p:cBhvr>
                                        <p:cTn id="43" dur="1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1600000">
                                      <p:cBhvr>
                                        <p:cTn id="47"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9144000" cy="6858000"/>
          </a:xfrm>
        </p:spPr>
        <p:txBody>
          <a:bodyPr/>
          <a:lstStyle/>
          <a:p>
            <a:r>
              <a:rPr lang="uk-UA" sz="1800" dirty="0" smtClean="0"/>
              <a:t> </a:t>
            </a:r>
            <a:r>
              <a:rPr lang="uk-UA" sz="1800" dirty="0" smtClean="0"/>
              <a:t>Якщо на питання: "Як пройти туди-то?" - Вам посміхнуться, дістануть </a:t>
            </a:r>
            <a:r>
              <a:rPr lang="uk-UA" sz="1800" dirty="0" err="1" smtClean="0"/>
              <a:t>айфон</a:t>
            </a:r>
            <a:r>
              <a:rPr lang="uk-UA" sz="1800" dirty="0" smtClean="0"/>
              <a:t>, подивляться навігацію і, пояснивши як пройти, запропонують підвезти вас на машині - ви в Німеччині. </a:t>
            </a:r>
            <a:br>
              <a:rPr lang="uk-UA" sz="1800" dirty="0" smtClean="0"/>
            </a:br>
            <a:r>
              <a:rPr lang="uk-UA" sz="1800" dirty="0" smtClean="0"/>
              <a:t/>
            </a:r>
            <a:br>
              <a:rPr lang="uk-UA" sz="1800" dirty="0" smtClean="0"/>
            </a:br>
            <a:r>
              <a:rPr lang="uk-UA" sz="1800" dirty="0" smtClean="0"/>
              <a:t> </a:t>
            </a:r>
            <a:r>
              <a:rPr lang="uk-UA" sz="1800" dirty="0" smtClean="0"/>
              <a:t>Штраф за ляпас - 500 євро. </a:t>
            </a:r>
            <a:br>
              <a:rPr lang="uk-UA" sz="1800" dirty="0" smtClean="0"/>
            </a:br>
            <a:r>
              <a:rPr lang="uk-UA" sz="1800" dirty="0" smtClean="0"/>
              <a:t/>
            </a:r>
            <a:br>
              <a:rPr lang="uk-UA" sz="1800" dirty="0" smtClean="0"/>
            </a:br>
            <a:r>
              <a:rPr lang="uk-UA" sz="1800" dirty="0" smtClean="0"/>
              <a:t> </a:t>
            </a:r>
            <a:r>
              <a:rPr lang="uk-UA" sz="1800" dirty="0" smtClean="0"/>
              <a:t>Якщо хочеш поблажливості суду, треба підтвердити, що на початку бійки ти не стискував кулаки. </a:t>
            </a:r>
            <a:br>
              <a:rPr lang="uk-UA" sz="1800" dirty="0" smtClean="0"/>
            </a:br>
            <a:r>
              <a:rPr lang="uk-UA" sz="1800" dirty="0" smtClean="0"/>
              <a:t/>
            </a:r>
            <a:br>
              <a:rPr lang="uk-UA" sz="1800" dirty="0" smtClean="0"/>
            </a:br>
            <a:r>
              <a:rPr lang="uk-UA" sz="1800" dirty="0" smtClean="0"/>
              <a:t> </a:t>
            </a:r>
            <a:r>
              <a:rPr lang="uk-UA" sz="1800" dirty="0" smtClean="0"/>
              <a:t>Якщо не працювати в певних сферах, не займатися сумнівною діяльністю, то можна все життя прожити в Німеччині, ні разу не зіткнувшись з явним криміналом. </a:t>
            </a:r>
            <a:br>
              <a:rPr lang="uk-UA" sz="1800" dirty="0" smtClean="0"/>
            </a:br>
            <a:r>
              <a:rPr lang="uk-UA" sz="1800" dirty="0" smtClean="0"/>
              <a:t/>
            </a:r>
            <a:br>
              <a:rPr lang="uk-UA" sz="1800" dirty="0" smtClean="0"/>
            </a:br>
            <a:r>
              <a:rPr lang="uk-UA" sz="1800" dirty="0" smtClean="0"/>
              <a:t> </a:t>
            </a:r>
            <a:r>
              <a:rPr lang="uk-UA" sz="1800" dirty="0" smtClean="0"/>
              <a:t>Якщо ж на вас все-таки напали і вдарили, у відповідь удар повинен бути нанесений протягом однієї секунди. Якщо за дві, то судити будуть вже вас. </a:t>
            </a:r>
            <a:br>
              <a:rPr lang="uk-UA" sz="1800" dirty="0" smtClean="0"/>
            </a:br>
            <a:r>
              <a:rPr lang="uk-UA" sz="1800" dirty="0" smtClean="0"/>
              <a:t/>
            </a:r>
            <a:br>
              <a:rPr lang="uk-UA" sz="1800" dirty="0" smtClean="0"/>
            </a:br>
            <a:r>
              <a:rPr lang="uk-UA" sz="1800" dirty="0" smtClean="0"/>
              <a:t> </a:t>
            </a:r>
            <a:r>
              <a:rPr lang="uk-UA" sz="1800" dirty="0" smtClean="0"/>
              <a:t>У Німеччині заборонені травматичні пістолети і перцевий </a:t>
            </a:r>
            <a:r>
              <a:rPr lang="uk-UA" sz="1800" dirty="0" err="1" smtClean="0"/>
              <a:t>спрей</a:t>
            </a:r>
            <a:r>
              <a:rPr lang="uk-UA" sz="1800" dirty="0" smtClean="0"/>
              <a:t>. </a:t>
            </a:r>
            <a:br>
              <a:rPr lang="uk-UA" sz="1800" dirty="0" smtClean="0"/>
            </a:br>
            <a:r>
              <a:rPr lang="uk-UA" sz="1800" dirty="0" smtClean="0"/>
              <a:t/>
            </a:r>
            <a:br>
              <a:rPr lang="uk-UA" sz="1800" dirty="0" smtClean="0"/>
            </a:br>
            <a:r>
              <a:rPr lang="uk-UA" sz="1800" dirty="0" smtClean="0"/>
              <a:t> </a:t>
            </a:r>
            <a:r>
              <a:rPr lang="uk-UA" sz="1800" dirty="0" smtClean="0"/>
              <a:t>Поліція в Німеччині, навіть наздогнавши вас, не лупить. </a:t>
            </a:r>
            <a:br>
              <a:rPr lang="uk-UA" sz="1800" dirty="0" smtClean="0"/>
            </a:br>
            <a:r>
              <a:rPr lang="uk-UA" sz="1800" dirty="0" smtClean="0"/>
              <a:t/>
            </a:r>
            <a:br>
              <a:rPr lang="uk-UA" sz="1800" dirty="0" smtClean="0"/>
            </a:br>
            <a:r>
              <a:rPr lang="uk-UA" sz="1800" dirty="0" smtClean="0"/>
              <a:t> </a:t>
            </a:r>
            <a:r>
              <a:rPr lang="uk-UA" sz="1800" dirty="0" smtClean="0"/>
              <a:t>80 відсотків криміналу в Німеччині здійснюється іноземцями. </a:t>
            </a:r>
            <a:br>
              <a:rPr lang="uk-UA" sz="1800" dirty="0" smtClean="0"/>
            </a:br>
            <a:r>
              <a:rPr lang="uk-UA" sz="1800" dirty="0" smtClean="0"/>
              <a:t/>
            </a:r>
            <a:br>
              <a:rPr lang="uk-UA" sz="1800" dirty="0" smtClean="0"/>
            </a:br>
            <a:r>
              <a:rPr lang="uk-UA" sz="1800" dirty="0" smtClean="0"/>
              <a:t> </a:t>
            </a:r>
            <a:r>
              <a:rPr lang="uk-UA" sz="1800" dirty="0" smtClean="0"/>
              <a:t>Якщо ви наробили боргів навіть на півмільйона, достатньо заявити про своє розорення, вас зобов'яжуть знайти постійну роботу, залишать вам на життя близько тисячі євро і менше ніж через 10 років борги ваші будуть списані. </a:t>
            </a:r>
            <a:br>
              <a:rPr lang="uk-UA" sz="1800" dirty="0" smtClean="0"/>
            </a:br>
            <a:endParaRPr lang="uk-UA" sz="1800" dirty="0" smtClean="0"/>
          </a:p>
          <a:p>
            <a:r>
              <a:rPr lang="uk-UA" sz="1800" dirty="0" smtClean="0"/>
              <a:t> </a:t>
            </a:r>
            <a:r>
              <a:rPr lang="uk-UA" sz="1800" dirty="0" smtClean="0"/>
              <a:t>Виселити навіть не </a:t>
            </a:r>
            <a:r>
              <a:rPr lang="uk-UA" sz="1800" dirty="0" err="1" smtClean="0"/>
              <a:t>платившого</a:t>
            </a:r>
            <a:r>
              <a:rPr lang="uk-UA" sz="1800" dirty="0" smtClean="0"/>
              <a:t> за житло мешканця в Німеччині вкрай складно. </a:t>
            </a:r>
            <a:endParaRPr lang="uk-UA" sz="1800" dirty="0"/>
          </a:p>
        </p:txBody>
      </p:sp>
      <p:pic>
        <p:nvPicPr>
          <p:cNvPr id="3074" name="Picture 2" descr="C:\Users\Home\AppData\Local\Microsoft\Windows\Temporary Internet Files\Content.IE5\G5TXFN8X\MC900303687[1].wmf"/>
          <p:cNvPicPr>
            <a:picLocks noChangeAspect="1" noChangeArrowheads="1"/>
          </p:cNvPicPr>
          <p:nvPr/>
        </p:nvPicPr>
        <p:blipFill>
          <a:blip r:embed="rId2" cstate="print"/>
          <a:srcRect/>
          <a:stretch>
            <a:fillRect/>
          </a:stretch>
        </p:blipFill>
        <p:spPr bwMode="auto">
          <a:xfrm>
            <a:off x="4283968" y="476672"/>
            <a:ext cx="1008112" cy="1008112"/>
          </a:xfrm>
          <a:prstGeom prst="rect">
            <a:avLst/>
          </a:prstGeom>
          <a:noFill/>
        </p:spPr>
      </p:pic>
      <p:pic>
        <p:nvPicPr>
          <p:cNvPr id="3075" name="Picture 3" descr="C:\Users\Home\AppData\Local\Microsoft\Windows\Temporary Internet Files\Content.IE5\HRU6MLSZ\MC900186150[1].wmf"/>
          <p:cNvPicPr>
            <a:picLocks noChangeAspect="1" noChangeArrowheads="1"/>
          </p:cNvPicPr>
          <p:nvPr/>
        </p:nvPicPr>
        <p:blipFill>
          <a:blip r:embed="rId3" cstate="print"/>
          <a:srcRect/>
          <a:stretch>
            <a:fillRect/>
          </a:stretch>
        </p:blipFill>
        <p:spPr bwMode="auto">
          <a:xfrm>
            <a:off x="7380312" y="3212976"/>
            <a:ext cx="1066190" cy="181234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0" fill="hold"/>
                                        <p:tgtEl>
                                          <p:spTgt spid="3074"/>
                                        </p:tgtEl>
                                        <p:attrNameLst>
                                          <p:attrName>ppt_w</p:attrName>
                                        </p:attrNameLst>
                                      </p:cBhvr>
                                      <p:tavLst>
                                        <p:tav tm="0" fmla="#ppt_w*sin(2.5*pi*$)">
                                          <p:val>
                                            <p:fltVal val="0"/>
                                          </p:val>
                                        </p:tav>
                                        <p:tav tm="100000">
                                          <p:val>
                                            <p:fltVal val="1"/>
                                          </p:val>
                                        </p:tav>
                                      </p:tavLst>
                                    </p:anim>
                                    <p:anim calcmode="lin" valueType="num">
                                      <p:cBhvr>
                                        <p:cTn id="8" dur="5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5000" fill="hold"/>
                                        <p:tgtEl>
                                          <p:spTgt spid="3075"/>
                                        </p:tgtEl>
                                        <p:attrNameLst>
                                          <p:attrName>ppt_w</p:attrName>
                                        </p:attrNameLst>
                                      </p:cBhvr>
                                      <p:tavLst>
                                        <p:tav tm="0" fmla="#ppt_w*sin(2.5*pi*$)">
                                          <p:val>
                                            <p:fltVal val="0"/>
                                          </p:val>
                                        </p:tav>
                                        <p:tav tm="100000">
                                          <p:val>
                                            <p:fltVal val="1"/>
                                          </p:val>
                                        </p:tav>
                                      </p:tavLst>
                                    </p:anim>
                                    <p:anim calcmode="lin" valueType="num">
                                      <p:cBhvr>
                                        <p:cTn id="14" dur="5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9144000" cy="6924973"/>
          </a:xfrm>
        </p:spPr>
        <p:txBody>
          <a:bodyPr/>
          <a:lstStyle/>
          <a:p>
            <a:r>
              <a:rPr lang="uk-UA" sz="1800" dirty="0" smtClean="0"/>
              <a:t>. Жити в найманому житлі в Німеччині - норма. Три чверті населення живуть в знімних квартирах і будинках. Ставлення до цього таке ж, яке було в СРСР. Захищеність квартиронаймача гранично висока. У найманому житлі живуть навіть найбільш забезпечені верстви населення. </a:t>
            </a:r>
            <a:br>
              <a:rPr lang="uk-UA" sz="1800" dirty="0" smtClean="0"/>
            </a:br>
            <a:r>
              <a:rPr lang="uk-UA" sz="1800" dirty="0" smtClean="0"/>
              <a:t/>
            </a:r>
            <a:br>
              <a:rPr lang="uk-UA" sz="1800" dirty="0" smtClean="0"/>
            </a:br>
            <a:r>
              <a:rPr lang="uk-UA" sz="1800" dirty="0" smtClean="0"/>
              <a:t>19. Ремонт чого завгодно в Німеччині настільки дорогий, що найчастіше простіше купити нову річ. </a:t>
            </a:r>
            <a:br>
              <a:rPr lang="uk-UA" sz="1800" dirty="0" smtClean="0"/>
            </a:br>
            <a:r>
              <a:rPr lang="uk-UA" sz="1800" dirty="0" smtClean="0"/>
              <a:t/>
            </a:r>
            <a:br>
              <a:rPr lang="uk-UA" sz="1800" dirty="0" smtClean="0"/>
            </a:br>
            <a:r>
              <a:rPr lang="uk-UA" sz="1800" dirty="0" smtClean="0"/>
              <a:t>20. Німці відносяться до свого нацистського минулого, так само як і аборигени до </a:t>
            </a:r>
            <a:r>
              <a:rPr lang="uk-UA" sz="1800" dirty="0" err="1" smtClean="0"/>
              <a:t>з'їдення</a:t>
            </a:r>
            <a:r>
              <a:rPr lang="uk-UA" sz="1800" dirty="0" smtClean="0"/>
              <a:t> </a:t>
            </a:r>
            <a:r>
              <a:rPr lang="uk-UA" sz="1800" dirty="0" err="1" smtClean="0"/>
              <a:t>Кука</a:t>
            </a:r>
            <a:r>
              <a:rPr lang="uk-UA" sz="1800" dirty="0" smtClean="0"/>
              <a:t>. </a:t>
            </a:r>
            <a:br>
              <a:rPr lang="uk-UA" sz="1800" dirty="0" smtClean="0"/>
            </a:br>
            <a:r>
              <a:rPr lang="uk-UA" sz="1800" dirty="0" smtClean="0"/>
              <a:t/>
            </a:r>
            <a:br>
              <a:rPr lang="uk-UA" sz="1800" dirty="0" smtClean="0"/>
            </a:br>
            <a:r>
              <a:rPr lang="uk-UA" sz="1800" dirty="0" smtClean="0"/>
              <a:t>21. Вина за Другу світову війну впроваджується у свідомість німців з дитячого саду. </a:t>
            </a:r>
            <a:br>
              <a:rPr lang="uk-UA" sz="1800" dirty="0" smtClean="0"/>
            </a:br>
            <a:r>
              <a:rPr lang="uk-UA" sz="1800" dirty="0" smtClean="0"/>
              <a:t/>
            </a:r>
            <a:br>
              <a:rPr lang="uk-UA" sz="1800" dirty="0" smtClean="0"/>
            </a:br>
            <a:r>
              <a:rPr lang="uk-UA" sz="1800" dirty="0" smtClean="0"/>
              <a:t>22. Дітям у Німеччині можна все. Взагалі все. Відповідати будуть батьки. Якщо батьків немає, то ніхто. </a:t>
            </a:r>
            <a:br>
              <a:rPr lang="uk-UA" sz="1800" dirty="0" smtClean="0"/>
            </a:br>
            <a:r>
              <a:rPr lang="uk-UA" sz="1800" dirty="0" smtClean="0"/>
              <a:t/>
            </a:r>
            <a:br>
              <a:rPr lang="uk-UA" sz="1800" dirty="0" smtClean="0"/>
            </a:br>
            <a:r>
              <a:rPr lang="uk-UA" sz="1800" dirty="0" smtClean="0"/>
              <a:t>23. Пиво в Німеччині дуже хороше і сортів його неймовірна багато. </a:t>
            </a:r>
            <a:br>
              <a:rPr lang="uk-UA" sz="1800" dirty="0" smtClean="0"/>
            </a:br>
            <a:r>
              <a:rPr lang="uk-UA" sz="1800" dirty="0" smtClean="0"/>
              <a:t/>
            </a:r>
            <a:br>
              <a:rPr lang="uk-UA" sz="1800" dirty="0" smtClean="0"/>
            </a:br>
            <a:r>
              <a:rPr lang="uk-UA" sz="1800" dirty="0" smtClean="0"/>
              <a:t>24. У Баварії, протягом робочого дня, людина має право випити кухоль пива. </a:t>
            </a:r>
            <a:br>
              <a:rPr lang="uk-UA" sz="1800" dirty="0" smtClean="0"/>
            </a:br>
            <a:r>
              <a:rPr lang="uk-UA" sz="1800" dirty="0" smtClean="0"/>
              <a:t/>
            </a:r>
            <a:br>
              <a:rPr lang="uk-UA" sz="1800" dirty="0" smtClean="0"/>
            </a:br>
            <a:r>
              <a:rPr lang="uk-UA" sz="1800" dirty="0" smtClean="0"/>
              <a:t>25. </a:t>
            </a:r>
            <a:r>
              <a:rPr lang="uk-UA" sz="1800" dirty="0" err="1" smtClean="0"/>
              <a:t>Бомжі</a:t>
            </a:r>
            <a:r>
              <a:rPr lang="uk-UA" sz="1800" dirty="0" smtClean="0"/>
              <a:t> часто заводять собак. Вони отримують додаткові гроші на їх утримання. </a:t>
            </a:r>
            <a:br>
              <a:rPr lang="uk-UA" sz="1800" dirty="0" smtClean="0"/>
            </a:br>
            <a:r>
              <a:rPr lang="uk-UA" sz="1800" dirty="0" smtClean="0"/>
              <a:t/>
            </a:r>
            <a:br>
              <a:rPr lang="uk-UA" sz="1800" dirty="0" smtClean="0"/>
            </a:br>
            <a:r>
              <a:rPr lang="uk-UA" sz="1800" dirty="0" smtClean="0"/>
              <a:t>26. Німці насторожено ставляться до іноземців. І є за що:) </a:t>
            </a:r>
            <a:br>
              <a:rPr lang="uk-UA" sz="1800" dirty="0" smtClean="0"/>
            </a:br>
            <a:r>
              <a:rPr lang="uk-UA" sz="1800" dirty="0" smtClean="0"/>
              <a:t/>
            </a:r>
            <a:br>
              <a:rPr lang="uk-UA" sz="1800" dirty="0" smtClean="0"/>
            </a:br>
            <a:r>
              <a:rPr lang="uk-UA" sz="1800" dirty="0" smtClean="0"/>
              <a:t>27. Намалювати свастику або скинути руку в </a:t>
            </a:r>
            <a:r>
              <a:rPr lang="uk-UA" sz="1800" dirty="0" err="1" smtClean="0"/>
              <a:t>фашистькому</a:t>
            </a:r>
            <a:r>
              <a:rPr lang="uk-UA" sz="1800" dirty="0" smtClean="0"/>
              <a:t> вітанні в Німеччині заборонено законом. </a:t>
            </a:r>
            <a:r>
              <a:rPr lang="uk-UA" sz="3600" dirty="0" smtClean="0"/>
              <a:t/>
            </a:r>
            <a:br>
              <a:rPr lang="uk-UA" sz="3600" dirty="0" smtClean="0"/>
            </a:br>
            <a:endParaRPr lang="uk-U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9144000" cy="6858000"/>
          </a:xfrm>
        </p:spPr>
        <p:txBody>
          <a:bodyPr/>
          <a:lstStyle/>
          <a:p>
            <a:r>
              <a:rPr lang="uk-UA" sz="1800" dirty="0" smtClean="0"/>
              <a:t>З введенням євро більшість цін у Німеччині злетіли в два рази. Але до цих пір рівень життя в Німеччині вважається одним з найвищих у світі. </a:t>
            </a:r>
            <a:br>
              <a:rPr lang="uk-UA" sz="1800" dirty="0" smtClean="0"/>
            </a:br>
            <a:r>
              <a:rPr lang="uk-UA" sz="1800" dirty="0" smtClean="0"/>
              <a:t/>
            </a:r>
            <a:br>
              <a:rPr lang="uk-UA" sz="1800" dirty="0" smtClean="0"/>
            </a:br>
            <a:r>
              <a:rPr lang="uk-UA" sz="1800" dirty="0" smtClean="0"/>
              <a:t>У </a:t>
            </a:r>
            <a:r>
              <a:rPr lang="uk-UA" sz="1800" dirty="0" smtClean="0"/>
              <a:t>Гамбурзі </a:t>
            </a:r>
            <a:r>
              <a:rPr lang="uk-UA" sz="1800" dirty="0" err="1" smtClean="0"/>
              <a:t>мото-ганг</a:t>
            </a:r>
            <a:r>
              <a:rPr lang="uk-UA" sz="1800" dirty="0" smtClean="0"/>
              <a:t> "</a:t>
            </a:r>
            <a:r>
              <a:rPr lang="uk-UA" sz="1800" dirty="0" err="1" smtClean="0"/>
              <a:t>Хеллс</a:t>
            </a:r>
            <a:r>
              <a:rPr lang="uk-UA" sz="1800" dirty="0" smtClean="0"/>
              <a:t> </a:t>
            </a:r>
            <a:r>
              <a:rPr lang="uk-UA" sz="1800" dirty="0" err="1" smtClean="0"/>
              <a:t>Енджелс</a:t>
            </a:r>
            <a:r>
              <a:rPr lang="uk-UA" sz="1800" dirty="0" smtClean="0"/>
              <a:t>" знайшов такий вплив на місцевий </a:t>
            </a:r>
            <a:r>
              <a:rPr lang="uk-UA" sz="1800" dirty="0" err="1" smtClean="0"/>
              <a:t>криміналітет</a:t>
            </a:r>
            <a:r>
              <a:rPr lang="uk-UA" sz="1800" dirty="0" smtClean="0"/>
              <a:t>, що </a:t>
            </a:r>
            <a:r>
              <a:rPr lang="uk-UA" sz="1800" dirty="0" err="1" smtClean="0"/>
              <a:t>байкерам</a:t>
            </a:r>
            <a:r>
              <a:rPr lang="uk-UA" sz="1800" dirty="0" smtClean="0"/>
              <a:t> законодавчо заборонили носіння клубної символіки. Будь-яка велика колона мотоциклістів, супроводжується вантажівкою поліцейських. </a:t>
            </a:r>
            <a:br>
              <a:rPr lang="uk-UA" sz="1800" dirty="0" smtClean="0"/>
            </a:br>
            <a:r>
              <a:rPr lang="uk-UA" sz="1800" dirty="0" smtClean="0"/>
              <a:t/>
            </a:r>
            <a:br>
              <a:rPr lang="uk-UA" sz="1800" dirty="0" smtClean="0"/>
            </a:br>
            <a:r>
              <a:rPr lang="uk-UA" sz="1800" dirty="0" smtClean="0"/>
              <a:t> Їзда </a:t>
            </a:r>
            <a:r>
              <a:rPr lang="uk-UA" sz="1800" dirty="0" smtClean="0"/>
              <a:t>на мотоциклі без шолома заборонена. Суворо. </a:t>
            </a:r>
            <a:br>
              <a:rPr lang="uk-UA" sz="1800" dirty="0" smtClean="0"/>
            </a:br>
            <a:r>
              <a:rPr lang="uk-UA" sz="1800" dirty="0" smtClean="0"/>
              <a:t/>
            </a:r>
            <a:br>
              <a:rPr lang="uk-UA" sz="1800" dirty="0" smtClean="0"/>
            </a:br>
            <a:r>
              <a:rPr lang="uk-UA" sz="1800" dirty="0" smtClean="0"/>
              <a:t> </a:t>
            </a:r>
            <a:r>
              <a:rPr lang="uk-UA" sz="1800" dirty="0" smtClean="0"/>
              <a:t>Німці дуже уважні до свого здоров'я, до того, що їдять і що п'ють. </a:t>
            </a:r>
            <a:br>
              <a:rPr lang="uk-UA" sz="1800" dirty="0" smtClean="0"/>
            </a:br>
            <a:r>
              <a:rPr lang="uk-UA" sz="1800" dirty="0" smtClean="0"/>
              <a:t/>
            </a:r>
            <a:br>
              <a:rPr lang="uk-UA" sz="1800" dirty="0" smtClean="0"/>
            </a:br>
            <a:r>
              <a:rPr lang="uk-UA" sz="1800" dirty="0" smtClean="0"/>
              <a:t>Рівень </a:t>
            </a:r>
            <a:r>
              <a:rPr lang="uk-UA" sz="1800" dirty="0" smtClean="0"/>
              <a:t>культури середньостатистичного німця значно перевищує рівень культури середньостатистичного росіянина. Зате як правило поступається в рівні освіти. </a:t>
            </a:r>
            <a:br>
              <a:rPr lang="uk-UA" sz="1800" dirty="0" smtClean="0"/>
            </a:br>
            <a:r>
              <a:rPr lang="uk-UA" sz="1800" dirty="0" smtClean="0"/>
              <a:t/>
            </a:r>
            <a:br>
              <a:rPr lang="uk-UA" sz="1800" dirty="0" smtClean="0"/>
            </a:br>
            <a:r>
              <a:rPr lang="uk-UA" sz="1800" dirty="0" smtClean="0"/>
              <a:t>Алкогольне </a:t>
            </a:r>
            <a:r>
              <a:rPr lang="uk-UA" sz="1800" dirty="0" smtClean="0"/>
              <a:t>сп'яніння є пом'якшувальною провину обставиною в суді. За винятком дорожньо-транспортних </a:t>
            </a:r>
            <a:r>
              <a:rPr lang="uk-UA" sz="1800" dirty="0" err="1" smtClean="0"/>
              <a:t>прецендентів</a:t>
            </a:r>
            <a:r>
              <a:rPr lang="uk-UA" sz="1800" dirty="0" smtClean="0"/>
              <a:t> і посадових злочинів. </a:t>
            </a:r>
            <a:br>
              <a:rPr lang="uk-UA" sz="1800" dirty="0" smtClean="0"/>
            </a:br>
            <a:r>
              <a:rPr lang="uk-UA" sz="1800" dirty="0" smtClean="0"/>
              <a:t/>
            </a:r>
            <a:br>
              <a:rPr lang="uk-UA" sz="1800" dirty="0" smtClean="0"/>
            </a:br>
            <a:r>
              <a:rPr lang="uk-UA" sz="1800" dirty="0" smtClean="0"/>
              <a:t>Німкені </a:t>
            </a:r>
            <a:r>
              <a:rPr lang="uk-UA" sz="1800" dirty="0" smtClean="0"/>
              <a:t>ще недавно практично не використовували косметики. Через наплив яскравих іноземок, німкені стали фарбуватися і перестали бути одними з найстрашніших жінок у Європі. </a:t>
            </a:r>
            <a:br>
              <a:rPr lang="uk-UA" sz="1800" dirty="0" smtClean="0"/>
            </a:br>
            <a:r>
              <a:rPr lang="uk-UA" sz="1800" dirty="0" smtClean="0"/>
              <a:t>Високий </a:t>
            </a:r>
            <a:r>
              <a:rPr lang="uk-UA" sz="1800" dirty="0" smtClean="0"/>
              <a:t>каблук німкені носять тільки до "нагоди".</a:t>
            </a:r>
            <a:r>
              <a:rPr lang="uk-UA" dirty="0" smtClean="0"/>
              <a:t> </a:t>
            </a:r>
            <a:endParaRPr lang="uk-UA" sz="2800" dirty="0" smtClean="0"/>
          </a:p>
          <a:p>
            <a:pPr>
              <a:buNone/>
            </a:pPr>
            <a:r>
              <a:rPr lang="ru-RU" sz="1800" dirty="0" smtClean="0"/>
              <a:t> </a:t>
            </a:r>
            <a:r>
              <a:rPr lang="ru-RU" sz="1800" dirty="0" smtClean="0"/>
              <a:t>       </a:t>
            </a:r>
            <a:r>
              <a:rPr lang="ru-RU" sz="1800" dirty="0" err="1" smtClean="0"/>
              <a:t>Звернення</a:t>
            </a:r>
            <a:r>
              <a:rPr lang="ru-RU" sz="1800" dirty="0" smtClean="0"/>
              <a:t> </a:t>
            </a:r>
            <a:r>
              <a:rPr lang="ru-RU" sz="1800" dirty="0" err="1" smtClean="0"/>
              <a:t>з</a:t>
            </a:r>
            <a:r>
              <a:rPr lang="ru-RU" sz="1800" dirty="0" smtClean="0"/>
              <a:t> шефом на </a:t>
            </a:r>
            <a:r>
              <a:rPr lang="ru-RU" sz="1800" dirty="0" err="1" smtClean="0"/>
              <a:t>фірмах</a:t>
            </a:r>
            <a:r>
              <a:rPr lang="ru-RU" sz="1800" dirty="0" smtClean="0"/>
              <a:t>, </a:t>
            </a:r>
            <a:r>
              <a:rPr lang="ru-RU" sz="1800" dirty="0" err="1" smtClean="0"/>
              <a:t>частіше</a:t>
            </a:r>
            <a:r>
              <a:rPr lang="ru-RU" sz="1800" dirty="0" smtClean="0"/>
              <a:t> за все на "</a:t>
            </a:r>
            <a:r>
              <a:rPr lang="ru-RU" sz="1800" dirty="0" err="1" smtClean="0"/>
              <a:t>ти</a:t>
            </a:r>
            <a:r>
              <a:rPr lang="ru-RU" sz="1800" dirty="0" smtClean="0"/>
              <a:t>". </a:t>
            </a:r>
            <a:endParaRPr lang="ru-RU" sz="1800" dirty="0" smtClean="0"/>
          </a:p>
          <a:p>
            <a:pPr>
              <a:buNone/>
            </a:pPr>
            <a:r>
              <a:rPr lang="uk-UA" sz="2000" dirty="0" smtClean="0"/>
              <a:t/>
            </a:r>
            <a:br>
              <a:rPr lang="uk-UA" sz="2000" dirty="0" smtClean="0"/>
            </a:br>
            <a:r>
              <a:rPr lang="ru-RU" sz="1800" dirty="0" err="1" smtClean="0"/>
              <a:t>Біо-магазини</a:t>
            </a:r>
            <a:r>
              <a:rPr lang="ru-RU" sz="1800" dirty="0" smtClean="0"/>
              <a:t> </a:t>
            </a:r>
            <a:r>
              <a:rPr lang="ru-RU" sz="1800" dirty="0" err="1" smtClean="0"/>
              <a:t>досить</a:t>
            </a:r>
            <a:r>
              <a:rPr lang="ru-RU" sz="1800" dirty="0" smtClean="0"/>
              <a:t> </a:t>
            </a:r>
            <a:r>
              <a:rPr lang="ru-RU" sz="1800" dirty="0" err="1" smtClean="0"/>
              <a:t>популярні</a:t>
            </a:r>
            <a:r>
              <a:rPr lang="ru-RU" sz="1800" dirty="0" smtClean="0"/>
              <a:t>. </a:t>
            </a:r>
            <a:r>
              <a:rPr lang="ru-RU" sz="1800" dirty="0" err="1" smtClean="0"/>
              <a:t>Ціни</a:t>
            </a:r>
            <a:r>
              <a:rPr lang="ru-RU" sz="1800" dirty="0" smtClean="0"/>
              <a:t> там в </a:t>
            </a:r>
            <a:r>
              <a:rPr lang="ru-RU" sz="1800" dirty="0" err="1" smtClean="0"/>
              <a:t>середньому</a:t>
            </a:r>
            <a:r>
              <a:rPr lang="ru-RU" sz="1800" dirty="0" smtClean="0"/>
              <a:t> на 30 </a:t>
            </a:r>
            <a:r>
              <a:rPr lang="ru-RU" sz="1800" dirty="0" err="1" smtClean="0"/>
              <a:t>відсотків</a:t>
            </a:r>
            <a:r>
              <a:rPr lang="ru-RU" sz="1800" dirty="0" smtClean="0"/>
              <a:t> </a:t>
            </a:r>
            <a:r>
              <a:rPr lang="ru-RU" sz="1800" dirty="0" err="1" smtClean="0"/>
              <a:t>вище</a:t>
            </a:r>
            <a:r>
              <a:rPr lang="ru-RU" sz="1800" dirty="0" smtClean="0"/>
              <a:t>, </a:t>
            </a:r>
            <a:r>
              <a:rPr lang="ru-RU" sz="1800" dirty="0" err="1" smtClean="0"/>
              <a:t>ніж</a:t>
            </a:r>
            <a:r>
              <a:rPr lang="ru-RU" sz="1800" dirty="0" smtClean="0"/>
              <a:t> у </a:t>
            </a:r>
            <a:r>
              <a:rPr lang="ru-RU" sz="1800" dirty="0" err="1" smtClean="0"/>
              <a:t>магазині</a:t>
            </a:r>
            <a:r>
              <a:rPr lang="ru-RU" sz="1800" dirty="0" smtClean="0"/>
              <a:t> </a:t>
            </a:r>
            <a:r>
              <a:rPr lang="ru-RU" sz="1800" dirty="0" err="1" smtClean="0"/>
              <a:t>звичайному</a:t>
            </a:r>
            <a:r>
              <a:rPr lang="ru-RU" sz="1800" dirty="0" smtClean="0"/>
              <a:t>. </a:t>
            </a:r>
            <a:r>
              <a:rPr lang="ru-RU" sz="1800" dirty="0" err="1" smtClean="0"/>
              <a:t>Біо-банани</a:t>
            </a:r>
            <a:r>
              <a:rPr lang="ru-RU" sz="1800" dirty="0" smtClean="0"/>
              <a:t> </a:t>
            </a:r>
            <a:r>
              <a:rPr lang="ru-RU" sz="1800" dirty="0" err="1" smtClean="0"/>
              <a:t>дрібніше</a:t>
            </a:r>
            <a:r>
              <a:rPr lang="ru-RU" sz="1800" dirty="0" smtClean="0"/>
              <a:t> </a:t>
            </a:r>
            <a:r>
              <a:rPr lang="ru-RU" sz="1800" dirty="0" err="1" smtClean="0"/>
              <a:t>звичайних</a:t>
            </a:r>
            <a:r>
              <a:rPr lang="ru-RU" sz="1800" dirty="0" smtClean="0"/>
              <a:t>, </a:t>
            </a:r>
            <a:r>
              <a:rPr lang="ru-RU" sz="1800" dirty="0" err="1" smtClean="0"/>
              <a:t>лимони</a:t>
            </a:r>
            <a:r>
              <a:rPr lang="ru-RU" sz="1800" dirty="0" smtClean="0"/>
              <a:t> </a:t>
            </a:r>
            <a:r>
              <a:rPr lang="ru-RU" sz="1800" dirty="0" err="1" smtClean="0"/>
              <a:t>дійсно</a:t>
            </a:r>
            <a:r>
              <a:rPr lang="ru-RU" sz="1800" dirty="0" smtClean="0"/>
              <a:t> </a:t>
            </a:r>
            <a:r>
              <a:rPr lang="ru-RU" sz="1800" dirty="0" err="1" smtClean="0"/>
              <a:t>набагато</a:t>
            </a:r>
            <a:r>
              <a:rPr lang="ru-RU" sz="1800" dirty="0" smtClean="0"/>
              <a:t> </a:t>
            </a:r>
            <a:r>
              <a:rPr lang="ru-RU" sz="1800" dirty="0" err="1" smtClean="0"/>
              <a:t>пахучіші</a:t>
            </a:r>
            <a:r>
              <a:rPr lang="ru-RU" sz="1800" dirty="0" smtClean="0"/>
              <a:t>. </a:t>
            </a:r>
            <a:endParaRPr lang="uk-UA" sz="2000" dirty="0"/>
          </a:p>
        </p:txBody>
      </p:sp>
      <p:pic>
        <p:nvPicPr>
          <p:cNvPr id="4100" name="Picture 4" descr="C:\Users\Home\AppData\Local\Microsoft\Windows\Temporary Internet Files\Content.IE5\IAHZ4JHQ\dglxasset[1].jpg"/>
          <p:cNvPicPr>
            <a:picLocks noChangeAspect="1" noChangeArrowheads="1"/>
          </p:cNvPicPr>
          <p:nvPr/>
        </p:nvPicPr>
        <p:blipFill>
          <a:blip r:embed="rId2" cstate="print"/>
          <a:srcRect l="20810" t="10236" r="11811" b="8661"/>
          <a:stretch>
            <a:fillRect/>
          </a:stretch>
        </p:blipFill>
        <p:spPr bwMode="auto">
          <a:xfrm>
            <a:off x="7524328" y="4642805"/>
            <a:ext cx="1619672" cy="1392621"/>
          </a:xfrm>
          <a:prstGeom prst="rect">
            <a:avLst/>
          </a:prstGeom>
          <a:ln>
            <a:noFill/>
          </a:ln>
          <a:effectLst>
            <a:softEdge rad="112500"/>
          </a:effectLst>
        </p:spPr>
      </p:pic>
      <p:pic>
        <p:nvPicPr>
          <p:cNvPr id="4102" name="Picture 6" descr="C:\Users\Home\AppData\Local\Microsoft\Windows\Temporary Internet Files\Content.IE5\IAHZ4JHQ\dglxasset[1].aspx"/>
          <p:cNvPicPr>
            <a:picLocks noChangeAspect="1" noChangeArrowheads="1"/>
          </p:cNvPicPr>
          <p:nvPr/>
        </p:nvPicPr>
        <p:blipFill>
          <a:blip r:embed="rId3" cstate="print"/>
          <a:srcRect l="5895" t="8143" r="5895" b="10178"/>
          <a:stretch>
            <a:fillRect/>
          </a:stretch>
        </p:blipFill>
        <p:spPr bwMode="auto">
          <a:xfrm>
            <a:off x="5796136" y="4797152"/>
            <a:ext cx="1368152" cy="1222945"/>
          </a:xfrm>
          <a:prstGeom prst="rect">
            <a:avLst/>
          </a:prstGeom>
          <a:ln>
            <a:noFill/>
          </a:ln>
          <a:effectLst>
            <a:softEdge rad="112500"/>
          </a:effectLst>
        </p:spPr>
      </p:pic>
      <p:pic>
        <p:nvPicPr>
          <p:cNvPr id="4103" name="Picture 7" descr="C:\Users\Home\AppData\Local\Microsoft\Windows\Temporary Internet Files\Content.IE5\RKUF8LPJ\MC900441294[1].png"/>
          <p:cNvPicPr>
            <a:picLocks noChangeAspect="1" noChangeArrowheads="1"/>
          </p:cNvPicPr>
          <p:nvPr/>
        </p:nvPicPr>
        <p:blipFill>
          <a:blip r:embed="rId4" cstate="print"/>
          <a:srcRect/>
          <a:stretch>
            <a:fillRect/>
          </a:stretch>
        </p:blipFill>
        <p:spPr bwMode="auto">
          <a:xfrm>
            <a:off x="-1872208" y="692696"/>
            <a:ext cx="1872208" cy="187220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61111E-6 -2.96022E-7 L 0.97656 0.02105 " pathEditMode="relative" rAng="0" ptsTypes="AA">
                                      <p:cBhvr>
                                        <p:cTn id="11" dur="2000" fill="hold"/>
                                        <p:tgtEl>
                                          <p:spTgt spid="4103"/>
                                        </p:tgtEl>
                                        <p:attrNameLst>
                                          <p:attrName>ppt_x</p:attrName>
                                          <p:attrName>ppt_y</p:attrName>
                                        </p:attrNameLst>
                                      </p:cBhvr>
                                      <p:rCtr x="488" y="10"/>
                                    </p:animMotion>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4102"/>
                                        </p:tgtEl>
                                        <p:attrNameLst>
                                          <p:attrName>style.visibility</p:attrName>
                                        </p:attrNameLst>
                                      </p:cBhvr>
                                      <p:to>
                                        <p:strVal val="visible"/>
                                      </p:to>
                                    </p:set>
                                    <p:anim calcmode="lin" valueType="num">
                                      <p:cBhvr>
                                        <p:cTn id="39" dur="1000" fill="hold"/>
                                        <p:tgtEl>
                                          <p:spTgt spid="4102"/>
                                        </p:tgtEl>
                                        <p:attrNameLst>
                                          <p:attrName>ppt_w</p:attrName>
                                        </p:attrNameLst>
                                      </p:cBhvr>
                                      <p:tavLst>
                                        <p:tav tm="0">
                                          <p:val>
                                            <p:fltVal val="0"/>
                                          </p:val>
                                        </p:tav>
                                        <p:tav tm="100000">
                                          <p:val>
                                            <p:strVal val="#ppt_w"/>
                                          </p:val>
                                        </p:tav>
                                      </p:tavLst>
                                    </p:anim>
                                    <p:anim calcmode="lin" valueType="num">
                                      <p:cBhvr>
                                        <p:cTn id="40" dur="1000" fill="hold"/>
                                        <p:tgtEl>
                                          <p:spTgt spid="4102"/>
                                        </p:tgtEl>
                                        <p:attrNameLst>
                                          <p:attrName>ppt_h</p:attrName>
                                        </p:attrNameLst>
                                      </p:cBhvr>
                                      <p:tavLst>
                                        <p:tav tm="0">
                                          <p:val>
                                            <p:fltVal val="0"/>
                                          </p:val>
                                        </p:tav>
                                        <p:tav tm="100000">
                                          <p:val>
                                            <p:strVal val="#ppt_h"/>
                                          </p:val>
                                        </p:tav>
                                      </p:tavLst>
                                    </p:anim>
                                    <p:anim calcmode="lin" valueType="num">
                                      <p:cBhvr>
                                        <p:cTn id="41" dur="1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4100"/>
                                        </p:tgtEl>
                                        <p:attrNameLst>
                                          <p:attrName>style.visibility</p:attrName>
                                        </p:attrNameLst>
                                      </p:cBhvr>
                                      <p:to>
                                        <p:strVal val="visible"/>
                                      </p:to>
                                    </p:set>
                                    <p:animScale>
                                      <p:cBhvr>
                                        <p:cTn id="47" dur="1000" decel="50000" fill="hold">
                                          <p:stCondLst>
                                            <p:cond delay="0"/>
                                          </p:stCondLst>
                                        </p:cTn>
                                        <p:tgtEl>
                                          <p:spTgt spid="4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100"/>
                                        </p:tgtEl>
                                        <p:attrNameLst>
                                          <p:attrName>ppt_x</p:attrName>
                                          <p:attrName>ppt_y</p:attrName>
                                        </p:attrNameLst>
                                      </p:cBhvr>
                                    </p:animMotion>
                                    <p:animEffect transition="in" filter="fade">
                                      <p:cBhvr>
                                        <p:cTn id="49"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9144000" cy="8337667"/>
          </a:xfrm>
        </p:spPr>
        <p:txBody>
          <a:bodyPr/>
          <a:lstStyle/>
          <a:p>
            <a:pPr>
              <a:buNone/>
            </a:pPr>
            <a:r>
              <a:rPr lang="uk-UA" sz="1800" dirty="0" smtClean="0"/>
              <a:t/>
            </a:r>
            <a:br>
              <a:rPr lang="uk-UA" sz="1800" dirty="0" smtClean="0"/>
            </a:br>
            <a:r>
              <a:rPr lang="uk-UA" sz="1800" dirty="0" smtClean="0"/>
              <a:t/>
            </a:r>
            <a:br>
              <a:rPr lang="uk-UA" sz="1800" dirty="0" smtClean="0"/>
            </a:br>
            <a:r>
              <a:rPr lang="uk-UA" sz="1800" dirty="0" smtClean="0"/>
              <a:t>У </a:t>
            </a:r>
            <a:r>
              <a:rPr lang="uk-UA" sz="1800" dirty="0" smtClean="0"/>
              <a:t>Німеччині жінок менше ніж чоловіків. </a:t>
            </a:r>
            <a:br>
              <a:rPr lang="uk-UA" sz="1800" dirty="0" smtClean="0"/>
            </a:br>
            <a:r>
              <a:rPr lang="uk-UA" sz="1800" dirty="0" smtClean="0"/>
              <a:t/>
            </a:r>
            <a:br>
              <a:rPr lang="uk-UA" sz="1800" dirty="0" smtClean="0"/>
            </a:br>
            <a:r>
              <a:rPr lang="uk-UA" sz="1800" dirty="0" smtClean="0"/>
              <a:t>Німці </a:t>
            </a:r>
            <a:r>
              <a:rPr lang="uk-UA" sz="1800" dirty="0" smtClean="0"/>
              <a:t>впевнені, що найпопулярніший російський тост звучить як "На здоров'я!" Переконувати марно. </a:t>
            </a:r>
            <a:br>
              <a:rPr lang="uk-UA" sz="1800" dirty="0" smtClean="0"/>
            </a:br>
            <a:r>
              <a:rPr lang="uk-UA" sz="1800" dirty="0" smtClean="0"/>
              <a:t/>
            </a:r>
            <a:br>
              <a:rPr lang="uk-UA" sz="1800" dirty="0" smtClean="0"/>
            </a:br>
            <a:r>
              <a:rPr lang="uk-UA" sz="1800" dirty="0" smtClean="0"/>
              <a:t> </a:t>
            </a:r>
            <a:r>
              <a:rPr lang="uk-UA" sz="1800" dirty="0" smtClean="0"/>
              <a:t>Різдво в Німеччині відмічається набагато значніше і яскравіше, ніж Новий рік. </a:t>
            </a:r>
            <a:br>
              <a:rPr lang="uk-UA" sz="1800" dirty="0" smtClean="0"/>
            </a:br>
            <a:r>
              <a:rPr lang="uk-UA" sz="1800" dirty="0" smtClean="0"/>
              <a:t/>
            </a:r>
            <a:br>
              <a:rPr lang="uk-UA" sz="1800" dirty="0" smtClean="0"/>
            </a:br>
            <a:r>
              <a:rPr lang="uk-UA" sz="1800" dirty="0" smtClean="0"/>
              <a:t>Битком </a:t>
            </a:r>
            <a:r>
              <a:rPr lang="uk-UA" sz="1800" dirty="0" smtClean="0"/>
              <a:t>забитий холодильник у Німеччині означає, що ви з Росії. </a:t>
            </a:r>
            <a:br>
              <a:rPr lang="uk-UA" sz="1800" dirty="0" smtClean="0"/>
            </a:br>
            <a:r>
              <a:rPr lang="uk-UA" sz="1800" dirty="0" smtClean="0"/>
              <a:t/>
            </a:r>
            <a:br>
              <a:rPr lang="uk-UA" sz="1800" dirty="0" smtClean="0"/>
            </a:br>
            <a:r>
              <a:rPr lang="uk-UA" sz="1800" dirty="0" smtClean="0"/>
              <a:t>В </a:t>
            </a:r>
            <a:r>
              <a:rPr lang="uk-UA" sz="1800" dirty="0" smtClean="0"/>
              <a:t>установі вам можуть </a:t>
            </a:r>
            <a:r>
              <a:rPr lang="uk-UA" sz="1800" dirty="0" err="1" smtClean="0"/>
              <a:t>нахамити</a:t>
            </a:r>
            <a:r>
              <a:rPr lang="uk-UA" sz="1800" dirty="0" smtClean="0"/>
              <a:t>. Якщо зробити вигляд, що ти зараз в морду вчепишся, стають дуже ввічливими. </a:t>
            </a:r>
            <a:br>
              <a:rPr lang="uk-UA" sz="1800" dirty="0" smtClean="0"/>
            </a:br>
            <a:r>
              <a:rPr lang="uk-UA" sz="1800" dirty="0" smtClean="0"/>
              <a:t/>
            </a:r>
            <a:br>
              <a:rPr lang="uk-UA" sz="1800" dirty="0" smtClean="0"/>
            </a:br>
            <a:r>
              <a:rPr lang="uk-UA" sz="1800" dirty="0" smtClean="0"/>
              <a:t> </a:t>
            </a:r>
            <a:r>
              <a:rPr lang="uk-UA" sz="1800" dirty="0" smtClean="0"/>
              <a:t>Собаки в Німеччині дуже дружелюбні. Вкрай рідко можна почути собачий гавкіт. </a:t>
            </a:r>
            <a:br>
              <a:rPr lang="uk-UA" sz="1800" dirty="0" smtClean="0"/>
            </a:br>
            <a:r>
              <a:rPr lang="uk-UA" sz="1800" dirty="0" smtClean="0"/>
              <a:t/>
            </a:r>
            <a:br>
              <a:rPr lang="uk-UA" sz="1800" dirty="0" smtClean="0"/>
            </a:br>
            <a:r>
              <a:rPr lang="uk-UA" sz="1800" dirty="0" smtClean="0"/>
              <a:t> </a:t>
            </a:r>
            <a:r>
              <a:rPr lang="uk-UA" sz="1800" dirty="0" smtClean="0"/>
              <a:t>Ідея </a:t>
            </a:r>
            <a:r>
              <a:rPr lang="uk-UA" sz="1800" dirty="0" err="1" smtClean="0"/>
              <a:t>мультикультурного</a:t>
            </a:r>
            <a:r>
              <a:rPr lang="uk-UA" sz="1800" dirty="0" smtClean="0"/>
              <a:t> суспільства в Німеччині з тріском провалилася, що була змушена визнати сама Ангела </a:t>
            </a:r>
            <a:r>
              <a:rPr lang="uk-UA" sz="1800" dirty="0" err="1" smtClean="0"/>
              <a:t>Меркель</a:t>
            </a:r>
            <a:r>
              <a:rPr lang="uk-UA" sz="1800" dirty="0" smtClean="0"/>
              <a:t>. </a:t>
            </a:r>
            <a:br>
              <a:rPr lang="uk-UA" sz="1800" dirty="0" smtClean="0"/>
            </a:br>
            <a:r>
              <a:rPr lang="uk-UA" sz="1800" dirty="0" smtClean="0"/>
              <a:t/>
            </a:r>
            <a:br>
              <a:rPr lang="uk-UA" sz="1800" dirty="0" smtClean="0"/>
            </a:br>
            <a:r>
              <a:rPr lang="uk-UA" sz="1800" dirty="0" smtClean="0"/>
              <a:t> </a:t>
            </a:r>
            <a:r>
              <a:rPr lang="uk-UA" sz="1800" dirty="0" smtClean="0"/>
              <a:t>У Німеччині санітарні норми настільки високі, що можна спокійно їсти не тільки </a:t>
            </a:r>
            <a:r>
              <a:rPr lang="uk-UA" sz="1800" dirty="0" err="1" smtClean="0"/>
              <a:t>непросмажене</a:t>
            </a:r>
            <a:r>
              <a:rPr lang="uk-UA" sz="1800" dirty="0" smtClean="0"/>
              <a:t> м'ясо, а й сире. </a:t>
            </a:r>
            <a:endParaRPr lang="uk-UA" sz="1800" dirty="0" smtClean="0"/>
          </a:p>
          <a:p>
            <a:pPr>
              <a:buNone/>
            </a:pPr>
            <a:endParaRPr lang="uk-UA" sz="1800" dirty="0" smtClean="0"/>
          </a:p>
          <a:p>
            <a:pPr>
              <a:buNone/>
            </a:pPr>
            <a:r>
              <a:rPr lang="uk-UA" sz="1800" dirty="0" smtClean="0"/>
              <a:t>        </a:t>
            </a:r>
            <a:r>
              <a:rPr lang="ru-RU" sz="1800" dirty="0" smtClean="0"/>
              <a:t>У </a:t>
            </a:r>
            <a:r>
              <a:rPr lang="ru-RU" sz="1800" dirty="0" err="1" smtClean="0"/>
              <a:t>Німеччині</a:t>
            </a:r>
            <a:r>
              <a:rPr lang="ru-RU" sz="1800" dirty="0" smtClean="0"/>
              <a:t> </a:t>
            </a:r>
            <a:r>
              <a:rPr lang="ru-RU" sz="1800" dirty="0" err="1" smtClean="0"/>
              <a:t>досить</a:t>
            </a:r>
            <a:r>
              <a:rPr lang="ru-RU" sz="1800" dirty="0" smtClean="0"/>
              <a:t> часто </a:t>
            </a:r>
            <a:r>
              <a:rPr lang="ru-RU" sz="1800" dirty="0" err="1" smtClean="0"/>
              <a:t>можна</a:t>
            </a:r>
            <a:r>
              <a:rPr lang="ru-RU" sz="1800" dirty="0" smtClean="0"/>
              <a:t> </a:t>
            </a:r>
            <a:r>
              <a:rPr lang="ru-RU" sz="1800" dirty="0" err="1" smtClean="0"/>
              <a:t>заходити</a:t>
            </a:r>
            <a:r>
              <a:rPr lang="ru-RU" sz="1800" dirty="0" smtClean="0"/>
              <a:t> в </a:t>
            </a:r>
            <a:r>
              <a:rPr lang="ru-RU" sz="1800" dirty="0" err="1" smtClean="0"/>
              <a:t>житловий</a:t>
            </a:r>
            <a:r>
              <a:rPr lang="ru-RU" sz="1800" dirty="0" smtClean="0"/>
              <a:t> </a:t>
            </a:r>
            <a:r>
              <a:rPr lang="ru-RU" sz="1800" dirty="0" err="1" smtClean="0"/>
              <a:t>будинок</a:t>
            </a:r>
            <a:r>
              <a:rPr lang="ru-RU" sz="1800" dirty="0" smtClean="0"/>
              <a:t>, не </a:t>
            </a:r>
            <a:r>
              <a:rPr lang="ru-RU" sz="1800" dirty="0" err="1" smtClean="0"/>
              <a:t>роззуваючись</a:t>
            </a:r>
            <a:r>
              <a:rPr lang="ru-RU" sz="1800" dirty="0" smtClean="0"/>
              <a:t>. </a:t>
            </a:r>
            <a:endParaRPr lang="ru-RU" sz="1800" dirty="0" smtClean="0"/>
          </a:p>
          <a:p>
            <a:pPr>
              <a:buNone/>
            </a:pPr>
            <a:endParaRPr lang="ru-RU" sz="1800" dirty="0" smtClean="0"/>
          </a:p>
          <a:p>
            <a:pPr>
              <a:buNone/>
            </a:pPr>
            <a:r>
              <a:rPr lang="ru-RU" sz="1800" dirty="0" smtClean="0"/>
              <a:t> </a:t>
            </a:r>
            <a:r>
              <a:rPr lang="ru-RU" sz="1800" dirty="0" smtClean="0"/>
              <a:t>     </a:t>
            </a:r>
            <a:r>
              <a:rPr lang="ru-RU" sz="1800" dirty="0" err="1" smtClean="0"/>
              <a:t>Німці</a:t>
            </a:r>
            <a:r>
              <a:rPr lang="ru-RU" sz="1800" dirty="0" smtClean="0"/>
              <a:t> </a:t>
            </a:r>
            <a:r>
              <a:rPr lang="ru-RU" sz="1800" dirty="0" err="1" smtClean="0"/>
              <a:t>різко</a:t>
            </a:r>
            <a:r>
              <a:rPr lang="ru-RU" sz="1800" dirty="0" smtClean="0"/>
              <a:t> </a:t>
            </a:r>
            <a:r>
              <a:rPr lang="ru-RU" sz="1800" dirty="0" err="1" smtClean="0"/>
              <a:t>ставляться</a:t>
            </a:r>
            <a:r>
              <a:rPr lang="ru-RU" sz="1800" dirty="0" smtClean="0"/>
              <a:t> до пива не </a:t>
            </a:r>
            <a:r>
              <a:rPr lang="ru-RU" sz="1800" dirty="0" err="1" smtClean="0"/>
              <a:t>німецького</a:t>
            </a:r>
            <a:r>
              <a:rPr lang="ru-RU" sz="1800" dirty="0" smtClean="0"/>
              <a:t> </a:t>
            </a:r>
            <a:r>
              <a:rPr lang="ru-RU" sz="1800" dirty="0" err="1" smtClean="0"/>
              <a:t>виробництва</a:t>
            </a:r>
            <a:r>
              <a:rPr lang="ru-RU" sz="1800" dirty="0" smtClean="0"/>
              <a:t>. </a:t>
            </a:r>
            <a:r>
              <a:rPr lang="ru-RU" sz="1800" dirty="0" err="1" smtClean="0"/>
              <a:t>Що</a:t>
            </a:r>
            <a:r>
              <a:rPr lang="ru-RU" sz="1800" dirty="0" smtClean="0"/>
              <a:t> дивно, </a:t>
            </a:r>
            <a:r>
              <a:rPr lang="ru-RU" sz="1800" dirty="0" err="1" smtClean="0"/>
              <a:t>досить</a:t>
            </a:r>
            <a:r>
              <a:rPr lang="ru-RU" sz="1800" dirty="0" smtClean="0"/>
              <a:t> часто </a:t>
            </a:r>
            <a:r>
              <a:rPr lang="ru-RU" sz="1800" dirty="0" err="1" smtClean="0"/>
              <a:t>чув</a:t>
            </a:r>
            <a:r>
              <a:rPr lang="ru-RU" sz="1800" dirty="0" smtClean="0"/>
              <a:t> </a:t>
            </a:r>
            <a:r>
              <a:rPr lang="ru-RU" sz="1800" dirty="0" err="1" smtClean="0"/>
              <a:t>позитивні</a:t>
            </a:r>
            <a:r>
              <a:rPr lang="ru-RU" sz="1800" dirty="0" smtClean="0"/>
              <a:t> </a:t>
            </a:r>
            <a:r>
              <a:rPr lang="ru-RU" sz="1800" dirty="0" err="1" smtClean="0"/>
              <a:t>відгуки</a:t>
            </a:r>
            <a:r>
              <a:rPr lang="ru-RU" sz="1800" dirty="0" smtClean="0"/>
              <a:t> </a:t>
            </a:r>
            <a:r>
              <a:rPr lang="ru-RU" sz="1800" dirty="0" err="1" smtClean="0"/>
              <a:t>німців</a:t>
            </a:r>
            <a:r>
              <a:rPr lang="ru-RU" sz="1800" dirty="0" smtClean="0"/>
              <a:t> про одного </a:t>
            </a:r>
            <a:r>
              <a:rPr lang="ru-RU" sz="1800" dirty="0" err="1" smtClean="0"/>
              <a:t>українського</a:t>
            </a:r>
            <a:r>
              <a:rPr lang="ru-RU" sz="1800" dirty="0" smtClean="0"/>
              <a:t> </a:t>
            </a:r>
            <a:r>
              <a:rPr lang="ru-RU" sz="1800" dirty="0" err="1" smtClean="0"/>
              <a:t>виробника</a:t>
            </a:r>
            <a:r>
              <a:rPr lang="ru-RU" sz="1800" dirty="0" smtClean="0"/>
              <a:t>, марку пива </a:t>
            </a:r>
            <a:r>
              <a:rPr lang="ru-RU" sz="1800" dirty="0" err="1" smtClean="0"/>
              <a:t>вказувати</a:t>
            </a:r>
            <a:r>
              <a:rPr lang="ru-RU" sz="1800" dirty="0" smtClean="0"/>
              <a:t> не буду. </a:t>
            </a:r>
            <a:br>
              <a:rPr lang="ru-RU" sz="1800" dirty="0" smtClean="0"/>
            </a:br>
            <a:r>
              <a:rPr lang="ru-RU" sz="1800" dirty="0" smtClean="0"/>
              <a:t/>
            </a:r>
            <a:br>
              <a:rPr lang="ru-RU" sz="1800" dirty="0" smtClean="0"/>
            </a:br>
            <a:r>
              <a:rPr lang="ru-RU" sz="1800" dirty="0" smtClean="0"/>
              <a:t/>
            </a:r>
            <a:br>
              <a:rPr lang="ru-RU" sz="1800" dirty="0" smtClean="0"/>
            </a:br>
            <a:r>
              <a:rPr lang="uk-UA" dirty="0" smtClean="0"/>
              <a:t/>
            </a:r>
            <a:br>
              <a:rPr lang="uk-UA" dirty="0" smtClean="0"/>
            </a:br>
            <a:endParaRPr lang="uk-UA" dirty="0"/>
          </a:p>
        </p:txBody>
      </p:sp>
      <p:pic>
        <p:nvPicPr>
          <p:cNvPr id="5125" name="Picture 5" descr="C:\Users\Home\AppData\Local\Microsoft\Windows\Temporary Internet Files\Content.IE5\HRU6MLSZ\MC900439963[1].wmf"/>
          <p:cNvPicPr>
            <a:picLocks noChangeAspect="1" noChangeArrowheads="1"/>
          </p:cNvPicPr>
          <p:nvPr/>
        </p:nvPicPr>
        <p:blipFill>
          <a:blip r:embed="rId2" cstate="print"/>
          <a:srcRect/>
          <a:stretch>
            <a:fillRect/>
          </a:stretch>
        </p:blipFill>
        <p:spPr bwMode="auto">
          <a:xfrm>
            <a:off x="8100393" y="52072"/>
            <a:ext cx="1043608" cy="2483068"/>
          </a:xfrm>
          <a:prstGeom prst="rect">
            <a:avLst/>
          </a:prstGeom>
          <a:noFill/>
        </p:spPr>
      </p:pic>
      <p:pic>
        <p:nvPicPr>
          <p:cNvPr id="5126" name="Picture 6" descr="C:\Users\Home\AppData\Local\Microsoft\Windows\Temporary Internet Files\Content.IE5\G5TXFN8X\MC900439959[1].wmf"/>
          <p:cNvPicPr>
            <a:picLocks noChangeAspect="1" noChangeArrowheads="1"/>
          </p:cNvPicPr>
          <p:nvPr/>
        </p:nvPicPr>
        <p:blipFill>
          <a:blip r:embed="rId3" cstate="print"/>
          <a:srcRect/>
          <a:stretch>
            <a:fillRect/>
          </a:stretch>
        </p:blipFill>
        <p:spPr bwMode="auto">
          <a:xfrm>
            <a:off x="8388424" y="3429000"/>
            <a:ext cx="755576" cy="2046352"/>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fade">
                                      <p:cBhvr>
                                        <p:cTn id="18" dur="800" decel="100000"/>
                                        <p:tgtEl>
                                          <p:spTgt spid="5125"/>
                                        </p:tgtEl>
                                      </p:cBhvr>
                                    </p:animEffect>
                                    <p:anim calcmode="lin" valueType="num">
                                      <p:cBhvr>
                                        <p:cTn id="19" dur="800" decel="100000" fill="hold"/>
                                        <p:tgtEl>
                                          <p:spTgt spid="5125"/>
                                        </p:tgtEl>
                                        <p:attrNameLst>
                                          <p:attrName>style.rotation</p:attrName>
                                        </p:attrNameLst>
                                      </p:cBhvr>
                                      <p:tavLst>
                                        <p:tav tm="0">
                                          <p:val>
                                            <p:fltVal val="-90"/>
                                          </p:val>
                                        </p:tav>
                                        <p:tav tm="100000">
                                          <p:val>
                                            <p:fltVal val="0"/>
                                          </p:val>
                                        </p:tav>
                                      </p:tavLst>
                                    </p:anim>
                                    <p:anim calcmode="lin" valueType="num">
                                      <p:cBhvr>
                                        <p:cTn id="20" dur="800" decel="100000" fill="hold"/>
                                        <p:tgtEl>
                                          <p:spTgt spid="5125"/>
                                        </p:tgtEl>
                                        <p:attrNameLst>
                                          <p:attrName>ppt_x</p:attrName>
                                        </p:attrNameLst>
                                      </p:cBhvr>
                                      <p:tavLst>
                                        <p:tav tm="0">
                                          <p:val>
                                            <p:strVal val="#ppt_x+0.4"/>
                                          </p:val>
                                        </p:tav>
                                        <p:tav tm="100000">
                                          <p:val>
                                            <p:strVal val="#ppt_x-0.05"/>
                                          </p:val>
                                        </p:tav>
                                      </p:tavLst>
                                    </p:anim>
                                    <p:anim calcmode="lin" valueType="num">
                                      <p:cBhvr>
                                        <p:cTn id="21" dur="800" decel="100000" fill="hold"/>
                                        <p:tgtEl>
                                          <p:spTgt spid="512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12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125"/>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5126"/>
                                        </p:tgtEl>
                                        <p:attrNameLst>
                                          <p:attrName>style.visibility</p:attrName>
                                        </p:attrNameLst>
                                      </p:cBhvr>
                                      <p:to>
                                        <p:strVal val="visible"/>
                                      </p:to>
                                    </p:set>
                                    <p:animEffect transition="in" filter="fade">
                                      <p:cBhvr>
                                        <p:cTn id="28" dur="800" decel="100000"/>
                                        <p:tgtEl>
                                          <p:spTgt spid="5126"/>
                                        </p:tgtEl>
                                      </p:cBhvr>
                                    </p:animEffect>
                                    <p:anim calcmode="lin" valueType="num">
                                      <p:cBhvr>
                                        <p:cTn id="29" dur="800" decel="100000" fill="hold"/>
                                        <p:tgtEl>
                                          <p:spTgt spid="5126"/>
                                        </p:tgtEl>
                                        <p:attrNameLst>
                                          <p:attrName>style.rotation</p:attrName>
                                        </p:attrNameLst>
                                      </p:cBhvr>
                                      <p:tavLst>
                                        <p:tav tm="0">
                                          <p:val>
                                            <p:fltVal val="-90"/>
                                          </p:val>
                                        </p:tav>
                                        <p:tav tm="100000">
                                          <p:val>
                                            <p:fltVal val="0"/>
                                          </p:val>
                                        </p:tav>
                                      </p:tavLst>
                                    </p:anim>
                                    <p:anim calcmode="lin" valueType="num">
                                      <p:cBhvr>
                                        <p:cTn id="30" dur="800" decel="100000" fill="hold"/>
                                        <p:tgtEl>
                                          <p:spTgt spid="5126"/>
                                        </p:tgtEl>
                                        <p:attrNameLst>
                                          <p:attrName>ppt_x</p:attrName>
                                        </p:attrNameLst>
                                      </p:cBhvr>
                                      <p:tavLst>
                                        <p:tav tm="0">
                                          <p:val>
                                            <p:strVal val="#ppt_x+0.4"/>
                                          </p:val>
                                        </p:tav>
                                        <p:tav tm="100000">
                                          <p:val>
                                            <p:strVal val="#ppt_x-0.05"/>
                                          </p:val>
                                        </p:tav>
                                      </p:tavLst>
                                    </p:anim>
                                    <p:anim calcmode="lin" valueType="num">
                                      <p:cBhvr>
                                        <p:cTn id="31" dur="800" decel="100000" fill="hold"/>
                                        <p:tgtEl>
                                          <p:spTgt spid="5126"/>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26"/>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9144000" cy="7325082"/>
          </a:xfrm>
        </p:spPr>
        <p:txBody>
          <a:bodyPr/>
          <a:lstStyle/>
          <a:p>
            <a:r>
              <a:rPr lang="uk-UA" sz="2000" dirty="0" err="1" smtClean="0"/>
              <a:t>Держслужбовець</a:t>
            </a:r>
            <a:r>
              <a:rPr lang="uk-UA" sz="2000" dirty="0" smtClean="0"/>
              <a:t> в Німеччині не платить громадських податків і звільнити його не можна. </a:t>
            </a:r>
            <a:br>
              <a:rPr lang="uk-UA" sz="2000" dirty="0" smtClean="0"/>
            </a:br>
            <a:r>
              <a:rPr lang="uk-UA" sz="2000" dirty="0" smtClean="0"/>
              <a:t/>
            </a:r>
            <a:br>
              <a:rPr lang="uk-UA" sz="2000" dirty="0" smtClean="0"/>
            </a:br>
            <a:r>
              <a:rPr lang="uk-UA" sz="2000" dirty="0" smtClean="0"/>
              <a:t> </a:t>
            </a:r>
            <a:r>
              <a:rPr lang="uk-UA" sz="2000" dirty="0" smtClean="0"/>
              <a:t>Більшість квартир в Німеччині оснащені пожежними датчиками. Якщо ви щось варите або не прикрили двері в душову, він спрацьовує, починаючи пищати. Голий чоловік, </a:t>
            </a:r>
            <a:r>
              <a:rPr lang="uk-UA" sz="2000" dirty="0" smtClean="0"/>
              <a:t>який</a:t>
            </a:r>
            <a:r>
              <a:rPr lang="uk-UA" sz="2000" dirty="0" smtClean="0"/>
              <a:t> матюкається, тикаючи шваброю в стелю, - нерідка картина, яку спостерігають домашні тварини. </a:t>
            </a:r>
            <a:br>
              <a:rPr lang="uk-UA" sz="2000" dirty="0" smtClean="0"/>
            </a:br>
            <a:r>
              <a:rPr lang="uk-UA" sz="2000" dirty="0" smtClean="0"/>
              <a:t/>
            </a:r>
            <a:br>
              <a:rPr lang="uk-UA" sz="2000" dirty="0" smtClean="0"/>
            </a:br>
            <a:r>
              <a:rPr lang="uk-UA" sz="2000" dirty="0" smtClean="0"/>
              <a:t> </a:t>
            </a:r>
            <a:r>
              <a:rPr lang="uk-UA" sz="2000" dirty="0" smtClean="0"/>
              <a:t>Німкені досить часто не вміють готувати. </a:t>
            </a:r>
            <a:br>
              <a:rPr lang="uk-UA" sz="2000" dirty="0" smtClean="0"/>
            </a:br>
            <a:r>
              <a:rPr lang="uk-UA" sz="2000" dirty="0" smtClean="0"/>
              <a:t/>
            </a:r>
            <a:br>
              <a:rPr lang="uk-UA" sz="2000" dirty="0" smtClean="0"/>
            </a:br>
            <a:r>
              <a:rPr lang="uk-UA" sz="2000" dirty="0" smtClean="0"/>
              <a:t>Графа </a:t>
            </a:r>
            <a:r>
              <a:rPr lang="uk-UA" sz="2000" dirty="0" smtClean="0"/>
              <a:t>"національність" у Німеччині визначається громадянством. </a:t>
            </a:r>
            <a:br>
              <a:rPr lang="uk-UA" sz="2000" dirty="0" smtClean="0"/>
            </a:br>
            <a:r>
              <a:rPr lang="uk-UA" sz="2000" dirty="0" smtClean="0"/>
              <a:t/>
            </a:r>
            <a:br>
              <a:rPr lang="uk-UA" sz="2000" dirty="0" smtClean="0"/>
            </a:br>
            <a:r>
              <a:rPr lang="uk-UA" sz="2000" dirty="0" smtClean="0"/>
              <a:t>Німці </a:t>
            </a:r>
            <a:r>
              <a:rPr lang="uk-UA" sz="2000" dirty="0" smtClean="0"/>
              <a:t>дивуються здатності російських вимовляти букву "Р" і "И". </a:t>
            </a:r>
            <a:br>
              <a:rPr lang="uk-UA" sz="2000" dirty="0" smtClean="0"/>
            </a:br>
            <a:r>
              <a:rPr lang="uk-UA" sz="2000" dirty="0" smtClean="0"/>
              <a:t/>
            </a:r>
            <a:br>
              <a:rPr lang="uk-UA" sz="2000" dirty="0" smtClean="0"/>
            </a:br>
            <a:r>
              <a:rPr lang="uk-UA" sz="2000" dirty="0" smtClean="0"/>
              <a:t>Всі </a:t>
            </a:r>
            <a:r>
              <a:rPr lang="uk-UA" sz="2000" dirty="0" smtClean="0"/>
              <a:t>ділові листи в Німеччині закінчуються фразою "З дружнім привітом". Навіть повістка про штраф. </a:t>
            </a:r>
            <a:br>
              <a:rPr lang="uk-UA" sz="2000" dirty="0" smtClean="0"/>
            </a:br>
            <a:r>
              <a:rPr lang="uk-UA" sz="2000" dirty="0" smtClean="0"/>
              <a:t/>
            </a:r>
            <a:br>
              <a:rPr lang="uk-UA" sz="2000" dirty="0" smtClean="0"/>
            </a:br>
            <a:r>
              <a:rPr lang="uk-UA" sz="2000" dirty="0" smtClean="0"/>
              <a:t> </a:t>
            </a:r>
            <a:r>
              <a:rPr lang="uk-UA" sz="2000" dirty="0" smtClean="0"/>
              <a:t>Слово "іноземець" у Німеччині, відноситься до лайливих. </a:t>
            </a:r>
            <a:br>
              <a:rPr lang="uk-UA" sz="2000" dirty="0" smtClean="0"/>
            </a:br>
            <a:r>
              <a:rPr lang="uk-UA" sz="2000" dirty="0" smtClean="0"/>
              <a:t/>
            </a:r>
            <a:br>
              <a:rPr lang="uk-UA" sz="2000" dirty="0" smtClean="0"/>
            </a:br>
            <a:r>
              <a:rPr lang="uk-UA" sz="2000" dirty="0" smtClean="0"/>
              <a:t> </a:t>
            </a:r>
            <a:r>
              <a:rPr lang="uk-UA" sz="2000" dirty="0" smtClean="0"/>
              <a:t>Німці в спілкуванні як правило привітні і доброзичливі. Але не варто занадто радіти, просто вони як правило добре виховані</a:t>
            </a:r>
            <a:r>
              <a:rPr lang="uk-UA" sz="2000" dirty="0" smtClean="0"/>
              <a:t>.</a:t>
            </a:r>
          </a:p>
          <a:p>
            <a:endParaRPr lang="uk-UA" sz="2000" dirty="0" smtClean="0"/>
          </a:p>
          <a:p>
            <a:r>
              <a:rPr lang="uk-UA" sz="2000" dirty="0" smtClean="0"/>
              <a:t>  У кафе-забігайлівці залишити офіціанту на чай більше одного євро розцінюється як хороші чайові. </a:t>
            </a:r>
            <a:br>
              <a:rPr lang="uk-UA" sz="2000" dirty="0" smtClean="0"/>
            </a:br>
            <a:r>
              <a:rPr lang="uk-UA" sz="2000" dirty="0" smtClean="0"/>
              <a:t/>
            </a:r>
            <a:br>
              <a:rPr lang="uk-UA" sz="2000" dirty="0" smtClean="0"/>
            </a:br>
            <a:endParaRPr lang="uk-UA" sz="2000" dirty="0"/>
          </a:p>
        </p:txBody>
      </p:sp>
      <p:pic>
        <p:nvPicPr>
          <p:cNvPr id="6146" name="Picture 2" descr="C:\Users\Home\AppData\Local\Microsoft\Windows\Temporary Internet Files\Content.IE5\RKUF8LPJ\MC900422929[1].wmf"/>
          <p:cNvPicPr>
            <a:picLocks noChangeAspect="1" noChangeArrowheads="1"/>
          </p:cNvPicPr>
          <p:nvPr/>
        </p:nvPicPr>
        <p:blipFill>
          <a:blip r:embed="rId2" cstate="print"/>
          <a:srcRect/>
          <a:stretch>
            <a:fillRect/>
          </a:stretch>
        </p:blipFill>
        <p:spPr bwMode="auto">
          <a:xfrm>
            <a:off x="7639131" y="5589241"/>
            <a:ext cx="1504869" cy="1268760"/>
          </a:xfrm>
          <a:prstGeom prst="rect">
            <a:avLst/>
          </a:prstGeom>
          <a:ln>
            <a:noFill/>
          </a:ln>
          <a:effectLst>
            <a:softEdge rad="112500"/>
          </a:effectLst>
        </p:spPr>
      </p:pic>
      <p:pic>
        <p:nvPicPr>
          <p:cNvPr id="5" name="Рисунок 4" descr="luxfon.com_3318.jpg"/>
          <p:cNvPicPr>
            <a:picLocks noChangeAspect="1"/>
          </p:cNvPicPr>
          <p:nvPr/>
        </p:nvPicPr>
        <p:blipFill>
          <a:blip r:embed="rId3" cstate="print"/>
          <a:stretch>
            <a:fillRect/>
          </a:stretch>
        </p:blipFill>
        <p:spPr>
          <a:xfrm>
            <a:off x="5436096" y="1628800"/>
            <a:ext cx="1727975" cy="1152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9" name="Picture 5" descr="C:\Users\Home\AppData\Local\Microsoft\Windows\Temporary Internet Files\Content.IE5\RKUF8LPJ\MP900430480[1].jpg"/>
          <p:cNvPicPr>
            <a:picLocks noChangeAspect="1" noChangeArrowheads="1"/>
          </p:cNvPicPr>
          <p:nvPr/>
        </p:nvPicPr>
        <p:blipFill>
          <a:blip r:embed="rId4" cstate="print"/>
          <a:srcRect/>
          <a:stretch>
            <a:fillRect/>
          </a:stretch>
        </p:blipFill>
        <p:spPr bwMode="auto">
          <a:xfrm>
            <a:off x="7452320" y="1835235"/>
            <a:ext cx="1691680" cy="1926421"/>
          </a:xfrm>
          <a:prstGeom prst="rect">
            <a:avLst/>
          </a:prstGeom>
          <a:ln>
            <a:noFill/>
          </a:ln>
          <a:effectLst>
            <a:softEdge rad="112500"/>
          </a:effectLst>
        </p:spPr>
      </p:pic>
      <p:pic>
        <p:nvPicPr>
          <p:cNvPr id="6151" name="Picture 7" descr="C:\Users\Home\AppData\Local\Microsoft\Windows\Temporary Internet Files\Content.IE5\IAHZ4JHQ\MP900313732[1].jpg"/>
          <p:cNvPicPr>
            <a:picLocks noChangeAspect="1" noChangeArrowheads="1"/>
          </p:cNvPicPr>
          <p:nvPr/>
        </p:nvPicPr>
        <p:blipFill>
          <a:blip r:embed="rId5" cstate="print"/>
          <a:srcRect/>
          <a:stretch>
            <a:fillRect/>
          </a:stretch>
        </p:blipFill>
        <p:spPr bwMode="auto">
          <a:xfrm>
            <a:off x="6732240" y="4077072"/>
            <a:ext cx="1942551" cy="127237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 calcmode="lin" valueType="num">
                                      <p:cBhvr>
                                        <p:cTn id="22" dur="500" decel="50000" fill="hold">
                                          <p:stCondLst>
                                            <p:cond delay="0"/>
                                          </p:stCondLst>
                                        </p:cTn>
                                        <p:tgtEl>
                                          <p:spTgt spid="614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14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149"/>
                                        </p:tgtEl>
                                        <p:attrNameLst>
                                          <p:attrName>ppt_w</p:attrName>
                                        </p:attrNameLst>
                                      </p:cBhvr>
                                      <p:tavLst>
                                        <p:tav tm="0">
                                          <p:val>
                                            <p:strVal val="#ppt_w*.05"/>
                                          </p:val>
                                        </p:tav>
                                        <p:tav tm="100000">
                                          <p:val>
                                            <p:strVal val="#ppt_w"/>
                                          </p:val>
                                        </p:tav>
                                      </p:tavLst>
                                    </p:anim>
                                    <p:anim calcmode="lin" valueType="num">
                                      <p:cBhvr>
                                        <p:cTn id="25" dur="1000" fill="hold"/>
                                        <p:tgtEl>
                                          <p:spTgt spid="614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14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14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14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149"/>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p:cTn id="34" dur="500" fill="hold"/>
                                        <p:tgtEl>
                                          <p:spTgt spid="6151"/>
                                        </p:tgtEl>
                                        <p:attrNameLst>
                                          <p:attrName>ppt_w</p:attrName>
                                        </p:attrNameLst>
                                      </p:cBhvr>
                                      <p:tavLst>
                                        <p:tav tm="0">
                                          <p:val>
                                            <p:fltVal val="0"/>
                                          </p:val>
                                        </p:tav>
                                        <p:tav tm="100000">
                                          <p:val>
                                            <p:strVal val="#ppt_w"/>
                                          </p:val>
                                        </p:tav>
                                      </p:tavLst>
                                    </p:anim>
                                    <p:anim calcmode="lin" valueType="num">
                                      <p:cBhvr>
                                        <p:cTn id="35" dur="500" fill="hold"/>
                                        <p:tgtEl>
                                          <p:spTgt spid="6151"/>
                                        </p:tgtEl>
                                        <p:attrNameLst>
                                          <p:attrName>ppt_h</p:attrName>
                                        </p:attrNameLst>
                                      </p:cBhvr>
                                      <p:tavLst>
                                        <p:tav tm="0">
                                          <p:val>
                                            <p:fltVal val="0"/>
                                          </p:val>
                                        </p:tav>
                                        <p:tav tm="100000">
                                          <p:val>
                                            <p:strVal val="#ppt_h"/>
                                          </p:val>
                                        </p:tav>
                                      </p:tavLst>
                                    </p:anim>
                                    <p:anim calcmode="lin" valueType="num">
                                      <p:cBhvr>
                                        <p:cTn id="36" dur="500" fill="hold"/>
                                        <p:tgtEl>
                                          <p:spTgt spid="6151"/>
                                        </p:tgtEl>
                                        <p:attrNameLst>
                                          <p:attrName>style.rotation</p:attrName>
                                        </p:attrNameLst>
                                      </p:cBhvr>
                                      <p:tavLst>
                                        <p:tav tm="0">
                                          <p:val>
                                            <p:fltVal val="360"/>
                                          </p:val>
                                        </p:tav>
                                        <p:tav tm="100000">
                                          <p:val>
                                            <p:fltVal val="0"/>
                                          </p:val>
                                        </p:tav>
                                      </p:tavLst>
                                    </p:anim>
                                    <p:animEffect transition="in" filter="fade">
                                      <p:cBhvr>
                                        <p:cTn id="37" dur="500"/>
                                        <p:tgtEl>
                                          <p:spTgt spid="6151"/>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6146"/>
                                        </p:tgtEl>
                                        <p:attrNameLst>
                                          <p:attrName>style.visibility</p:attrName>
                                        </p:attrNameLst>
                                      </p:cBhvr>
                                      <p:to>
                                        <p:strVal val="visible"/>
                                      </p:to>
                                    </p:set>
                                    <p:animEffect transition="in" filter="fade">
                                      <p:cBhvr>
                                        <p:cTn id="42" dur="800" decel="100000"/>
                                        <p:tgtEl>
                                          <p:spTgt spid="6146"/>
                                        </p:tgtEl>
                                      </p:cBhvr>
                                    </p:animEffect>
                                    <p:anim calcmode="lin" valueType="num">
                                      <p:cBhvr>
                                        <p:cTn id="43" dur="800" decel="100000" fill="hold"/>
                                        <p:tgtEl>
                                          <p:spTgt spid="6146"/>
                                        </p:tgtEl>
                                        <p:attrNameLst>
                                          <p:attrName>style.rotation</p:attrName>
                                        </p:attrNameLst>
                                      </p:cBhvr>
                                      <p:tavLst>
                                        <p:tav tm="0">
                                          <p:val>
                                            <p:fltVal val="-90"/>
                                          </p:val>
                                        </p:tav>
                                        <p:tav tm="100000">
                                          <p:val>
                                            <p:fltVal val="0"/>
                                          </p:val>
                                        </p:tav>
                                      </p:tavLst>
                                    </p:anim>
                                    <p:anim calcmode="lin" valueType="num">
                                      <p:cBhvr>
                                        <p:cTn id="44" dur="800" decel="100000" fill="hold"/>
                                        <p:tgtEl>
                                          <p:spTgt spid="6146"/>
                                        </p:tgtEl>
                                        <p:attrNameLst>
                                          <p:attrName>ppt_x</p:attrName>
                                        </p:attrNameLst>
                                      </p:cBhvr>
                                      <p:tavLst>
                                        <p:tav tm="0">
                                          <p:val>
                                            <p:strVal val="#ppt_x+0.4"/>
                                          </p:val>
                                        </p:tav>
                                        <p:tav tm="100000">
                                          <p:val>
                                            <p:strVal val="#ppt_x-0.05"/>
                                          </p:val>
                                        </p:tav>
                                      </p:tavLst>
                                    </p:anim>
                                    <p:anim calcmode="lin" valueType="num">
                                      <p:cBhvr>
                                        <p:cTn id="45" dur="800" decel="100000" fill="hold"/>
                                        <p:tgtEl>
                                          <p:spTgt spid="6146"/>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otto.net.ua-43388.jpg"/>
          <p:cNvPicPr>
            <a:picLocks noChangeAspect="1"/>
          </p:cNvPicPr>
          <p:nvPr/>
        </p:nvPicPr>
        <p:blipFill>
          <a:blip r:embed="rId2" cstate="print"/>
          <a:stretch>
            <a:fillRect/>
          </a:stretch>
        </p:blipFill>
        <p:spPr>
          <a:xfrm>
            <a:off x="0" y="-243408"/>
            <a:ext cx="9172818" cy="7101409"/>
          </a:xfrm>
          <a:prstGeom prst="rect">
            <a:avLst/>
          </a:prstGeom>
        </p:spPr>
      </p:pic>
      <p:sp>
        <p:nvSpPr>
          <p:cNvPr id="3" name="Текст 2"/>
          <p:cNvSpPr>
            <a:spLocks noGrp="1"/>
          </p:cNvSpPr>
          <p:nvPr>
            <p:ph type="body" sz="quarter" idx="10"/>
          </p:nvPr>
        </p:nvSpPr>
        <p:spPr>
          <a:xfrm>
            <a:off x="0" y="0"/>
            <a:ext cx="9144000" cy="7478970"/>
          </a:xfrm>
        </p:spPr>
        <p:txBody>
          <a:bodyPr/>
          <a:lstStyle/>
          <a:p>
            <a:r>
              <a:rPr lang="uk-UA" sz="1800" dirty="0" smtClean="0">
                <a:solidFill>
                  <a:schemeClr val="bg1"/>
                </a:solidFill>
              </a:rPr>
              <a:t>Німеччина стає рідною емігрантові тоді, коли з'являється відчуття, що смітячи на вулиці, смітиш у себе в квартирі, і з'являється бажання прибрати чиєсь сміття в громадському парку.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r>
              <a:rPr lang="uk-UA" sz="1800" dirty="0" smtClean="0">
                <a:solidFill>
                  <a:schemeClr val="bg1"/>
                </a:solidFill>
              </a:rPr>
              <a:t>Татуювання </a:t>
            </a:r>
            <a:r>
              <a:rPr lang="uk-UA" sz="1800" dirty="0" smtClean="0">
                <a:solidFill>
                  <a:schemeClr val="bg1"/>
                </a:solidFill>
              </a:rPr>
              <a:t>і </a:t>
            </a:r>
            <a:r>
              <a:rPr lang="uk-UA" sz="1800" dirty="0" err="1" smtClean="0">
                <a:solidFill>
                  <a:schemeClr val="bg1"/>
                </a:solidFill>
              </a:rPr>
              <a:t>пірсинг</a:t>
            </a:r>
            <a:r>
              <a:rPr lang="uk-UA" sz="1800" dirty="0" smtClean="0">
                <a:solidFill>
                  <a:schemeClr val="bg1"/>
                </a:solidFill>
              </a:rPr>
              <a:t> в Німеччині дуже популярні. І серед жінок, і серед чоловіків.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r>
              <a:rPr lang="uk-UA" sz="1800" dirty="0" smtClean="0">
                <a:solidFill>
                  <a:schemeClr val="bg1"/>
                </a:solidFill>
              </a:rPr>
              <a:t> </a:t>
            </a:r>
            <a:r>
              <a:rPr lang="uk-UA" sz="1800" dirty="0" smtClean="0">
                <a:solidFill>
                  <a:schemeClr val="bg1"/>
                </a:solidFill>
              </a:rPr>
              <a:t>У Німеччині звільнили популярну </a:t>
            </a:r>
            <a:r>
              <a:rPr lang="uk-UA" sz="1800" dirty="0" err="1" smtClean="0">
                <a:solidFill>
                  <a:schemeClr val="bg1"/>
                </a:solidFill>
              </a:rPr>
              <a:t>телеведучу</a:t>
            </a:r>
            <a:r>
              <a:rPr lang="uk-UA" sz="1800" dirty="0" smtClean="0">
                <a:solidFill>
                  <a:schemeClr val="bg1"/>
                </a:solidFill>
              </a:rPr>
              <a:t> за фразу, що при Гітлері побудували хороші автобани.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r>
              <a:rPr lang="uk-UA" sz="1800" dirty="0" smtClean="0">
                <a:solidFill>
                  <a:schemeClr val="bg1"/>
                </a:solidFill>
              </a:rPr>
              <a:t>У </a:t>
            </a:r>
            <a:r>
              <a:rPr lang="uk-UA" sz="1800" dirty="0" smtClean="0">
                <a:solidFill>
                  <a:schemeClr val="bg1"/>
                </a:solidFill>
              </a:rPr>
              <a:t>Німеччині дуже уважні до того, як власники ставляться до домашніх тварин. Якщо навіть сліпий інвалід погано поводиться зі своєю собакою-поводирем, то собаку у нього відберуть.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r>
              <a:rPr lang="uk-UA" sz="1800" dirty="0" smtClean="0">
                <a:solidFill>
                  <a:schemeClr val="bg1"/>
                </a:solidFill>
              </a:rPr>
              <a:t>Німеччина </a:t>
            </a:r>
            <a:r>
              <a:rPr lang="uk-UA" sz="1800" dirty="0" smtClean="0">
                <a:solidFill>
                  <a:schemeClr val="bg1"/>
                </a:solidFill>
              </a:rPr>
              <a:t>- рай для ласунів. Мені здається більш різноманітних і головне красивих солодощів немає ніде у світі.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r>
              <a:rPr lang="uk-UA" sz="1800" dirty="0" smtClean="0">
                <a:solidFill>
                  <a:schemeClr val="bg1"/>
                </a:solidFill>
              </a:rPr>
              <a:t>Російські </a:t>
            </a:r>
            <a:r>
              <a:rPr lang="uk-UA" sz="1800" dirty="0" smtClean="0">
                <a:solidFill>
                  <a:schemeClr val="bg1"/>
                </a:solidFill>
              </a:rPr>
              <a:t>продуктові товари можна купити практично в кожному великому супермаркеті Німеччини.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r>
              <a:rPr lang="uk-UA" sz="1800" dirty="0" smtClean="0">
                <a:solidFill>
                  <a:schemeClr val="bg1"/>
                </a:solidFill>
              </a:rPr>
              <a:t>У </a:t>
            </a:r>
            <a:r>
              <a:rPr lang="uk-UA" sz="1800" dirty="0" smtClean="0">
                <a:solidFill>
                  <a:schemeClr val="bg1"/>
                </a:solidFill>
              </a:rPr>
              <a:t>Німеччині я іноді зустрічав чоловіків, які не билися ЖОДНОГО РАЗУ В ЖИТТІ.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r>
              <a:rPr lang="uk-UA" sz="1800" dirty="0" smtClean="0">
                <a:solidFill>
                  <a:schemeClr val="bg1"/>
                </a:solidFill>
              </a:rPr>
              <a:t> </a:t>
            </a:r>
            <a:r>
              <a:rPr lang="uk-UA" sz="1800" dirty="0" smtClean="0">
                <a:solidFill>
                  <a:schemeClr val="bg1"/>
                </a:solidFill>
              </a:rPr>
              <a:t>Щоб піти на рибалку в Німеччині, спершу потрібно закінчити відповідні курси. Де один з розділів буде присвячений тому, як поводитися з спійманої рибою, щоб вона не відчувала зайвих мук.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r>
              <a:rPr lang="uk-UA" sz="1800" dirty="0" smtClean="0">
                <a:solidFill>
                  <a:schemeClr val="bg1"/>
                </a:solidFill>
              </a:rPr>
              <a:t> </a:t>
            </a:r>
            <a:r>
              <a:rPr lang="uk-UA" sz="1800" dirty="0" smtClean="0">
                <a:solidFill>
                  <a:schemeClr val="bg1"/>
                </a:solidFill>
              </a:rPr>
              <a:t>Один з найдорожчих мисливських клубів Німеччини - "Клуб мисливців на вовків". Річний внесок в районі 100 000 євро. </a:t>
            </a:r>
            <a:br>
              <a:rPr lang="uk-UA" sz="1800" dirty="0" smtClean="0">
                <a:solidFill>
                  <a:schemeClr val="bg1"/>
                </a:solidFill>
              </a:rPr>
            </a:br>
            <a:r>
              <a:rPr lang="uk-UA" sz="1800" dirty="0" smtClean="0">
                <a:solidFill>
                  <a:schemeClr val="bg1"/>
                </a:solidFill>
              </a:rPr>
              <a:t/>
            </a:r>
            <a:br>
              <a:rPr lang="uk-UA" sz="1800" dirty="0" smtClean="0">
                <a:solidFill>
                  <a:schemeClr val="bg1"/>
                </a:solidFill>
              </a:rPr>
            </a:br>
            <a:endParaRPr lang="uk-UA" sz="1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9144000" cy="6897273"/>
          </a:xfrm>
        </p:spPr>
        <p:txBody>
          <a:bodyPr/>
          <a:lstStyle/>
          <a:p>
            <a:pPr>
              <a:buNone/>
            </a:pPr>
            <a:r>
              <a:rPr lang="uk-UA" sz="1800" dirty="0" smtClean="0"/>
              <a:t>        Зміна </a:t>
            </a:r>
            <a:r>
              <a:rPr lang="uk-UA" sz="1800" dirty="0" smtClean="0"/>
              <a:t>робочого місця нерідко призводить німця до психотерапевта. </a:t>
            </a:r>
            <a:br>
              <a:rPr lang="uk-UA" sz="1800" dirty="0" smtClean="0"/>
            </a:br>
            <a:r>
              <a:rPr lang="uk-UA" sz="1800" dirty="0" smtClean="0"/>
              <a:t/>
            </a:r>
            <a:br>
              <a:rPr lang="uk-UA" sz="1800" dirty="0" smtClean="0"/>
            </a:br>
            <a:r>
              <a:rPr lang="uk-UA" sz="1800" dirty="0" smtClean="0"/>
              <a:t>Підставою </a:t>
            </a:r>
            <a:r>
              <a:rPr lang="uk-UA" sz="1800" dirty="0" smtClean="0"/>
              <a:t>для </a:t>
            </a:r>
            <a:r>
              <a:rPr lang="uk-UA" sz="1800" dirty="0" err="1" smtClean="0"/>
              <a:t>недопуску</a:t>
            </a:r>
            <a:r>
              <a:rPr lang="uk-UA" sz="1800" dirty="0" smtClean="0"/>
              <a:t> вас на німецьку дискотеку або клуб може служити просто те, що ви не сподобалися охоронцеві. Дівчат не пропускають рідко. Красивих дівчат пропускають завжди, вони служать приманкою для відвідувачів. Їм же часто видаються спеціальні карти, що дають право на безкоштовні напої. Група молодих турків у багатьох містах практично не має шансів пройти. За це охоронця можуть звільнити. Нацизмом тут і не пахне, </a:t>
            </a:r>
            <a:r>
              <a:rPr lang="uk-UA" sz="1800" dirty="0" err="1" smtClean="0"/>
              <a:t>обгрунтована</a:t>
            </a:r>
            <a:r>
              <a:rPr lang="uk-UA" sz="1800" dirty="0" smtClean="0"/>
              <a:t> необхідність. </a:t>
            </a:r>
            <a:br>
              <a:rPr lang="uk-UA" sz="1800" dirty="0" smtClean="0"/>
            </a:br>
            <a:r>
              <a:rPr lang="uk-UA" sz="1800" dirty="0" smtClean="0"/>
              <a:t/>
            </a:r>
            <a:br>
              <a:rPr lang="uk-UA" sz="1800" dirty="0" smtClean="0"/>
            </a:br>
            <a:r>
              <a:rPr lang="uk-UA" sz="1800" dirty="0" smtClean="0"/>
              <a:t> </a:t>
            </a:r>
            <a:r>
              <a:rPr lang="uk-UA" sz="1800" dirty="0" smtClean="0"/>
              <a:t>Німеччина лягає і встає дуже рано. </a:t>
            </a:r>
            <a:br>
              <a:rPr lang="uk-UA" sz="1800" dirty="0" smtClean="0"/>
            </a:br>
            <a:r>
              <a:rPr lang="uk-UA" sz="1800" dirty="0" smtClean="0"/>
              <a:t/>
            </a:r>
            <a:br>
              <a:rPr lang="uk-UA" sz="1800" dirty="0" smtClean="0"/>
            </a:br>
            <a:r>
              <a:rPr lang="uk-UA" sz="1800" dirty="0" smtClean="0"/>
              <a:t>По </a:t>
            </a:r>
            <a:r>
              <a:rPr lang="uk-UA" sz="1800" dirty="0" smtClean="0"/>
              <a:t>"зебрі" через німецьку дорогу можна йти з закритими очима. </a:t>
            </a:r>
            <a:br>
              <a:rPr lang="uk-UA" sz="1800" dirty="0" smtClean="0"/>
            </a:br>
            <a:r>
              <a:rPr lang="uk-UA" sz="1800" dirty="0" smtClean="0"/>
              <a:t/>
            </a:r>
            <a:br>
              <a:rPr lang="uk-UA" sz="1800" dirty="0" smtClean="0"/>
            </a:br>
            <a:r>
              <a:rPr lang="uk-UA" sz="1800" dirty="0" smtClean="0"/>
              <a:t> </a:t>
            </a:r>
            <a:r>
              <a:rPr lang="uk-UA" sz="1800" dirty="0" smtClean="0"/>
              <a:t>Штраф за кинутий на асфальт недопалок у Німеччині - 20 євро. </a:t>
            </a:r>
            <a:br>
              <a:rPr lang="uk-UA" sz="1800" dirty="0" smtClean="0"/>
            </a:br>
            <a:endParaRPr lang="uk-UA" sz="1800" dirty="0" smtClean="0"/>
          </a:p>
          <a:p>
            <a:pPr>
              <a:buNone/>
            </a:pPr>
            <a:r>
              <a:rPr lang="uk-UA" sz="1800" dirty="0" smtClean="0"/>
              <a:t>         Німецька </a:t>
            </a:r>
            <a:r>
              <a:rPr lang="uk-UA" sz="1800" dirty="0" smtClean="0"/>
              <a:t>кухня особливою привабливістю не відрізняється. Але ситна і </a:t>
            </a:r>
            <a:r>
              <a:rPr lang="uk-UA" sz="1800" dirty="0" err="1" smtClean="0"/>
              <a:t>грунтовна</a:t>
            </a:r>
            <a:r>
              <a:rPr lang="uk-UA" sz="1800" dirty="0" smtClean="0"/>
              <a:t>, як і все німецьке. Картопля, капуста, свинина - класика, загалом. </a:t>
            </a:r>
            <a:br>
              <a:rPr lang="uk-UA" sz="1800" dirty="0" smtClean="0"/>
            </a:br>
            <a:r>
              <a:rPr lang="uk-UA" sz="1800" dirty="0" smtClean="0"/>
              <a:t/>
            </a:r>
            <a:br>
              <a:rPr lang="uk-UA" sz="1800" dirty="0" smtClean="0"/>
            </a:br>
            <a:r>
              <a:rPr lang="uk-UA" sz="1800" dirty="0" smtClean="0"/>
              <a:t> </a:t>
            </a:r>
            <a:r>
              <a:rPr lang="uk-UA" sz="1800" dirty="0" smtClean="0"/>
              <a:t>Вважати німкень егоїстичними - помилка. Просто вони люблять себе і своє життя</a:t>
            </a:r>
            <a:r>
              <a:rPr lang="uk-UA" sz="1800" dirty="0" smtClean="0"/>
              <a:t>.</a:t>
            </a:r>
          </a:p>
          <a:p>
            <a:pPr>
              <a:buNone/>
            </a:pPr>
            <a:r>
              <a:rPr lang="uk-UA" sz="1800" dirty="0" smtClean="0"/>
              <a:t> </a:t>
            </a:r>
            <a:endParaRPr lang="uk-UA" sz="1800" dirty="0" smtClean="0"/>
          </a:p>
          <a:p>
            <a:pPr>
              <a:buNone/>
            </a:pPr>
            <a:r>
              <a:rPr lang="ru-RU" sz="1800" dirty="0" smtClean="0"/>
              <a:t>         Все</a:t>
            </a:r>
            <a:r>
              <a:rPr lang="ru-RU" sz="1800" dirty="0" smtClean="0"/>
              <a:t>, </a:t>
            </a:r>
            <a:r>
              <a:rPr lang="ru-RU" sz="1800" dirty="0" err="1" smtClean="0"/>
              <a:t>що</a:t>
            </a:r>
            <a:r>
              <a:rPr lang="ru-RU" sz="1800" dirty="0" smtClean="0"/>
              <a:t> </a:t>
            </a:r>
            <a:r>
              <a:rPr lang="ru-RU" sz="1800" dirty="0" err="1" smtClean="0"/>
              <a:t>відноситься</a:t>
            </a:r>
            <a:r>
              <a:rPr lang="ru-RU" sz="1800" dirty="0" smtClean="0"/>
              <a:t> до </a:t>
            </a:r>
            <a:r>
              <a:rPr lang="ru-RU" sz="1800" dirty="0" err="1" smtClean="0"/>
              <a:t>необхідного</a:t>
            </a:r>
            <a:r>
              <a:rPr lang="ru-RU" sz="1800" dirty="0" smtClean="0"/>
              <a:t>, в </a:t>
            </a:r>
            <a:r>
              <a:rPr lang="ru-RU" sz="1800" dirty="0" err="1" smtClean="0"/>
              <a:t>Німеччині</a:t>
            </a:r>
            <a:r>
              <a:rPr lang="ru-RU" sz="1800" dirty="0" smtClean="0"/>
              <a:t> </a:t>
            </a:r>
            <a:r>
              <a:rPr lang="ru-RU" sz="1800" dirty="0" err="1" smtClean="0"/>
              <a:t>дуже</a:t>
            </a:r>
            <a:r>
              <a:rPr lang="ru-RU" sz="1800" dirty="0" smtClean="0"/>
              <a:t> дешево. Все, </a:t>
            </a:r>
            <a:r>
              <a:rPr lang="ru-RU" sz="1800" dirty="0" err="1" smtClean="0"/>
              <a:t>що</a:t>
            </a:r>
            <a:r>
              <a:rPr lang="ru-RU" sz="1800" dirty="0" smtClean="0"/>
              <a:t> </a:t>
            </a:r>
            <a:r>
              <a:rPr lang="ru-RU" sz="1800" dirty="0" err="1" smtClean="0"/>
              <a:t>відноситься</a:t>
            </a:r>
            <a:r>
              <a:rPr lang="ru-RU" sz="1800" dirty="0" smtClean="0"/>
              <a:t> до </a:t>
            </a:r>
            <a:r>
              <a:rPr lang="ru-RU" sz="1800" dirty="0" err="1" smtClean="0"/>
              <a:t>зручності</a:t>
            </a:r>
            <a:r>
              <a:rPr lang="ru-RU" sz="1800" dirty="0" smtClean="0"/>
              <a:t> </a:t>
            </a:r>
            <a:r>
              <a:rPr lang="ru-RU" sz="1800" dirty="0" err="1" smtClean="0"/>
              <a:t>і</a:t>
            </a:r>
            <a:r>
              <a:rPr lang="ru-RU" sz="1800" dirty="0" smtClean="0"/>
              <a:t> </a:t>
            </a:r>
            <a:r>
              <a:rPr lang="ru-RU" sz="1800" dirty="0" err="1" smtClean="0"/>
              <a:t>капризів</a:t>
            </a:r>
            <a:r>
              <a:rPr lang="ru-RU" sz="1800" dirty="0" smtClean="0"/>
              <a:t> - дорого. </a:t>
            </a:r>
            <a:br>
              <a:rPr lang="ru-RU" sz="1800" dirty="0" smtClean="0"/>
            </a:br>
            <a:r>
              <a:rPr lang="ru-RU" sz="1800" dirty="0" smtClean="0"/>
              <a:t/>
            </a:r>
            <a:br>
              <a:rPr lang="ru-RU" sz="1800" dirty="0" smtClean="0"/>
            </a:br>
            <a:r>
              <a:rPr lang="ru-RU" sz="1800" dirty="0" smtClean="0"/>
              <a:t>88. </a:t>
            </a:r>
            <a:r>
              <a:rPr lang="ru-RU" sz="1800" dirty="0" err="1" smtClean="0"/>
              <a:t>Найближчепо</a:t>
            </a:r>
            <a:r>
              <a:rPr lang="ru-RU" sz="1800" dirty="0" smtClean="0"/>
              <a:t> смаку до </a:t>
            </a:r>
            <a:r>
              <a:rPr lang="ru-RU" sz="1800" dirty="0" err="1" smtClean="0"/>
              <a:t>радянського</a:t>
            </a:r>
            <a:r>
              <a:rPr lang="ru-RU" sz="1800" dirty="0" smtClean="0"/>
              <a:t> </a:t>
            </a:r>
            <a:r>
              <a:rPr lang="ru-RU" sz="1800" dirty="0" err="1" smtClean="0"/>
              <a:t>пломбіру</a:t>
            </a:r>
            <a:r>
              <a:rPr lang="ru-RU" sz="1800" dirty="0" smtClean="0"/>
              <a:t> </a:t>
            </a:r>
            <a:r>
              <a:rPr lang="ru-RU" sz="1800" dirty="0" err="1" smtClean="0"/>
              <a:t>морозиво</a:t>
            </a:r>
            <a:r>
              <a:rPr lang="ru-RU" sz="1800" dirty="0" smtClean="0"/>
              <a:t> в </a:t>
            </a:r>
            <a:r>
              <a:rPr lang="ru-RU" sz="1800" dirty="0" err="1" smtClean="0"/>
              <a:t>Німеччині</a:t>
            </a:r>
            <a:r>
              <a:rPr lang="ru-RU" sz="1800" dirty="0" smtClean="0"/>
              <a:t> - </a:t>
            </a:r>
            <a:r>
              <a:rPr lang="ru-RU" sz="1800" dirty="0" err="1" smtClean="0"/>
              <a:t>в</a:t>
            </a:r>
            <a:r>
              <a:rPr lang="ru-RU" sz="1800" dirty="0" smtClean="0"/>
              <a:t> </a:t>
            </a:r>
            <a:r>
              <a:rPr lang="ru-RU" sz="1800" dirty="0" err="1" smtClean="0"/>
              <a:t>МакДональдсі</a:t>
            </a:r>
            <a:r>
              <a:rPr lang="ru-RU" sz="1800" dirty="0" smtClean="0"/>
              <a:t>. </a:t>
            </a:r>
            <a:br>
              <a:rPr lang="ru-RU" sz="1800" dirty="0" smtClean="0"/>
            </a:br>
            <a:r>
              <a:rPr lang="ru-RU" sz="1800" dirty="0" smtClean="0"/>
              <a:t/>
            </a:r>
            <a:br>
              <a:rPr lang="ru-RU" sz="1800" dirty="0" smtClean="0"/>
            </a:br>
            <a:r>
              <a:rPr lang="ru-RU" sz="1800" dirty="0" smtClean="0"/>
              <a:t>89. </a:t>
            </a:r>
            <a:r>
              <a:rPr lang="ru-RU" sz="1800" dirty="0" err="1" smtClean="0"/>
              <a:t>Німці</a:t>
            </a:r>
            <a:r>
              <a:rPr lang="ru-RU" sz="1800" dirty="0" smtClean="0"/>
              <a:t> </a:t>
            </a:r>
            <a:r>
              <a:rPr lang="ru-RU" sz="1800" dirty="0" err="1" smtClean="0"/>
              <a:t>сентиментальні</a:t>
            </a:r>
            <a:r>
              <a:rPr lang="ru-RU" sz="1800" dirty="0" smtClean="0"/>
              <a:t> </a:t>
            </a:r>
            <a:r>
              <a:rPr lang="ru-RU" sz="1800" dirty="0" err="1" smtClean="0"/>
              <a:t>і</a:t>
            </a:r>
            <a:r>
              <a:rPr lang="ru-RU" sz="1800" dirty="0" smtClean="0"/>
              <a:t> </a:t>
            </a:r>
            <a:r>
              <a:rPr lang="ru-RU" sz="1800" dirty="0" err="1" smtClean="0"/>
              <a:t>напрочуд</a:t>
            </a:r>
            <a:r>
              <a:rPr lang="ru-RU" sz="1800" dirty="0" smtClean="0"/>
              <a:t> </a:t>
            </a:r>
            <a:r>
              <a:rPr lang="ru-RU" sz="1800" dirty="0" err="1" smtClean="0"/>
              <a:t>романтичні</a:t>
            </a:r>
            <a:r>
              <a:rPr lang="ru-RU" sz="1800" dirty="0" smtClean="0"/>
              <a:t>. </a:t>
            </a:r>
            <a:endParaRPr lang="uk-UA" sz="1800" dirty="0"/>
          </a:p>
        </p:txBody>
      </p:sp>
      <p:pic>
        <p:nvPicPr>
          <p:cNvPr id="7171" name="Picture 3" descr="C:\Users\Home\AppData\Local\Microsoft\Windows\Temporary Internet Files\Content.IE5\IAHZ4JHQ\MC900412472[1].wmf"/>
          <p:cNvPicPr>
            <a:picLocks noChangeAspect="1" noChangeArrowheads="1"/>
          </p:cNvPicPr>
          <p:nvPr/>
        </p:nvPicPr>
        <p:blipFill>
          <a:blip r:embed="rId2" cstate="print"/>
          <a:srcRect/>
          <a:stretch>
            <a:fillRect/>
          </a:stretch>
        </p:blipFill>
        <p:spPr bwMode="auto">
          <a:xfrm>
            <a:off x="8028385" y="5441162"/>
            <a:ext cx="864096" cy="1416838"/>
          </a:xfrm>
          <a:prstGeom prst="rect">
            <a:avLst/>
          </a:prstGeom>
          <a:noFill/>
        </p:spPr>
      </p:pic>
      <p:pic>
        <p:nvPicPr>
          <p:cNvPr id="6" name="Рисунок 5" descr="german_cuisine.jpg"/>
          <p:cNvPicPr>
            <a:picLocks noChangeAspect="1"/>
          </p:cNvPicPr>
          <p:nvPr/>
        </p:nvPicPr>
        <p:blipFill>
          <a:blip r:embed="rId3" cstate="print"/>
          <a:srcRect l="23937"/>
          <a:stretch>
            <a:fillRect/>
          </a:stretch>
        </p:blipFill>
        <p:spPr>
          <a:xfrm>
            <a:off x="6804248" y="1988840"/>
            <a:ext cx="2191505" cy="1594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7171"/>
                                        </p:tgtEl>
                                        <p:attrNameLst>
                                          <p:attrName>style.visibility</p:attrName>
                                        </p:attrNameLst>
                                      </p:cBhvr>
                                      <p:to>
                                        <p:strVal val="visible"/>
                                      </p:to>
                                    </p:set>
                                    <p:animScale>
                                      <p:cBhvr>
                                        <p:cTn id="31" dur="1000" decel="50000" fill="hold">
                                          <p:stCondLst>
                                            <p:cond delay="0"/>
                                          </p:stCondLst>
                                        </p:cTn>
                                        <p:tgtEl>
                                          <p:spTgt spid="71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171"/>
                                        </p:tgtEl>
                                        <p:attrNameLst>
                                          <p:attrName>ppt_x</p:attrName>
                                          <p:attrName>ppt_y</p:attrName>
                                        </p:attrNameLst>
                                      </p:cBhvr>
                                    </p:animMotion>
                                    <p:animEffect transition="in" filter="fade">
                                      <p:cBhvr>
                                        <p:cTn id="33"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0" y="0"/>
            <a:ext cx="9144000" cy="7497437"/>
          </a:xfrm>
        </p:spPr>
        <p:txBody>
          <a:bodyPr/>
          <a:lstStyle/>
          <a:p>
            <a:r>
              <a:rPr lang="ru-RU" sz="1800" dirty="0" err="1" smtClean="0"/>
              <a:t>Менталітет</a:t>
            </a:r>
            <a:r>
              <a:rPr lang="ru-RU" sz="1800" dirty="0" smtClean="0"/>
              <a:t> </a:t>
            </a:r>
            <a:r>
              <a:rPr lang="ru-RU" sz="1800" dirty="0" err="1" smtClean="0"/>
              <a:t>німців</a:t>
            </a:r>
            <a:r>
              <a:rPr lang="ru-RU" sz="1800" dirty="0" smtClean="0"/>
              <a:t> </a:t>
            </a:r>
            <a:r>
              <a:rPr lang="ru-RU" sz="1800" dirty="0" err="1" smtClean="0"/>
              <a:t>такий</a:t>
            </a:r>
            <a:r>
              <a:rPr lang="ru-RU" sz="1800" dirty="0" smtClean="0"/>
              <a:t>, </a:t>
            </a:r>
            <a:r>
              <a:rPr lang="ru-RU" sz="1800" dirty="0" err="1" smtClean="0"/>
              <a:t>що</a:t>
            </a:r>
            <a:r>
              <a:rPr lang="ru-RU" sz="1800" dirty="0" smtClean="0"/>
              <a:t> вони не </a:t>
            </a:r>
            <a:r>
              <a:rPr lang="ru-RU" sz="1800" dirty="0" err="1" smtClean="0"/>
              <a:t>лізуть</a:t>
            </a:r>
            <a:r>
              <a:rPr lang="ru-RU" sz="1800" dirty="0" smtClean="0"/>
              <a:t> у </a:t>
            </a:r>
            <a:r>
              <a:rPr lang="ru-RU" sz="1800" dirty="0" err="1" smtClean="0"/>
              <a:t>бійку</a:t>
            </a:r>
            <a:r>
              <a:rPr lang="ru-RU" sz="1800" dirty="0" smtClean="0"/>
              <a:t> першими. Але </a:t>
            </a:r>
            <a:r>
              <a:rPr lang="ru-RU" sz="1800" dirty="0" err="1" smtClean="0"/>
              <a:t>якщо</a:t>
            </a:r>
            <a:r>
              <a:rPr lang="ru-RU" sz="1800" dirty="0" smtClean="0"/>
              <a:t> </a:t>
            </a:r>
            <a:r>
              <a:rPr lang="ru-RU" sz="1800" dirty="0" err="1" smtClean="0"/>
              <a:t>бійка</a:t>
            </a:r>
            <a:r>
              <a:rPr lang="ru-RU" sz="1800" dirty="0" smtClean="0"/>
              <a:t> </a:t>
            </a:r>
            <a:r>
              <a:rPr lang="ru-RU" sz="1800" dirty="0" err="1" smtClean="0"/>
              <a:t>вже</a:t>
            </a:r>
            <a:r>
              <a:rPr lang="ru-RU" sz="1800" dirty="0" smtClean="0"/>
              <a:t> </a:t>
            </a:r>
            <a:r>
              <a:rPr lang="ru-RU" sz="1800" dirty="0" err="1" smtClean="0"/>
              <a:t>почалася</a:t>
            </a:r>
            <a:r>
              <a:rPr lang="ru-RU" sz="1800" dirty="0" smtClean="0"/>
              <a:t>, часто </a:t>
            </a:r>
            <a:r>
              <a:rPr lang="ru-RU" sz="1800" dirty="0" err="1" smtClean="0"/>
              <a:t>б'ються</a:t>
            </a:r>
            <a:r>
              <a:rPr lang="ru-RU" sz="1800" dirty="0" smtClean="0"/>
              <a:t> до </a:t>
            </a:r>
            <a:r>
              <a:rPr lang="ru-RU" sz="1800" dirty="0" err="1" smtClean="0"/>
              <a:t>останнього</a:t>
            </a:r>
            <a:r>
              <a:rPr lang="ru-RU" sz="1800" dirty="0" smtClean="0"/>
              <a:t>. </a:t>
            </a:r>
            <a:br>
              <a:rPr lang="ru-RU" sz="1800" dirty="0" smtClean="0"/>
            </a:br>
            <a:r>
              <a:rPr lang="ru-RU" sz="1800" dirty="0" smtClean="0"/>
              <a:t/>
            </a:r>
            <a:br>
              <a:rPr lang="ru-RU" sz="1800" dirty="0" smtClean="0"/>
            </a:br>
            <a:r>
              <a:rPr lang="ru-RU" sz="1800" dirty="0" smtClean="0"/>
              <a:t> </a:t>
            </a:r>
            <a:r>
              <a:rPr lang="ru-RU" sz="1800" dirty="0" smtClean="0"/>
              <a:t>У </a:t>
            </a:r>
            <a:r>
              <a:rPr lang="ru-RU" sz="1800" dirty="0" err="1" smtClean="0"/>
              <a:t>Німеччині</a:t>
            </a:r>
            <a:r>
              <a:rPr lang="ru-RU" sz="1800" dirty="0" smtClean="0"/>
              <a:t> в порядку речей, коли </a:t>
            </a:r>
            <a:r>
              <a:rPr lang="ru-RU" sz="1800" dirty="0" err="1" smtClean="0"/>
              <a:t>дівчина</a:t>
            </a:r>
            <a:r>
              <a:rPr lang="ru-RU" sz="1800" dirty="0" smtClean="0"/>
              <a:t> </a:t>
            </a:r>
            <a:r>
              <a:rPr lang="ru-RU" sz="1800" dirty="0" err="1" smtClean="0"/>
              <a:t>і</a:t>
            </a:r>
            <a:r>
              <a:rPr lang="ru-RU" sz="1800" dirty="0" smtClean="0"/>
              <a:t> </a:t>
            </a:r>
            <a:r>
              <a:rPr lang="ru-RU" sz="1800" dirty="0" err="1" smtClean="0"/>
              <a:t>хлопець</a:t>
            </a:r>
            <a:r>
              <a:rPr lang="ru-RU" sz="1800" dirty="0" smtClean="0"/>
              <a:t> </a:t>
            </a:r>
            <a:r>
              <a:rPr lang="ru-RU" sz="1800" dirty="0" err="1" smtClean="0"/>
              <a:t>платять</a:t>
            </a:r>
            <a:r>
              <a:rPr lang="ru-RU" sz="1800" dirty="0" smtClean="0"/>
              <a:t> </a:t>
            </a:r>
            <a:r>
              <a:rPr lang="ru-RU" sz="1800" dirty="0" err="1" smtClean="0"/>
              <a:t>кожен</a:t>
            </a:r>
            <a:r>
              <a:rPr lang="ru-RU" sz="1800" dirty="0" smtClean="0"/>
              <a:t> сам за себе. </a:t>
            </a:r>
            <a:r>
              <a:rPr lang="ru-RU" sz="1800" dirty="0" err="1" smtClean="0"/>
              <a:t>Якщо</a:t>
            </a:r>
            <a:r>
              <a:rPr lang="ru-RU" sz="1800" dirty="0" smtClean="0"/>
              <a:t> </a:t>
            </a:r>
            <a:r>
              <a:rPr lang="ru-RU" sz="1800" dirty="0" err="1" smtClean="0"/>
              <a:t>ти</a:t>
            </a:r>
            <a:r>
              <a:rPr lang="ru-RU" sz="1800" dirty="0" smtClean="0"/>
              <a:t> </a:t>
            </a:r>
            <a:r>
              <a:rPr lang="ru-RU" sz="1800" dirty="0" err="1" smtClean="0"/>
              <a:t>платиш</a:t>
            </a:r>
            <a:r>
              <a:rPr lang="ru-RU" sz="1800" dirty="0" smtClean="0"/>
              <a:t> за </a:t>
            </a:r>
            <a:r>
              <a:rPr lang="ru-RU" sz="1800" dirty="0" err="1" smtClean="0"/>
              <a:t>дівчину</a:t>
            </a:r>
            <a:r>
              <a:rPr lang="ru-RU" sz="1800" dirty="0" smtClean="0"/>
              <a:t>, </a:t>
            </a:r>
            <a:r>
              <a:rPr lang="ru-RU" sz="1800" dirty="0" err="1" smtClean="0"/>
              <a:t>це</a:t>
            </a:r>
            <a:r>
              <a:rPr lang="ru-RU" sz="1800" dirty="0" smtClean="0"/>
              <a:t> </a:t>
            </a:r>
            <a:r>
              <a:rPr lang="ru-RU" sz="1800" dirty="0" err="1" smtClean="0"/>
              <a:t>може</a:t>
            </a:r>
            <a:r>
              <a:rPr lang="ru-RU" sz="1800" dirty="0" smtClean="0"/>
              <a:t> бути </a:t>
            </a:r>
            <a:r>
              <a:rPr lang="ru-RU" sz="1800" dirty="0" err="1" smtClean="0"/>
              <a:t>розцінено</a:t>
            </a:r>
            <a:r>
              <a:rPr lang="ru-RU" sz="1800" dirty="0" smtClean="0"/>
              <a:t> як </a:t>
            </a:r>
            <a:r>
              <a:rPr lang="ru-RU" sz="1800" dirty="0" err="1" smtClean="0"/>
              <a:t>несподівана</a:t>
            </a:r>
            <a:r>
              <a:rPr lang="ru-RU" sz="1800" dirty="0" smtClean="0"/>
              <a:t> </a:t>
            </a:r>
            <a:r>
              <a:rPr lang="ru-RU" sz="1800" dirty="0" err="1" smtClean="0"/>
              <a:t>щедрість</a:t>
            </a:r>
            <a:r>
              <a:rPr lang="ru-RU" sz="1800" dirty="0" smtClean="0"/>
              <a:t> </a:t>
            </a:r>
            <a:r>
              <a:rPr lang="ru-RU" sz="1800" dirty="0" err="1" smtClean="0"/>
              <a:t>або</a:t>
            </a:r>
            <a:r>
              <a:rPr lang="ru-RU" sz="1800" dirty="0" smtClean="0"/>
              <a:t> </a:t>
            </a:r>
            <a:r>
              <a:rPr lang="ru-RU" sz="1800" dirty="0" err="1" smtClean="0"/>
              <a:t>претензії</a:t>
            </a:r>
            <a:r>
              <a:rPr lang="ru-RU" sz="1800" dirty="0" smtClean="0"/>
              <a:t> на </a:t>
            </a:r>
            <a:r>
              <a:rPr lang="ru-RU" sz="1800" dirty="0" err="1" smtClean="0"/>
              <a:t>її</a:t>
            </a:r>
            <a:r>
              <a:rPr lang="ru-RU" sz="1800" dirty="0" smtClean="0"/>
              <a:t> </a:t>
            </a:r>
            <a:r>
              <a:rPr lang="ru-RU" sz="1800" dirty="0" err="1" smtClean="0"/>
              <a:t>незалежність</a:t>
            </a:r>
            <a:r>
              <a:rPr lang="ru-RU" sz="1800" dirty="0" smtClean="0"/>
              <a:t>. </a:t>
            </a:r>
            <a:br>
              <a:rPr lang="ru-RU" sz="1800" dirty="0" smtClean="0"/>
            </a:br>
            <a:endParaRPr lang="ru-RU" sz="1800" dirty="0" smtClean="0"/>
          </a:p>
          <a:p>
            <a:pPr>
              <a:buNone/>
            </a:pPr>
            <a:r>
              <a:rPr lang="ru-RU" sz="1800" dirty="0" smtClean="0"/>
              <a:t>        </a:t>
            </a:r>
            <a:r>
              <a:rPr lang="ru-RU" sz="1800" dirty="0" err="1" smtClean="0"/>
              <a:t>Після</a:t>
            </a:r>
            <a:r>
              <a:rPr lang="ru-RU" sz="1800" dirty="0" smtClean="0"/>
              <a:t> </a:t>
            </a:r>
            <a:r>
              <a:rPr lang="ru-RU" sz="1800" dirty="0" smtClean="0"/>
              <a:t>того, як </a:t>
            </a:r>
            <a:r>
              <a:rPr lang="ru-RU" sz="1800" dirty="0" err="1" smtClean="0"/>
              <a:t>емігрант</a:t>
            </a:r>
            <a:r>
              <a:rPr lang="ru-RU" sz="1800" dirty="0" smtClean="0"/>
              <a:t> </a:t>
            </a:r>
            <a:r>
              <a:rPr lang="ru-RU" sz="1800" dirty="0" err="1" smtClean="0"/>
              <a:t>освоює</a:t>
            </a:r>
            <a:r>
              <a:rPr lang="ru-RU" sz="1800" dirty="0" smtClean="0"/>
              <a:t> </a:t>
            </a:r>
            <a:r>
              <a:rPr lang="ru-RU" sz="1800" dirty="0" err="1" smtClean="0"/>
              <a:t>мову</a:t>
            </a:r>
            <a:r>
              <a:rPr lang="ru-RU" sz="1800" dirty="0" smtClean="0"/>
              <a:t>, </a:t>
            </a:r>
            <a:r>
              <a:rPr lang="ru-RU" sz="1800" dirty="0" err="1" smtClean="0"/>
              <a:t>міжнаціональні</a:t>
            </a:r>
            <a:r>
              <a:rPr lang="ru-RU" sz="1800" dirty="0" smtClean="0"/>
              <a:t> </a:t>
            </a:r>
            <a:r>
              <a:rPr lang="ru-RU" sz="1800" dirty="0" err="1" smtClean="0"/>
              <a:t>проблеми</a:t>
            </a:r>
            <a:r>
              <a:rPr lang="ru-RU" sz="1800" dirty="0" smtClean="0"/>
              <a:t> практично </a:t>
            </a:r>
            <a:r>
              <a:rPr lang="ru-RU" sz="1800" dirty="0" err="1" smtClean="0"/>
              <a:t>зникають</a:t>
            </a:r>
            <a:r>
              <a:rPr lang="ru-RU" sz="1800" dirty="0" smtClean="0"/>
              <a:t>. </a:t>
            </a:r>
            <a:br>
              <a:rPr lang="ru-RU" sz="1800" dirty="0" smtClean="0"/>
            </a:br>
            <a:r>
              <a:rPr lang="ru-RU" sz="1800" dirty="0" smtClean="0"/>
              <a:t/>
            </a:r>
            <a:br>
              <a:rPr lang="ru-RU" sz="1800" dirty="0" smtClean="0"/>
            </a:br>
            <a:r>
              <a:rPr lang="ru-RU" sz="1800" dirty="0" smtClean="0"/>
              <a:t> </a:t>
            </a:r>
            <a:r>
              <a:rPr lang="ru-RU" sz="1800" dirty="0" smtClean="0"/>
              <a:t>У </a:t>
            </a:r>
            <a:r>
              <a:rPr lang="ru-RU" sz="1800" dirty="0" err="1" smtClean="0"/>
              <a:t>Німеччині</a:t>
            </a:r>
            <a:r>
              <a:rPr lang="ru-RU" sz="1800" dirty="0" smtClean="0"/>
              <a:t> </a:t>
            </a:r>
            <a:r>
              <a:rPr lang="ru-RU" sz="1800" dirty="0" err="1" smtClean="0"/>
              <a:t>отримати</a:t>
            </a:r>
            <a:r>
              <a:rPr lang="ru-RU" sz="1800" dirty="0" smtClean="0"/>
              <a:t> </a:t>
            </a:r>
            <a:r>
              <a:rPr lang="ru-RU" sz="1800" dirty="0" err="1" smtClean="0"/>
              <a:t>лікарняний</a:t>
            </a:r>
            <a:r>
              <a:rPr lang="ru-RU" sz="1800" dirty="0" smtClean="0"/>
              <a:t> на три </a:t>
            </a:r>
            <a:r>
              <a:rPr lang="ru-RU" sz="1800" dirty="0" err="1" smtClean="0"/>
              <a:t>дні</a:t>
            </a:r>
            <a:r>
              <a:rPr lang="ru-RU" sz="1800" dirty="0" smtClean="0"/>
              <a:t> не </a:t>
            </a:r>
            <a:r>
              <a:rPr lang="ru-RU" sz="1800" dirty="0" err="1" smtClean="0"/>
              <a:t>складає</a:t>
            </a:r>
            <a:r>
              <a:rPr lang="ru-RU" sz="1800" dirty="0" smtClean="0"/>
              <a:t> </a:t>
            </a:r>
            <a:r>
              <a:rPr lang="ru-RU" sz="1800" dirty="0" err="1" smtClean="0"/>
              <a:t>жодних</a:t>
            </a:r>
            <a:r>
              <a:rPr lang="ru-RU" sz="1800" dirty="0" smtClean="0"/>
              <a:t> проблем. </a:t>
            </a:r>
            <a:br>
              <a:rPr lang="ru-RU" sz="1800" dirty="0" smtClean="0"/>
            </a:br>
            <a:r>
              <a:rPr lang="ru-RU" sz="1800" dirty="0" smtClean="0"/>
              <a:t/>
            </a:r>
            <a:br>
              <a:rPr lang="ru-RU" sz="1800" dirty="0" smtClean="0"/>
            </a:br>
            <a:r>
              <a:rPr lang="ru-RU" sz="1800" dirty="0" smtClean="0"/>
              <a:t>У </a:t>
            </a:r>
            <a:r>
              <a:rPr lang="ru-RU" sz="1800" dirty="0" err="1" smtClean="0"/>
              <a:t>Німеччині</a:t>
            </a:r>
            <a:r>
              <a:rPr lang="ru-RU" sz="1800" dirty="0" smtClean="0"/>
              <a:t> </a:t>
            </a:r>
            <a:r>
              <a:rPr lang="ru-RU" sz="1800" dirty="0" err="1" smtClean="0"/>
              <a:t>поширена</a:t>
            </a:r>
            <a:r>
              <a:rPr lang="ru-RU" sz="1800" dirty="0" smtClean="0"/>
              <a:t> сезонна хвороба, в </a:t>
            </a:r>
            <a:r>
              <a:rPr lang="ru-RU" sz="1800" dirty="0" err="1" smtClean="0"/>
              <a:t>Росії</a:t>
            </a:r>
            <a:r>
              <a:rPr lang="ru-RU" sz="1800" dirty="0" smtClean="0"/>
              <a:t> практично </a:t>
            </a:r>
            <a:r>
              <a:rPr lang="ru-RU" sz="1800" dirty="0" err="1" smtClean="0"/>
              <a:t>незнайома</a:t>
            </a:r>
            <a:r>
              <a:rPr lang="ru-RU" sz="1800" dirty="0" smtClean="0"/>
              <a:t> - </a:t>
            </a:r>
            <a:r>
              <a:rPr lang="ru-RU" sz="1800" dirty="0" err="1" smtClean="0"/>
              <a:t>кишковий</a:t>
            </a:r>
            <a:r>
              <a:rPr lang="ru-RU" sz="1800" dirty="0" smtClean="0"/>
              <a:t> </a:t>
            </a:r>
            <a:r>
              <a:rPr lang="ru-RU" sz="1800" dirty="0" err="1" smtClean="0"/>
              <a:t>грип</a:t>
            </a:r>
            <a:r>
              <a:rPr lang="ru-RU" sz="1800" dirty="0" smtClean="0"/>
              <a:t>. </a:t>
            </a:r>
            <a:r>
              <a:rPr lang="ru-RU" sz="1800" dirty="0" err="1" smtClean="0"/>
              <a:t>Якщо</a:t>
            </a:r>
            <a:r>
              <a:rPr lang="ru-RU" sz="1800" dirty="0" smtClean="0"/>
              <a:t> </a:t>
            </a:r>
            <a:r>
              <a:rPr lang="ru-RU" sz="1800" dirty="0" err="1" smtClean="0"/>
              <a:t>зловив</a:t>
            </a:r>
            <a:r>
              <a:rPr lang="ru-RU" sz="1800" dirty="0" smtClean="0"/>
              <a:t>, </a:t>
            </a:r>
            <a:r>
              <a:rPr lang="ru-RU" sz="1800" dirty="0" err="1" smtClean="0"/>
              <a:t>тримайся</a:t>
            </a:r>
            <a:r>
              <a:rPr lang="ru-RU" sz="1800" dirty="0" smtClean="0"/>
              <a:t> ... А то </a:t>
            </a:r>
            <a:r>
              <a:rPr lang="ru-RU" sz="1800" dirty="0" err="1" smtClean="0"/>
              <a:t>з</a:t>
            </a:r>
            <a:r>
              <a:rPr lang="ru-RU" sz="1800" dirty="0" smtClean="0"/>
              <a:t> </a:t>
            </a:r>
            <a:r>
              <a:rPr lang="ru-RU" sz="1800" dirty="0" err="1" smtClean="0"/>
              <a:t>низького</a:t>
            </a:r>
            <a:r>
              <a:rPr lang="ru-RU" sz="1800" dirty="0" smtClean="0"/>
              <a:t> старту - </a:t>
            </a:r>
            <a:r>
              <a:rPr lang="ru-RU" sz="1800" dirty="0" err="1" smtClean="0"/>
              <a:t>знесе</a:t>
            </a:r>
            <a:r>
              <a:rPr lang="ru-RU" sz="1800" dirty="0" smtClean="0"/>
              <a:t>. </a:t>
            </a:r>
            <a:r>
              <a:rPr lang="ru-RU" sz="1800" dirty="0" err="1" smtClean="0"/>
              <a:t>Кращі</a:t>
            </a:r>
            <a:r>
              <a:rPr lang="ru-RU" sz="1800" dirty="0" smtClean="0"/>
              <a:t> </a:t>
            </a:r>
            <a:r>
              <a:rPr lang="ru-RU" sz="1800" dirty="0" err="1" smtClean="0"/>
              <a:t>ліки</a:t>
            </a:r>
            <a:r>
              <a:rPr lang="ru-RU" sz="1800" dirty="0" smtClean="0"/>
              <a:t> </a:t>
            </a:r>
            <a:r>
              <a:rPr lang="ru-RU" sz="1800" dirty="0" err="1" smtClean="0"/>
              <a:t>від</a:t>
            </a:r>
            <a:r>
              <a:rPr lang="ru-RU" sz="1800" dirty="0" smtClean="0"/>
              <a:t> </a:t>
            </a:r>
            <a:r>
              <a:rPr lang="ru-RU" sz="1800" dirty="0" err="1" smtClean="0"/>
              <a:t>нього</a:t>
            </a:r>
            <a:r>
              <a:rPr lang="ru-RU" sz="1800" dirty="0" smtClean="0"/>
              <a:t> - "Кока-кола" </a:t>
            </a:r>
            <a:r>
              <a:rPr lang="ru-RU" sz="1800" dirty="0" err="1" smtClean="0"/>
              <a:t>і</a:t>
            </a:r>
            <a:r>
              <a:rPr lang="ru-RU" sz="1800" dirty="0" smtClean="0"/>
              <a:t> </a:t>
            </a:r>
            <a:r>
              <a:rPr lang="ru-RU" sz="1800" dirty="0" err="1" smtClean="0"/>
              <a:t>що-небудь</a:t>
            </a:r>
            <a:r>
              <a:rPr lang="ru-RU" sz="1800" dirty="0" smtClean="0"/>
              <a:t> </a:t>
            </a:r>
            <a:r>
              <a:rPr lang="ru-RU" sz="1800" dirty="0" err="1" smtClean="0"/>
              <a:t>солоненьке</a:t>
            </a:r>
            <a:r>
              <a:rPr lang="ru-RU" sz="1800" dirty="0" smtClean="0"/>
              <a:t>. </a:t>
            </a:r>
            <a:br>
              <a:rPr lang="ru-RU" sz="1800" dirty="0" smtClean="0"/>
            </a:br>
            <a:r>
              <a:rPr lang="ru-RU" sz="1800" dirty="0" smtClean="0"/>
              <a:t/>
            </a:r>
            <a:br>
              <a:rPr lang="ru-RU" sz="1800" dirty="0" smtClean="0"/>
            </a:br>
            <a:r>
              <a:rPr lang="ru-RU" sz="1800" dirty="0" err="1" smtClean="0"/>
              <a:t>Влаштовуючись</a:t>
            </a:r>
            <a:r>
              <a:rPr lang="ru-RU" sz="1800" dirty="0" smtClean="0"/>
              <a:t> </a:t>
            </a:r>
            <a:r>
              <a:rPr lang="ru-RU" sz="1800" dirty="0" smtClean="0"/>
              <a:t>на роботу в </a:t>
            </a:r>
            <a:r>
              <a:rPr lang="ru-RU" sz="1800" dirty="0" err="1" smtClean="0"/>
              <a:t>Німеччині</a:t>
            </a:r>
            <a:r>
              <a:rPr lang="ru-RU" sz="1800" dirty="0" smtClean="0"/>
              <a:t>, </a:t>
            </a:r>
            <a:r>
              <a:rPr lang="ru-RU" sz="1800" dirty="0" err="1" smtClean="0"/>
              <a:t>варто</a:t>
            </a:r>
            <a:r>
              <a:rPr lang="ru-RU" sz="1800" dirty="0" smtClean="0"/>
              <a:t> </a:t>
            </a:r>
            <a:r>
              <a:rPr lang="ru-RU" sz="1800" dirty="0" err="1" smtClean="0"/>
              <a:t>пам'ятати</a:t>
            </a:r>
            <a:r>
              <a:rPr lang="ru-RU" sz="1800" dirty="0" smtClean="0"/>
              <a:t>, </a:t>
            </a:r>
            <a:r>
              <a:rPr lang="ru-RU" sz="1800" dirty="0" err="1" smtClean="0"/>
              <a:t>що</a:t>
            </a:r>
            <a:r>
              <a:rPr lang="ru-RU" sz="1800" dirty="0" smtClean="0"/>
              <a:t> </a:t>
            </a:r>
            <a:r>
              <a:rPr lang="ru-RU" sz="1800" dirty="0" err="1" smtClean="0"/>
              <a:t>починає</a:t>
            </a:r>
            <a:r>
              <a:rPr lang="ru-RU" sz="1800" dirty="0" smtClean="0"/>
              <a:t> </a:t>
            </a:r>
            <a:r>
              <a:rPr lang="ru-RU" sz="1800" dirty="0" err="1" smtClean="0"/>
              <a:t>діяти</a:t>
            </a:r>
            <a:r>
              <a:rPr lang="ru-RU" sz="1800" dirty="0" smtClean="0"/>
              <a:t> </a:t>
            </a:r>
            <a:r>
              <a:rPr lang="ru-RU" sz="1800" dirty="0" err="1" smtClean="0"/>
              <a:t>непорушний</a:t>
            </a:r>
            <a:r>
              <a:rPr lang="ru-RU" sz="1800" dirty="0" smtClean="0"/>
              <a:t> закон </a:t>
            </a:r>
            <a:r>
              <a:rPr lang="ru-RU" sz="1800" dirty="0" err="1" smtClean="0"/>
              <a:t>розвинутого</a:t>
            </a:r>
            <a:r>
              <a:rPr lang="ru-RU" sz="1800" dirty="0" smtClean="0"/>
              <a:t> </a:t>
            </a:r>
            <a:r>
              <a:rPr lang="ru-RU" sz="1800" dirty="0" err="1" smtClean="0"/>
              <a:t>капіталізму</a:t>
            </a:r>
            <a:r>
              <a:rPr lang="ru-RU" sz="1800" dirty="0" smtClean="0"/>
              <a:t> - "</a:t>
            </a:r>
            <a:r>
              <a:rPr lang="ru-RU" sz="1800" dirty="0" err="1" smtClean="0"/>
              <a:t>Несеш</a:t>
            </a:r>
            <a:r>
              <a:rPr lang="ru-RU" sz="1800" dirty="0" smtClean="0"/>
              <a:t> один </a:t>
            </a:r>
            <a:r>
              <a:rPr lang="ru-RU" sz="1800" dirty="0" err="1" smtClean="0"/>
              <a:t>мішок</a:t>
            </a:r>
            <a:r>
              <a:rPr lang="ru-RU" sz="1800" dirty="0" smtClean="0"/>
              <a:t> </a:t>
            </a:r>
            <a:r>
              <a:rPr lang="ru-RU" sz="1800" dirty="0" err="1" smtClean="0"/>
              <a:t>швидше</a:t>
            </a:r>
            <a:r>
              <a:rPr lang="ru-RU" sz="1800" dirty="0" smtClean="0"/>
              <a:t> за </a:t>
            </a:r>
            <a:r>
              <a:rPr lang="ru-RU" sz="1800" dirty="0" err="1" smtClean="0"/>
              <a:t>інших</a:t>
            </a:r>
            <a:r>
              <a:rPr lang="ru-RU" sz="1800" dirty="0" smtClean="0"/>
              <a:t>? </a:t>
            </a:r>
            <a:r>
              <a:rPr lang="ru-RU" sz="1800" dirty="0" err="1" smtClean="0"/>
              <a:t>Молодець</a:t>
            </a:r>
            <a:r>
              <a:rPr lang="ru-RU" sz="1800" dirty="0" smtClean="0"/>
              <a:t>! Неси два. Два </a:t>
            </a:r>
            <a:r>
              <a:rPr lang="ru-RU" sz="1800" dirty="0" err="1" smtClean="0"/>
              <a:t>несеш</a:t>
            </a:r>
            <a:r>
              <a:rPr lang="ru-RU" sz="1800" dirty="0" smtClean="0"/>
              <a:t>? </a:t>
            </a:r>
            <a:r>
              <a:rPr lang="ru-RU" sz="1800" dirty="0" err="1" smtClean="0"/>
              <a:t>Супер</a:t>
            </a:r>
            <a:r>
              <a:rPr lang="ru-RU" sz="1800" dirty="0" smtClean="0"/>
              <a:t>, от </a:t>
            </a:r>
            <a:r>
              <a:rPr lang="ru-RU" sz="1800" dirty="0" err="1" smtClean="0"/>
              <a:t>тобі</a:t>
            </a:r>
            <a:r>
              <a:rPr lang="ru-RU" sz="1800" dirty="0" smtClean="0"/>
              <a:t> </a:t>
            </a:r>
            <a:r>
              <a:rPr lang="ru-RU" sz="1800" dirty="0" err="1" smtClean="0"/>
              <a:t>третій</a:t>
            </a:r>
            <a:r>
              <a:rPr lang="ru-RU" sz="1800" dirty="0" smtClean="0"/>
              <a:t>. Не </a:t>
            </a:r>
            <a:r>
              <a:rPr lang="ru-RU" sz="1800" dirty="0" err="1" smtClean="0"/>
              <a:t>можеш</a:t>
            </a:r>
            <a:r>
              <a:rPr lang="ru-RU" sz="1800" dirty="0" smtClean="0"/>
              <a:t>? Не </a:t>
            </a:r>
            <a:r>
              <a:rPr lang="ru-RU" sz="1800" dirty="0" err="1" smtClean="0"/>
              <a:t>хочеш</a:t>
            </a:r>
            <a:r>
              <a:rPr lang="ru-RU" sz="1800" dirty="0" smtClean="0"/>
              <a:t>? </a:t>
            </a:r>
            <a:r>
              <a:rPr lang="ru-RU" sz="1800" dirty="0" err="1" smtClean="0"/>
              <a:t>Звільнено</a:t>
            </a:r>
            <a:r>
              <a:rPr lang="ru-RU" sz="1800" dirty="0" smtClean="0"/>
              <a:t>, нам </a:t>
            </a:r>
            <a:r>
              <a:rPr lang="ru-RU" sz="1800" dirty="0" err="1" smtClean="0"/>
              <a:t>ледарі</a:t>
            </a:r>
            <a:r>
              <a:rPr lang="ru-RU" sz="1800" dirty="0" smtClean="0"/>
              <a:t> не </a:t>
            </a:r>
            <a:r>
              <a:rPr lang="ru-RU" sz="1800" dirty="0" err="1" smtClean="0"/>
              <a:t>потрібні</a:t>
            </a:r>
            <a:r>
              <a:rPr lang="ru-RU" sz="1800" dirty="0" smtClean="0"/>
              <a:t>. " </a:t>
            </a:r>
            <a:br>
              <a:rPr lang="ru-RU" sz="1800" dirty="0" smtClean="0"/>
            </a:br>
            <a:r>
              <a:rPr lang="ru-RU" sz="1800" dirty="0" smtClean="0"/>
              <a:t/>
            </a:r>
            <a:br>
              <a:rPr lang="ru-RU" sz="1800" dirty="0" smtClean="0"/>
            </a:br>
            <a:r>
              <a:rPr lang="ru-RU" sz="1800" dirty="0" err="1" smtClean="0"/>
              <a:t>Якщо</a:t>
            </a:r>
            <a:r>
              <a:rPr lang="ru-RU" sz="1800" dirty="0" smtClean="0"/>
              <a:t> </a:t>
            </a:r>
            <a:r>
              <a:rPr lang="ru-RU" sz="1800" dirty="0" smtClean="0"/>
              <a:t>у вас </a:t>
            </a:r>
            <a:r>
              <a:rPr lang="ru-RU" sz="1800" dirty="0" err="1" smtClean="0"/>
              <a:t>державна</a:t>
            </a:r>
            <a:r>
              <a:rPr lang="ru-RU" sz="1800" dirty="0" smtClean="0"/>
              <a:t>, а не приватна </a:t>
            </a:r>
            <a:r>
              <a:rPr lang="ru-RU" sz="1800" dirty="0" err="1" smtClean="0"/>
              <a:t>медична</a:t>
            </a:r>
            <a:r>
              <a:rPr lang="ru-RU" sz="1800" dirty="0" smtClean="0"/>
              <a:t> страховка, </a:t>
            </a:r>
            <a:r>
              <a:rPr lang="ru-RU" sz="1800" dirty="0" err="1" smtClean="0"/>
              <a:t>очікування</a:t>
            </a:r>
            <a:r>
              <a:rPr lang="ru-RU" sz="1800" dirty="0" smtClean="0"/>
              <a:t> </a:t>
            </a:r>
            <a:r>
              <a:rPr lang="ru-RU" sz="1800" dirty="0" err="1" smtClean="0"/>
              <a:t>прийому</a:t>
            </a:r>
            <a:r>
              <a:rPr lang="ru-RU" sz="1800" dirty="0" smtClean="0"/>
              <a:t> в </a:t>
            </a:r>
            <a:r>
              <a:rPr lang="ru-RU" sz="1800" dirty="0" err="1" smtClean="0"/>
              <a:t>лікаря</a:t>
            </a:r>
            <a:r>
              <a:rPr lang="ru-RU" sz="1800" dirty="0" smtClean="0"/>
              <a:t> </a:t>
            </a:r>
            <a:r>
              <a:rPr lang="ru-RU" sz="1800" dirty="0" err="1" smtClean="0"/>
              <a:t>може</a:t>
            </a:r>
            <a:r>
              <a:rPr lang="ru-RU" sz="1800" dirty="0" smtClean="0"/>
              <a:t> </a:t>
            </a:r>
            <a:r>
              <a:rPr lang="ru-RU" sz="1800" dirty="0" err="1" smtClean="0"/>
              <a:t>тривати</a:t>
            </a:r>
            <a:r>
              <a:rPr lang="ru-RU" sz="1800" dirty="0" smtClean="0"/>
              <a:t> </a:t>
            </a:r>
            <a:r>
              <a:rPr lang="ru-RU" sz="1800" dirty="0" err="1" smtClean="0"/>
              <a:t>кілька</a:t>
            </a:r>
            <a:r>
              <a:rPr lang="ru-RU" sz="1800" dirty="0" smtClean="0"/>
              <a:t> </a:t>
            </a:r>
            <a:r>
              <a:rPr lang="ru-RU" sz="1800" dirty="0" err="1" smtClean="0"/>
              <a:t>тижнів</a:t>
            </a:r>
            <a:r>
              <a:rPr lang="ru-RU" sz="1800" dirty="0" smtClean="0"/>
              <a:t>. </a:t>
            </a:r>
            <a:endParaRPr lang="ru-RU" sz="1800" dirty="0" smtClean="0"/>
          </a:p>
          <a:p>
            <a:pPr>
              <a:buNone/>
            </a:pPr>
            <a:endParaRPr lang="ru-RU" sz="1800" dirty="0" smtClean="0"/>
          </a:p>
          <a:p>
            <a:pPr>
              <a:buNone/>
            </a:pPr>
            <a:r>
              <a:rPr lang="uk-UA" sz="1800" dirty="0" smtClean="0"/>
              <a:t>        На </a:t>
            </a:r>
            <a:r>
              <a:rPr lang="uk-UA" sz="1800" dirty="0" smtClean="0"/>
              <a:t>багатьох муніципальних будівлях в Німеччині збереглися грізні орли, що стискають у пазурах щити, з яких акуратно збита свастика. Мовляв, ну сіла пташка, що тепер, красиво ж. </a:t>
            </a:r>
            <a:r>
              <a:rPr lang="uk-UA" dirty="0" smtClean="0"/>
              <a:t/>
            </a:r>
            <a:br>
              <a:rPr lang="uk-UA" dirty="0" smtClean="0"/>
            </a:br>
            <a:r>
              <a:rPr lang="ru-RU" dirty="0" smtClean="0"/>
              <a:t/>
            </a:r>
            <a:br>
              <a:rPr lang="ru-RU" dirty="0" smtClean="0"/>
            </a:br>
            <a:endParaRPr lang="uk-U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1329595"/>
          </a:xfrm>
        </p:spPr>
        <p:txBody>
          <a:bodyPr/>
          <a:lstStyle/>
          <a:p>
            <a:pPr algn="ctr"/>
            <a:r>
              <a:rPr lang="uk-UA" dirty="0"/>
              <a:t>Географія Німеччини</a:t>
            </a:r>
            <a:br>
              <a:rPr lang="uk-UA" dirty="0"/>
            </a:br>
            <a:endParaRPr lang="uk-UA" dirty="0"/>
          </a:p>
        </p:txBody>
      </p:sp>
      <p:sp>
        <p:nvSpPr>
          <p:cNvPr id="3" name="Прямоугольник 2"/>
          <p:cNvSpPr/>
          <p:nvPr/>
        </p:nvSpPr>
        <p:spPr>
          <a:xfrm>
            <a:off x="251520" y="980728"/>
            <a:ext cx="5184576" cy="5940088"/>
          </a:xfrm>
          <a:prstGeom prst="rect">
            <a:avLst/>
          </a:prstGeom>
        </p:spPr>
        <p:txBody>
          <a:bodyPr wrap="square">
            <a:spAutoFit/>
          </a:bodyPr>
          <a:lstStyle/>
          <a:p>
            <a:r>
              <a:rPr lang="uk-UA" sz="2000" dirty="0" smtClean="0"/>
              <a:t>На території Німеччини знаходиться Північно-Німецька низовина, середньовисотні гори, Швабсько-Баварська височина (альпійське передгір'я) та Альпи. Середньовисотні німецькі гори (висота перевищує 1000 м над рівнем моря) — частина широкої гірської дуги, яка тягнеться від центральної Франції аж до центральної Польщі, до якої належать </a:t>
            </a:r>
            <a:r>
              <a:rPr lang="uk-UA" sz="2000" dirty="0" err="1" smtClean="0"/>
              <a:t>Гарц</a:t>
            </a:r>
            <a:r>
              <a:rPr lang="uk-UA" sz="2000" dirty="0" smtClean="0"/>
              <a:t>, </a:t>
            </a:r>
            <a:r>
              <a:rPr lang="uk-UA" sz="2000" dirty="0" err="1" smtClean="0"/>
              <a:t>Тюрингський</a:t>
            </a:r>
            <a:r>
              <a:rPr lang="uk-UA" sz="2000" dirty="0" smtClean="0"/>
              <a:t>  Ліс та Рудні гори. На півдні баварське плоскогір'я Баварський ліс тягнеться до північних схилів Альп. Найвища точка країни — гора </a:t>
            </a:r>
            <a:r>
              <a:rPr lang="uk-UA" sz="2000" dirty="0" err="1" smtClean="0"/>
              <a:t>Цугшпітце</a:t>
            </a:r>
            <a:r>
              <a:rPr lang="uk-UA" sz="2000" dirty="0" smtClean="0"/>
              <a:t> (2963 м над рівнем моря). Біля кордону із Швейцарією розташоване найбільше озеро Німеччини, Боденське озеро, з якого бере свої витоки річка Рейн. Найдовша європейська ріка Дунай бере свої витоки в німецьких горах </a:t>
            </a:r>
            <a:r>
              <a:rPr lang="uk-UA" sz="2000" dirty="0" err="1" smtClean="0"/>
              <a:t>Шварцвальд</a:t>
            </a:r>
            <a:r>
              <a:rPr lang="uk-UA" sz="2000" dirty="0" smtClean="0"/>
              <a:t>.</a:t>
            </a:r>
            <a:endParaRPr lang="uk-UA" sz="2000" dirty="0"/>
          </a:p>
        </p:txBody>
      </p:sp>
      <p:pic>
        <p:nvPicPr>
          <p:cNvPr id="4" name="Рисунок 3" descr="220px-Deutschland_topo.jpg"/>
          <p:cNvPicPr>
            <a:picLocks noChangeAspect="1"/>
          </p:cNvPicPr>
          <p:nvPr/>
        </p:nvPicPr>
        <p:blipFill>
          <a:blip r:embed="rId2" cstate="print"/>
          <a:stretch>
            <a:fillRect/>
          </a:stretch>
        </p:blipFill>
        <p:spPr>
          <a:xfrm>
            <a:off x="5580112" y="2204864"/>
            <a:ext cx="3168352" cy="35339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РЕЛЬЄФ</a:t>
            </a:r>
            <a:endParaRPr lang="uk-UA" dirty="0"/>
          </a:p>
        </p:txBody>
      </p:sp>
      <p:sp>
        <p:nvSpPr>
          <p:cNvPr id="3" name="Прямоугольник 2"/>
          <p:cNvSpPr/>
          <p:nvPr/>
        </p:nvSpPr>
        <p:spPr>
          <a:xfrm>
            <a:off x="107504" y="908720"/>
            <a:ext cx="4536504" cy="5632311"/>
          </a:xfrm>
          <a:prstGeom prst="rect">
            <a:avLst/>
          </a:prstGeom>
        </p:spPr>
        <p:txBody>
          <a:bodyPr wrap="square">
            <a:spAutoFit/>
          </a:bodyPr>
          <a:lstStyle/>
          <a:p>
            <a:r>
              <a:rPr lang="uk-UA" dirty="0" smtClean="0"/>
              <a:t>Рельєф країни підвищується з півночі на південь. На півночі країни — Північно-Німецька низовина з мореними горбами і ділянками </a:t>
            </a:r>
            <a:r>
              <a:rPr lang="uk-UA" dirty="0" err="1" smtClean="0"/>
              <a:t>зандрового</a:t>
            </a:r>
            <a:r>
              <a:rPr lang="uk-UA" dirty="0" smtClean="0"/>
              <a:t> рельєфу, південніше — височини, низькі і середньовисотні гори (600–800 м, іноді до 1400 м), — </a:t>
            </a:r>
            <a:r>
              <a:rPr lang="uk-UA" dirty="0" err="1" smtClean="0"/>
              <a:t>Гарц</a:t>
            </a:r>
            <a:r>
              <a:rPr lang="uk-UA" dirty="0" smtClean="0"/>
              <a:t>, </a:t>
            </a:r>
            <a:r>
              <a:rPr lang="uk-UA" dirty="0" err="1" smtClean="0"/>
              <a:t>Тюрингські</a:t>
            </a:r>
            <a:r>
              <a:rPr lang="uk-UA" dirty="0" smtClean="0"/>
              <a:t> Сланцеві гори, </a:t>
            </a:r>
            <a:r>
              <a:rPr lang="uk-UA" dirty="0" err="1" smtClean="0"/>
              <a:t>Шварцвальд</a:t>
            </a:r>
            <a:r>
              <a:rPr lang="uk-UA" dirty="0" smtClean="0"/>
              <a:t>, Рудні гори, </a:t>
            </a:r>
            <a:r>
              <a:rPr lang="uk-UA" dirty="0" err="1" smtClean="0"/>
              <a:t>Шумава</a:t>
            </a:r>
            <a:r>
              <a:rPr lang="uk-UA" dirty="0" smtClean="0"/>
              <a:t> та ін. На півдні — Баварське плоскогір'я, обрамоване передовими хребтами Альп (найвища точка країни — гора </a:t>
            </a:r>
            <a:r>
              <a:rPr lang="uk-UA" dirty="0" err="1" smtClean="0"/>
              <a:t>Цугшпітце</a:t>
            </a:r>
            <a:r>
              <a:rPr lang="uk-UA" dirty="0" smtClean="0"/>
              <a:t> висотою 2963 м). Клімат помірний, на </a:t>
            </a:r>
            <a:r>
              <a:rPr lang="uk-UA" dirty="0" err="1" smtClean="0"/>
              <a:t>півн</a:t>
            </a:r>
            <a:r>
              <a:rPr lang="uk-UA" dirty="0" smtClean="0"/>
              <a:t>. морський, в інших районах країни перехідний до континентального. Основні ріки — Рейн, Ельба, Дунай, Одер, </a:t>
            </a:r>
            <a:r>
              <a:rPr lang="uk-UA" dirty="0" err="1" smtClean="0"/>
              <a:t>Варнов</a:t>
            </a:r>
            <a:r>
              <a:rPr lang="uk-UA" dirty="0" smtClean="0"/>
              <a:t>, </a:t>
            </a:r>
            <a:r>
              <a:rPr lang="uk-UA" dirty="0" err="1" smtClean="0"/>
              <a:t>Везер</a:t>
            </a:r>
            <a:r>
              <a:rPr lang="uk-UA" dirty="0" smtClean="0"/>
              <a:t>. Великі озера — Боденське, </a:t>
            </a:r>
            <a:r>
              <a:rPr lang="uk-UA" dirty="0" err="1" smtClean="0"/>
              <a:t>Гім</a:t>
            </a:r>
            <a:r>
              <a:rPr lang="uk-UA" dirty="0" smtClean="0"/>
              <a:t> та інші. розташовані в передгір'ях Альп, багато дрібних озер льодовикового походження на Північно-Німецькій низовині.</a:t>
            </a:r>
            <a:endParaRPr lang="uk-UA" dirty="0"/>
          </a:p>
        </p:txBody>
      </p:sp>
      <p:pic>
        <p:nvPicPr>
          <p:cNvPr id="4" name="Рисунок 3" descr="800px-Zugspitzmassiv_von_Westen_aus.jpg"/>
          <p:cNvPicPr>
            <a:picLocks noChangeAspect="1"/>
          </p:cNvPicPr>
          <p:nvPr/>
        </p:nvPicPr>
        <p:blipFill>
          <a:blip r:embed="rId2" cstate="print"/>
          <a:stretch>
            <a:fillRect/>
          </a:stretch>
        </p:blipFill>
        <p:spPr>
          <a:xfrm>
            <a:off x="4788024" y="1052736"/>
            <a:ext cx="3888432" cy="2808312"/>
          </a:xfrm>
          <a:prstGeom prst="rect">
            <a:avLst/>
          </a:prstGeom>
          <a:ln>
            <a:noFill/>
          </a:ln>
          <a:effectLst>
            <a:softEdge rad="112500"/>
          </a:effectLst>
        </p:spPr>
      </p:pic>
      <p:pic>
        <p:nvPicPr>
          <p:cNvPr id="5" name="Рисунок 4" descr="rhine-river-cruises-nrers8lh.gif"/>
          <p:cNvPicPr>
            <a:picLocks noChangeAspect="1"/>
          </p:cNvPicPr>
          <p:nvPr/>
        </p:nvPicPr>
        <p:blipFill>
          <a:blip r:embed="rId3" cstate="print"/>
          <a:stretch>
            <a:fillRect/>
          </a:stretch>
        </p:blipFill>
        <p:spPr>
          <a:xfrm>
            <a:off x="4427984" y="4149080"/>
            <a:ext cx="4716016" cy="2311355"/>
          </a:xfrm>
          <a:prstGeom prst="rect">
            <a:avLst/>
          </a:prstGeom>
          <a:ln>
            <a:noFill/>
          </a:ln>
          <a:effectLst>
            <a:softEdge rad="112500"/>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534516"/>
          </a:xfrm>
        </p:spPr>
        <p:txBody>
          <a:bodyPr/>
          <a:lstStyle/>
          <a:p>
            <a:pPr algn="ctr" defTabSz="914400">
              <a:lnSpc>
                <a:spcPct val="90000"/>
              </a:lnSpc>
              <a:spcBef>
                <a:spcPts val="0"/>
              </a:spcBef>
              <a:buNone/>
            </a:pPr>
            <a:r>
              <a:rPr lang="uk-UA" sz="4800" b="0" i="0" spc="-150" dirty="0" smtClean="0">
                <a:effectLst>
                  <a:outerShdw blurRad="50800" dist="38100" dir="2700000" algn="tl">
                    <a:prstClr val="black">
                      <a:alpha val="40000"/>
                    </a:prstClr>
                  </a:outerShdw>
                </a:effectLst>
                <a:latin typeface="Calibri"/>
                <a:ea typeface="+mn-ea"/>
                <a:cs typeface="Arial"/>
              </a:rPr>
              <a:t>Річки і канали</a:t>
            </a:r>
            <a:endParaRPr lang="ru-RU" sz="4800" b="0" i="0" spc="-150" dirty="0">
              <a:effectLst>
                <a:outerShdw blurRad="50800" dist="38100" dir="2700000" algn="tl">
                  <a:prstClr val="black">
                    <a:alpha val="40000"/>
                  </a:prstClr>
                </a:outerShdw>
              </a:effectLst>
              <a:latin typeface="Calibri"/>
              <a:ea typeface="+mn-ea"/>
              <a:cs typeface="Arial"/>
            </a:endParaRPr>
          </a:p>
        </p:txBody>
      </p:sp>
      <p:sp>
        <p:nvSpPr>
          <p:cNvPr id="3" name="Прямоугольник 2"/>
          <p:cNvSpPr/>
          <p:nvPr/>
        </p:nvSpPr>
        <p:spPr>
          <a:xfrm>
            <a:off x="323528" y="764704"/>
            <a:ext cx="8640960" cy="3139321"/>
          </a:xfrm>
          <a:prstGeom prst="rect">
            <a:avLst/>
          </a:prstGeom>
        </p:spPr>
        <p:txBody>
          <a:bodyPr wrap="square">
            <a:spAutoFit/>
          </a:bodyPr>
          <a:lstStyle/>
          <a:p>
            <a:pPr lvl="0" fontAlgn="base">
              <a:spcBef>
                <a:spcPct val="0"/>
              </a:spcBef>
              <a:spcAft>
                <a:spcPct val="0"/>
              </a:spcAft>
            </a:pPr>
            <a:r>
              <a:rPr lang="uk-UA" dirty="0" smtClean="0">
                <a:latin typeface="Arial" charset="0"/>
                <a:cs typeface="Arial" charset="0"/>
              </a:rPr>
              <a:t>Шість найбільших річок стікають в сторону морів й розрізняють шість найбільших річкових водозабірних басейнів країни: Рейну, Дунаю, Ельби,Одеру, </a:t>
            </a:r>
            <a:r>
              <a:rPr lang="uk-UA" dirty="0" err="1" smtClean="0">
                <a:latin typeface="Arial" charset="0"/>
                <a:cs typeface="Arial" charset="0"/>
              </a:rPr>
              <a:t>Везеру</a:t>
            </a:r>
            <a:r>
              <a:rPr lang="uk-UA" dirty="0" smtClean="0">
                <a:latin typeface="Arial" charset="0"/>
                <a:cs typeface="Arial" charset="0"/>
              </a:rPr>
              <a:t> і </a:t>
            </a:r>
            <a:r>
              <a:rPr lang="uk-UA" dirty="0" err="1" smtClean="0">
                <a:latin typeface="Arial" charset="0"/>
                <a:cs typeface="Arial" charset="0"/>
              </a:rPr>
              <a:t>Емсу</a:t>
            </a:r>
            <a:r>
              <a:rPr lang="uk-UA" dirty="0" smtClean="0">
                <a:latin typeface="Arial" charset="0"/>
                <a:cs typeface="Arial" charset="0"/>
              </a:rPr>
              <a:t>. П'ять з яких стікає до Північного та Балтійського морів, один (Дунай), впадає в Чорне море. Водозбірній площі цих річок загалом становлять основний європейський вододіл.</a:t>
            </a:r>
            <a:endParaRPr lang="uk-UA" sz="800" dirty="0" smtClean="0">
              <a:latin typeface="Arial" charset="0"/>
              <a:cs typeface="Arial" charset="0"/>
            </a:endParaRPr>
          </a:p>
          <a:p>
            <a:pPr lvl="0" eaLnBrk="0" fontAlgn="base" hangingPunct="0">
              <a:spcBef>
                <a:spcPct val="0"/>
              </a:spcBef>
              <a:spcAft>
                <a:spcPct val="0"/>
              </a:spcAft>
            </a:pPr>
            <a:r>
              <a:rPr lang="uk-UA" dirty="0" smtClean="0">
                <a:latin typeface="Arial" charset="0"/>
                <a:cs typeface="Arial" charset="0"/>
              </a:rPr>
              <a:t>Річка Рейн — бере початок в верхів'ях Альп і має довжину 865 кілометрів (являючись ще й в деяких ділянках кордоном країни), протікає на південному заході і заході країни. Її основні притоки </a:t>
            </a:r>
            <a:r>
              <a:rPr lang="uk-UA" dirty="0" err="1" smtClean="0">
                <a:latin typeface="Arial" charset="0"/>
                <a:cs typeface="Arial" charset="0"/>
              </a:rPr>
              <a:t>Неккар</a:t>
            </a:r>
            <a:r>
              <a:rPr lang="uk-UA" dirty="0" smtClean="0">
                <a:latin typeface="Arial" charset="0"/>
                <a:cs typeface="Arial" charset="0"/>
              </a:rPr>
              <a:t>, Майн, Мозель і Рур. Економічне значення Рейну для країни — визначальне, він є одним із найжвавіших водних шляхів в Європі.</a:t>
            </a:r>
            <a:endParaRPr lang="uk-UA" sz="800" dirty="0" smtClean="0">
              <a:latin typeface="Arial" charset="0"/>
              <a:cs typeface="Arial" charset="0"/>
            </a:endParaRPr>
          </a:p>
        </p:txBody>
      </p:sp>
      <p:pic>
        <p:nvPicPr>
          <p:cNvPr id="4" name="Рисунок 3" descr="Рейн-1.jpg"/>
          <p:cNvPicPr>
            <a:picLocks noChangeAspect="1"/>
          </p:cNvPicPr>
          <p:nvPr/>
        </p:nvPicPr>
        <p:blipFill>
          <a:blip r:embed="rId3" cstate="print"/>
          <a:stretch>
            <a:fillRect/>
          </a:stretch>
        </p:blipFill>
        <p:spPr>
          <a:xfrm>
            <a:off x="0" y="3859344"/>
            <a:ext cx="4572000" cy="2998656"/>
          </a:xfrm>
          <a:prstGeom prst="rect">
            <a:avLst/>
          </a:prstGeom>
          <a:ln>
            <a:noFill/>
          </a:ln>
          <a:effectLst>
            <a:softEdge rad="112500"/>
          </a:effectLst>
        </p:spPr>
      </p:pic>
      <p:pic>
        <p:nvPicPr>
          <p:cNvPr id="5" name="Рисунок 4" descr="44641.jpg"/>
          <p:cNvPicPr>
            <a:picLocks noChangeAspect="1"/>
          </p:cNvPicPr>
          <p:nvPr/>
        </p:nvPicPr>
        <p:blipFill>
          <a:blip r:embed="rId4" cstate="print"/>
          <a:stretch>
            <a:fillRect/>
          </a:stretch>
        </p:blipFill>
        <p:spPr>
          <a:xfrm>
            <a:off x="4644008" y="3861048"/>
            <a:ext cx="4499992" cy="2996952"/>
          </a:xfrm>
          <a:prstGeom prst="rect">
            <a:avLst/>
          </a:prstGeom>
          <a:ln>
            <a:noFill/>
          </a:ln>
          <a:effectLst>
            <a:softEdge rad="112500"/>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0.05"/>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ppt_w*0.05"/>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anim calcmode="lin" valueType="num">
                                      <p:cBhvr>
                                        <p:cTn id="34" dur="500" fill="hold"/>
                                        <p:tgtEl>
                                          <p:spTgt spid="5"/>
                                        </p:tgtEl>
                                        <p:attrNameLst>
                                          <p:attrName>ppt_x</p:attrName>
                                        </p:attrNameLst>
                                      </p:cBhvr>
                                      <p:tavLst>
                                        <p:tav tm="0">
                                          <p:val>
                                            <p:strVal val="#ppt_x-.2"/>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88640"/>
            <a:ext cx="8352928" cy="3240360"/>
          </a:xfrm>
        </p:spPr>
        <p:txBody>
          <a:bodyPr/>
          <a:lstStyle/>
          <a:p>
            <a:pPr lvl="0" eaLnBrk="0" fontAlgn="base" hangingPunct="0">
              <a:spcBef>
                <a:spcPct val="0"/>
              </a:spcBef>
              <a:spcAft>
                <a:spcPct val="0"/>
              </a:spcAft>
            </a:pPr>
            <a:r>
              <a:rPr lang="uk-UA" sz="1800" dirty="0" err="1" smtClean="0">
                <a:solidFill>
                  <a:schemeClr val="tx1"/>
                </a:solidFill>
                <a:latin typeface="Arial" charset="0"/>
                <a:cs typeface="Arial" charset="0"/>
              </a:rPr>
              <a:t>Сток</a:t>
            </a:r>
            <a:r>
              <a:rPr lang="uk-UA" sz="1800" dirty="0" smtClean="0">
                <a:solidFill>
                  <a:schemeClr val="tx1"/>
                </a:solidFill>
                <a:latin typeface="Arial" charset="0"/>
                <a:cs typeface="Arial" charset="0"/>
              </a:rPr>
              <a:t> річки Дунай проходить на півдні країни й довжина його територією Німеччини 647 кілометрів, протікає майже весь час в гірській місцевості і доходить до кордонів з Австрією, а там далі тече уже Південно-Східною Європою. Його основні притоки </a:t>
            </a:r>
            <a:r>
              <a:rPr lang="uk-UA" sz="1800" dirty="0" err="1" smtClean="0">
                <a:solidFill>
                  <a:schemeClr val="tx1"/>
                </a:solidFill>
                <a:latin typeface="Arial" charset="0"/>
                <a:cs typeface="Arial" charset="0"/>
              </a:rPr>
              <a:t>Іллер</a:t>
            </a:r>
            <a:r>
              <a:rPr lang="uk-UA" sz="1800" dirty="0" smtClean="0">
                <a:solidFill>
                  <a:schemeClr val="tx1"/>
                </a:solidFill>
                <a:latin typeface="Arial" charset="0"/>
                <a:cs typeface="Arial" charset="0"/>
              </a:rPr>
              <a:t>, Лех, </a:t>
            </a:r>
            <a:r>
              <a:rPr lang="uk-UA" sz="1800" dirty="0" err="1" smtClean="0">
                <a:solidFill>
                  <a:schemeClr val="tx1"/>
                </a:solidFill>
                <a:latin typeface="Arial" charset="0"/>
                <a:cs typeface="Arial" charset="0"/>
              </a:rPr>
              <a:t>Ізар</a:t>
            </a:r>
            <a:r>
              <a:rPr lang="uk-UA" sz="1800" dirty="0" smtClean="0">
                <a:solidFill>
                  <a:schemeClr val="tx1"/>
                </a:solidFill>
                <a:latin typeface="Arial" charset="0"/>
                <a:cs typeface="Arial" charset="0"/>
              </a:rPr>
              <a:t> і </a:t>
            </a:r>
            <a:r>
              <a:rPr lang="uk-UA" sz="1800" dirty="0" err="1" smtClean="0">
                <a:solidFill>
                  <a:schemeClr val="tx1"/>
                </a:solidFill>
                <a:latin typeface="Arial" charset="0"/>
                <a:cs typeface="Arial" charset="0"/>
              </a:rPr>
              <a:t>Інн</a:t>
            </a:r>
            <a:r>
              <a:rPr lang="uk-UA" sz="1800" dirty="0" smtClean="0">
                <a:solidFill>
                  <a:schemeClr val="tx1"/>
                </a:solidFill>
                <a:latin typeface="Arial" charset="0"/>
                <a:cs typeface="Arial" charset="0"/>
              </a:rPr>
              <a:t>.</a:t>
            </a:r>
          </a:p>
          <a:p>
            <a:pPr lvl="0" eaLnBrk="0" fontAlgn="base" hangingPunct="0">
              <a:spcBef>
                <a:spcPct val="0"/>
              </a:spcBef>
              <a:spcAft>
                <a:spcPct val="0"/>
              </a:spcAft>
            </a:pPr>
            <a:r>
              <a:rPr lang="uk-UA" sz="1800" dirty="0" smtClean="0">
                <a:solidFill>
                  <a:schemeClr val="tx1"/>
                </a:solidFill>
                <a:latin typeface="Arial" charset="0"/>
                <a:cs typeface="Arial" charset="0"/>
              </a:rPr>
              <a:t>У Східній Німеччині, тече ріка Ельба, довжиною 725 кілометрів, її основні притоки </a:t>
            </a:r>
            <a:r>
              <a:rPr lang="uk-UA" sz="1800" dirty="0" err="1" smtClean="0">
                <a:solidFill>
                  <a:schemeClr val="tx1"/>
                </a:solidFill>
                <a:latin typeface="Arial" charset="0"/>
                <a:cs typeface="Arial" charset="0"/>
              </a:rPr>
              <a:t>Заале</a:t>
            </a:r>
            <a:r>
              <a:rPr lang="uk-UA" sz="1800" dirty="0" smtClean="0">
                <a:solidFill>
                  <a:schemeClr val="tx1"/>
                </a:solidFill>
                <a:latin typeface="Arial" charset="0"/>
                <a:cs typeface="Arial" charset="0"/>
              </a:rPr>
              <a:t> і Гавел, а також </a:t>
            </a:r>
            <a:r>
              <a:rPr lang="uk-UA" sz="1800" dirty="0" err="1" smtClean="0">
                <a:solidFill>
                  <a:schemeClr val="tx1"/>
                </a:solidFill>
                <a:latin typeface="Arial" charset="0"/>
                <a:cs typeface="Arial" charset="0"/>
              </a:rPr>
              <a:t>Охре</a:t>
            </a:r>
            <a:r>
              <a:rPr lang="uk-UA" sz="1800" dirty="0" smtClean="0">
                <a:solidFill>
                  <a:schemeClr val="tx1"/>
                </a:solidFill>
                <a:latin typeface="Arial" charset="0"/>
                <a:cs typeface="Arial" charset="0"/>
              </a:rPr>
              <a:t>, Осте і </a:t>
            </a:r>
            <a:r>
              <a:rPr lang="uk-UA" sz="1800" dirty="0" err="1" smtClean="0">
                <a:solidFill>
                  <a:schemeClr val="tx1"/>
                </a:solidFill>
                <a:latin typeface="Arial" charset="0"/>
                <a:cs typeface="Arial" charset="0"/>
              </a:rPr>
              <a:t>Зуде</a:t>
            </a:r>
            <a:r>
              <a:rPr lang="uk-UA" sz="1800" dirty="0" smtClean="0">
                <a:solidFill>
                  <a:schemeClr val="tx1"/>
                </a:solidFill>
                <a:latin typeface="Arial" charset="0"/>
                <a:cs typeface="Arial" charset="0"/>
              </a:rPr>
              <a:t>. Річка Одер виступає в якості кордону з Польщею, його найважливішим припливом є річка </a:t>
            </a:r>
            <a:r>
              <a:rPr lang="uk-UA" sz="1800" dirty="0" err="1" smtClean="0">
                <a:solidFill>
                  <a:schemeClr val="tx1"/>
                </a:solidFill>
                <a:latin typeface="Arial" charset="0"/>
                <a:cs typeface="Arial" charset="0"/>
              </a:rPr>
              <a:t>Нейсе</a:t>
            </a:r>
            <a:r>
              <a:rPr lang="uk-UA" sz="1800" dirty="0" smtClean="0">
                <a:solidFill>
                  <a:schemeClr val="tx1"/>
                </a:solidFill>
                <a:latin typeface="Arial" charset="0"/>
                <a:cs typeface="Arial" charset="0"/>
              </a:rPr>
              <a:t> та відома річка </a:t>
            </a:r>
            <a:r>
              <a:rPr lang="uk-UA" sz="1800" dirty="0" err="1" smtClean="0">
                <a:solidFill>
                  <a:schemeClr val="tx1"/>
                </a:solidFill>
                <a:latin typeface="Arial" charset="0"/>
                <a:cs typeface="Arial" charset="0"/>
              </a:rPr>
              <a:t>Шпреє</a:t>
            </a:r>
            <a:r>
              <a:rPr lang="uk-UA" sz="1800" dirty="0" smtClean="0">
                <a:solidFill>
                  <a:schemeClr val="tx1"/>
                </a:solidFill>
                <a:latin typeface="Arial" charset="0"/>
                <a:cs typeface="Arial" charset="0"/>
              </a:rPr>
              <a:t>.</a:t>
            </a:r>
          </a:p>
          <a:p>
            <a:pPr lvl="0" eaLnBrk="0" fontAlgn="base" hangingPunct="0">
              <a:spcBef>
                <a:spcPct val="0"/>
              </a:spcBef>
              <a:spcAft>
                <a:spcPct val="0"/>
              </a:spcAft>
            </a:pPr>
            <a:r>
              <a:rPr lang="uk-UA" sz="1800" dirty="0" smtClean="0">
                <a:solidFill>
                  <a:schemeClr val="tx1"/>
                </a:solidFill>
                <a:latin typeface="Arial" charset="0"/>
                <a:cs typeface="Arial" charset="0"/>
              </a:rPr>
              <a:t>Водозбірна площа ріки </a:t>
            </a:r>
            <a:r>
              <a:rPr lang="uk-UA" sz="1800" dirty="0" err="1" smtClean="0">
                <a:solidFill>
                  <a:schemeClr val="tx1"/>
                </a:solidFill>
                <a:latin typeface="Arial" charset="0"/>
                <a:cs typeface="Arial" charset="0"/>
              </a:rPr>
              <a:t>Везер</a:t>
            </a:r>
            <a:r>
              <a:rPr lang="uk-UA" sz="1800" dirty="0" smtClean="0">
                <a:solidFill>
                  <a:schemeClr val="tx1"/>
                </a:solidFill>
                <a:latin typeface="Arial" charset="0"/>
                <a:cs typeface="Arial" charset="0"/>
              </a:rPr>
              <a:t> цілком лежить в Німеччині і протікає центральними районами країни й впадає в Північне море. Його довжина 740 км, а живиться водами річок </a:t>
            </a:r>
            <a:r>
              <a:rPr lang="uk-UA" sz="1800" dirty="0" err="1" smtClean="0">
                <a:solidFill>
                  <a:schemeClr val="tx1"/>
                </a:solidFill>
                <a:latin typeface="Arial" charset="0"/>
                <a:cs typeface="Arial" charset="0"/>
              </a:rPr>
              <a:t>Верра</a:t>
            </a:r>
            <a:r>
              <a:rPr lang="uk-UA" sz="1800" dirty="0" smtClean="0">
                <a:solidFill>
                  <a:schemeClr val="tx1"/>
                </a:solidFill>
                <a:latin typeface="Arial" charset="0"/>
                <a:cs typeface="Arial" charset="0"/>
              </a:rPr>
              <a:t> </a:t>
            </a:r>
            <a:r>
              <a:rPr lang="uk-UA" sz="1800" dirty="0" err="1" smtClean="0">
                <a:solidFill>
                  <a:schemeClr val="tx1"/>
                </a:solidFill>
                <a:latin typeface="Arial" charset="0"/>
                <a:cs typeface="Arial" charset="0"/>
              </a:rPr>
              <a:t>іФулда</a:t>
            </a:r>
            <a:r>
              <a:rPr lang="uk-UA" sz="1800" dirty="0" smtClean="0">
                <a:solidFill>
                  <a:schemeClr val="tx1"/>
                </a:solidFill>
                <a:latin typeface="Arial" charset="0"/>
                <a:cs typeface="Arial" charset="0"/>
              </a:rPr>
              <a:t>, </a:t>
            </a:r>
            <a:r>
              <a:rPr lang="uk-UA" sz="1800" dirty="0" err="1" smtClean="0">
                <a:solidFill>
                  <a:schemeClr val="tx1"/>
                </a:solidFill>
                <a:latin typeface="Arial" charset="0"/>
                <a:cs typeface="Arial" charset="0"/>
              </a:rPr>
              <a:t>Лейне</a:t>
            </a:r>
            <a:r>
              <a:rPr lang="uk-UA" sz="1800" dirty="0" smtClean="0">
                <a:solidFill>
                  <a:schemeClr val="tx1"/>
                </a:solidFill>
                <a:latin typeface="Arial" charset="0"/>
                <a:cs typeface="Arial" charset="0"/>
              </a:rPr>
              <a:t>, </a:t>
            </a:r>
            <a:r>
              <a:rPr lang="uk-UA" sz="1800" dirty="0" err="1" smtClean="0">
                <a:solidFill>
                  <a:schemeClr val="tx1"/>
                </a:solidFill>
                <a:latin typeface="Arial" charset="0"/>
                <a:cs typeface="Arial" charset="0"/>
              </a:rPr>
              <a:t>Аллер</a:t>
            </a:r>
            <a:r>
              <a:rPr lang="uk-UA" sz="1800" dirty="0" smtClean="0">
                <a:solidFill>
                  <a:schemeClr val="tx1"/>
                </a:solidFill>
                <a:latin typeface="Arial" charset="0"/>
                <a:cs typeface="Arial" charset="0"/>
              </a:rPr>
              <a:t>, Одер. Річка </a:t>
            </a:r>
            <a:r>
              <a:rPr lang="uk-UA" sz="1800" dirty="0" err="1" smtClean="0">
                <a:solidFill>
                  <a:schemeClr val="tx1"/>
                </a:solidFill>
                <a:latin typeface="Arial" charset="0"/>
                <a:cs typeface="Arial" charset="0"/>
              </a:rPr>
              <a:t>Емс</a:t>
            </a:r>
            <a:r>
              <a:rPr lang="uk-UA" sz="1800" dirty="0" smtClean="0">
                <a:solidFill>
                  <a:schemeClr val="tx1"/>
                </a:solidFill>
                <a:latin typeface="Arial" charset="0"/>
                <a:cs typeface="Arial" charset="0"/>
              </a:rPr>
              <a:t>, довжиною 370 км, тече на крайньому північному заході країни.</a:t>
            </a:r>
          </a:p>
          <a:p>
            <a:pPr marL="0" indent="0" algn="l">
              <a:lnSpc>
                <a:spcPct val="90000"/>
              </a:lnSpc>
              <a:spcBef>
                <a:spcPts val="0"/>
              </a:spcBef>
              <a:buNone/>
            </a:pPr>
            <a:endParaRPr lang="ru-RU" sz="1800" b="0" i="0" dirty="0" smtClean="0">
              <a:solidFill>
                <a:schemeClr val="tx1"/>
              </a:solidFill>
            </a:endParaRPr>
          </a:p>
        </p:txBody>
      </p:sp>
      <p:sp>
        <p:nvSpPr>
          <p:cNvPr id="4" name="Текст 3"/>
          <p:cNvSpPr>
            <a:spLocks noGrp="1"/>
          </p:cNvSpPr>
          <p:nvPr>
            <p:ph type="body" sz="quarter" idx="10"/>
          </p:nvPr>
        </p:nvSpPr>
        <p:spPr/>
        <p:txBody>
          <a:bodyPr/>
          <a:lstStyle/>
          <a:p>
            <a:pPr marL="0" indent="0" algn="l" defTabSz="914400">
              <a:lnSpc>
                <a:spcPct val="90000"/>
              </a:lnSpc>
              <a:spcBef>
                <a:spcPts val="0"/>
              </a:spcBef>
              <a:buNone/>
            </a:pPr>
            <a:r>
              <a:rPr lang="ru-RU" spc="-640" dirty="0" smtClean="0">
                <a:gradFill>
                  <a:gsLst>
                    <a:gs pos="0">
                      <a:srgbClr val="FFEBD4">
                        <a:lumMod val="20000"/>
                        <a:lumOff val="80000"/>
                      </a:srgbClr>
                    </a:gs>
                    <a:gs pos="62000">
                      <a:srgbClr val="D5B953"/>
                    </a:gs>
                    <a:gs pos="28000">
                      <a:srgbClr val="F8F57B"/>
                    </a:gs>
                    <a:gs pos="88000">
                      <a:srgbClr val="D1943B"/>
                    </a:gs>
                  </a:gsLst>
                  <a:lin ang="5400000" scaled="0"/>
                </a:gradFill>
                <a:latin typeface="Calibri"/>
              </a:rPr>
              <a:t> </a:t>
            </a:r>
            <a:endParaRPr lang="ru-RU" spc="-640" dirty="0">
              <a:gradFill>
                <a:gsLst>
                  <a:gs pos="0">
                    <a:srgbClr val="FFEBD4">
                      <a:lumMod val="20000"/>
                      <a:lumOff val="80000"/>
                    </a:srgbClr>
                  </a:gs>
                  <a:gs pos="62000">
                    <a:srgbClr val="D5B953"/>
                  </a:gs>
                  <a:gs pos="28000">
                    <a:srgbClr val="F8F57B"/>
                  </a:gs>
                  <a:gs pos="88000">
                    <a:srgbClr val="D1943B"/>
                  </a:gs>
                </a:gsLst>
                <a:lin ang="5400000" scaled="0"/>
              </a:gradFill>
              <a:latin typeface="Calibri"/>
            </a:endParaRPr>
          </a:p>
        </p:txBody>
      </p:sp>
      <p:pic>
        <p:nvPicPr>
          <p:cNvPr id="5" name="Рисунок 4" descr="nrw.jpg"/>
          <p:cNvPicPr>
            <a:picLocks noChangeAspect="1"/>
          </p:cNvPicPr>
          <p:nvPr/>
        </p:nvPicPr>
        <p:blipFill>
          <a:blip r:embed="rId3" cstate="print"/>
          <a:stretch>
            <a:fillRect/>
          </a:stretch>
        </p:blipFill>
        <p:spPr>
          <a:xfrm>
            <a:off x="0" y="3284985"/>
            <a:ext cx="4139952" cy="3573016"/>
          </a:xfrm>
          <a:prstGeom prst="rect">
            <a:avLst/>
          </a:prstGeom>
          <a:ln>
            <a:noFill/>
          </a:ln>
          <a:effectLst>
            <a:softEdge rad="112500"/>
          </a:effectLst>
        </p:spPr>
      </p:pic>
      <p:pic>
        <p:nvPicPr>
          <p:cNvPr id="6" name="Рисунок 5" descr="1237460443_1.jpg"/>
          <p:cNvPicPr>
            <a:picLocks noChangeAspect="1"/>
          </p:cNvPicPr>
          <p:nvPr/>
        </p:nvPicPr>
        <p:blipFill>
          <a:blip r:embed="rId4" cstate="print"/>
          <a:stretch>
            <a:fillRect/>
          </a:stretch>
        </p:blipFill>
        <p:spPr>
          <a:xfrm>
            <a:off x="4150494" y="3284985"/>
            <a:ext cx="4993506" cy="3573016"/>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3">
                                            <p:txEl>
                                              <p:pRg st="1" end="1"/>
                                            </p:txEl>
                                          </p:spTgt>
                                        </p:tgtEl>
                                        <p:attrNameLst>
                                          <p:attrName>ppt_x</p:attrName>
                                        </p:attrNameLst>
                                      </p:cBhvr>
                                    </p:anim>
                                    <p:anim from="0" to="-1.0" calcmode="lin" valueType="num">
                                      <p:cBhvr>
                                        <p:cTn id="14" dur="200" decel="50000" autoRev="1" fill="hold">
                                          <p:stCondLst>
                                            <p:cond delay="600"/>
                                          </p:stCondLst>
                                        </p:cTn>
                                        <p:tgtEl>
                                          <p:spTgt spid="3">
                                            <p:txEl>
                                              <p:pRg st="1" end="1"/>
                                            </p:txEl>
                                          </p:spTgt>
                                        </p:tgtEl>
                                        <p:attrNameLst>
                                          <p:attrName>xshear</p:attrName>
                                        </p:attrNameLst>
                                      </p:cBhvr>
                                    </p:anim>
                                    <p:animScale>
                                      <p:cBhvr>
                                        <p:cTn id="15" dur="200" decel="100000" autoRev="1" fill="hold">
                                          <p:stCondLst>
                                            <p:cond delay="600"/>
                                          </p:stCondLst>
                                        </p:cTn>
                                        <p:tgtEl>
                                          <p:spTgt spid="3">
                                            <p:txEl>
                                              <p:pRg st="1" end="1"/>
                                            </p:txEl>
                                          </p:spTgt>
                                        </p:tgtEl>
                                      </p:cBhvr>
                                      <p:from x="100000" y="100000"/>
                                      <p:to x="80000" y="100000"/>
                                    </p:animScale>
                                    <p:anim by="(#ppt_h/3+#ppt_w*0.1)" calcmode="lin" valueType="num">
                                      <p:cBhvr additive="sum">
                                        <p:cTn id="16" dur="200" decel="100000" autoRev="1" fill="hold">
                                          <p:stCondLst>
                                            <p:cond delay="6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3">
                                            <p:txEl>
                                              <p:pRg st="2" end="2"/>
                                            </p:txEl>
                                          </p:spTgt>
                                        </p:tgtEl>
                                        <p:attrNameLst>
                                          <p:attrName>ppt_x</p:attrName>
                                        </p:attrNameLst>
                                      </p:cBhvr>
                                    </p:anim>
                                    <p:anim from="0" to="-1.0" calcmode="lin" valueType="num">
                                      <p:cBhvr>
                                        <p:cTn id="20" dur="200" decel="50000" autoRev="1" fill="hold">
                                          <p:stCondLst>
                                            <p:cond delay="600"/>
                                          </p:stCondLst>
                                        </p:cTn>
                                        <p:tgtEl>
                                          <p:spTgt spid="3">
                                            <p:txEl>
                                              <p:pRg st="2" end="2"/>
                                            </p:txEl>
                                          </p:spTgt>
                                        </p:tgtEl>
                                        <p:attrNameLst>
                                          <p:attrName>xshear</p:attrName>
                                        </p:attrNameLst>
                                      </p:cBhvr>
                                    </p:anim>
                                    <p:animScale>
                                      <p:cBhvr>
                                        <p:cTn id="21" dur="200" decel="100000" autoRev="1" fill="hold">
                                          <p:stCondLst>
                                            <p:cond delay="600"/>
                                          </p:stCondLst>
                                        </p:cTn>
                                        <p:tgtEl>
                                          <p:spTgt spid="3">
                                            <p:txEl>
                                              <p:pRg st="2" end="2"/>
                                            </p:txEl>
                                          </p:spTgt>
                                        </p:tgtEl>
                                      </p:cBhvr>
                                      <p:from x="100000" y="100000"/>
                                      <p:to x="80000" y="100000"/>
                                    </p:animScale>
                                    <p:anim by="(#ppt_h/3+#ppt_w*0.1)" calcmode="lin" valueType="num">
                                      <p:cBhvr additive="sum">
                                        <p:cTn id="22"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k Blue swoosh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A43BD6-BB12-4855-A62A-BDADBADB0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1_Dk Blue swoosh template Segoe</Template>
  <TotalTime>587</TotalTime>
  <Words>1332</Words>
  <Application>Microsoft Office PowerPoint</Application>
  <PresentationFormat>Экран (4:3)</PresentationFormat>
  <Paragraphs>209</Paragraphs>
  <Slides>59</Slides>
  <Notes>10</Notes>
  <HiddenSlides>0</HiddenSlides>
  <MMClips>0</MMClips>
  <ScaleCrop>false</ScaleCrop>
  <HeadingPairs>
    <vt:vector size="4" baseType="variant">
      <vt:variant>
        <vt:lpstr>Тема</vt:lpstr>
      </vt:variant>
      <vt:variant>
        <vt:i4>2</vt:i4>
      </vt:variant>
      <vt:variant>
        <vt:lpstr>Заголовки слайдов</vt:lpstr>
      </vt:variant>
      <vt:variant>
        <vt:i4>59</vt:i4>
      </vt:variant>
    </vt:vector>
  </HeadingPairs>
  <TitlesOfParts>
    <vt:vector size="61" baseType="lpstr">
      <vt:lpstr>1_Dk Blue swoosh template Segoe</vt:lpstr>
      <vt:lpstr>Белый текст и шрифт Courier для слайдов с кодом</vt:lpstr>
      <vt:lpstr>НІМЕЧЧИНА</vt:lpstr>
      <vt:lpstr>Слайд 2</vt:lpstr>
      <vt:lpstr>Слайд 3</vt:lpstr>
      <vt:lpstr>Слайд 4</vt:lpstr>
      <vt:lpstr>Слайд 5</vt:lpstr>
      <vt:lpstr>Географія Німеччини </vt:lpstr>
      <vt:lpstr>РЕЛЬЄФ</vt:lpstr>
      <vt:lpstr>Річки і канали</vt:lpstr>
      <vt:lpstr>Слайд 9</vt:lpstr>
      <vt:lpstr>Озера та греблі</vt:lpstr>
      <vt:lpstr>Моря країни і острови</vt:lpstr>
      <vt:lpstr>Клімат</vt:lpstr>
      <vt:lpstr>Історія</vt:lpstr>
      <vt:lpstr>Слайд 14</vt:lpstr>
      <vt:lpstr>Слайд 15</vt:lpstr>
      <vt:lpstr>Слайд 16</vt:lpstr>
      <vt:lpstr>Слайд 17</vt:lpstr>
      <vt:lpstr>Новітній період</vt:lpstr>
      <vt:lpstr>Берлінська стіна</vt:lpstr>
      <vt:lpstr>Слайд 20</vt:lpstr>
      <vt:lpstr>Об’єднання Німеччини</vt:lpstr>
      <vt:lpstr>Сучасність</vt:lpstr>
      <vt:lpstr>Адміністративний устрій</vt:lpstr>
      <vt:lpstr>Політична система</vt:lpstr>
      <vt:lpstr>Економічна історія</vt:lpstr>
      <vt:lpstr>Державний і приватний сектори</vt:lpstr>
      <vt:lpstr>Промисловість</vt:lpstr>
      <vt:lpstr>Авіаційна і космічна промисловість Німеччини</vt:lpstr>
      <vt:lpstr>Електроніка</vt:lpstr>
      <vt:lpstr>Слайд 30</vt:lpstr>
      <vt:lpstr>Mercedes</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Населення</vt:lpstr>
      <vt:lpstr>Мова</vt:lpstr>
      <vt:lpstr>Релігія</vt:lpstr>
      <vt:lpstr>Берлін</vt:lpstr>
      <vt:lpstr>Слайд 47</vt:lpstr>
      <vt:lpstr>Мюнхен</vt:lpstr>
      <vt:lpstr>Слайд 49</vt:lpstr>
      <vt:lpstr>Франфурт-на-Майне</vt:lpstr>
      <vt:lpstr>Факти</vt:lpstr>
      <vt:lpstr>Слайд 52</vt:lpstr>
      <vt:lpstr>Слайд 53</vt:lpstr>
      <vt:lpstr>Слайд 54</vt:lpstr>
      <vt:lpstr>Слайд 55</vt:lpstr>
      <vt:lpstr>Слайд 56</vt:lpstr>
      <vt:lpstr>Слайд 57</vt:lpstr>
      <vt:lpstr>Слайд 58</vt:lpstr>
      <vt:lpstr>Слайд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НІМЕЧЧИНА</dc:title>
  <dc:creator>Home</dc:creator>
  <cp:lastModifiedBy>Home</cp:lastModifiedBy>
  <cp:revision>63</cp:revision>
  <dcterms:created xsi:type="dcterms:W3CDTF">2013-12-01T13:59:12Z</dcterms:created>
  <dcterms:modified xsi:type="dcterms:W3CDTF">2013-12-08T14:49:32Z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TC102867319990</vt:lpwstr>
  </property>
</Properties>
</file>