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11/26/2013</a:t>
            </a:fld>
            <a:endParaRPr lang="en-US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11/26/2013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11/26/2013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11/26/2013</a:t>
            </a:fld>
            <a:endParaRPr lang="en-US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11/26/2013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11/26/2013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11/26/2013</a:t>
            </a:fld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11/26/2013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11/26/2013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11/26/2013</a:t>
            </a:fld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11/26/2013</a:t>
            </a:fld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11/26/2013</a:t>
            </a:fld>
            <a:endParaRPr lang="en-US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3600"/>
            <a:ext cx="7772400" cy="1470025"/>
          </a:xfrm>
        </p:spPr>
        <p:txBody>
          <a:bodyPr/>
          <a:lstStyle/>
          <a:p>
            <a:r>
              <a:rPr lang="uk-UA" dirty="0" smtClean="0"/>
              <a:t>Культура Греції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6019800"/>
          </a:xfrm>
        </p:spPr>
        <p:txBody>
          <a:bodyPr>
            <a:noAutofit/>
          </a:bodyPr>
          <a:lstStyle/>
          <a:p>
            <a:r>
              <a:rPr lang="vi-VN" sz="3200" b="1" dirty="0" smtClean="0"/>
              <a:t>Культу́ра Гре́ції</a:t>
            </a:r>
            <a:r>
              <a:rPr lang="vi-VN" sz="3200" dirty="0" smtClean="0"/>
              <a:t> розвивалася впродовж тисяч років, починаючи від егейської культури, продовжуючи особливо бурхливо розвиватись у класичну добу, а пізніше через вплив на Стародавній </a:t>
            </a:r>
            <a:r>
              <a:rPr lang="vi-VN" sz="3200" dirty="0" smtClean="0"/>
              <a:t>Рим</a:t>
            </a:r>
            <a:r>
              <a:rPr lang="uk-UA" sz="3200" dirty="0" smtClean="0"/>
              <a:t> </a:t>
            </a:r>
            <a:r>
              <a:rPr lang="vi-VN" sz="3200" dirty="0" smtClean="0"/>
              <a:t>та</a:t>
            </a:r>
            <a:r>
              <a:rPr lang="vi-VN" sz="3200" dirty="0" smtClean="0"/>
              <a:t> еллінізований </a:t>
            </a:r>
            <a:r>
              <a:rPr lang="vi-VN" sz="3200" dirty="0" smtClean="0"/>
              <a:t>Схід</a:t>
            </a:r>
            <a:r>
              <a:rPr lang="uk-UA" sz="3200" dirty="0" smtClean="0"/>
              <a:t>.</a:t>
            </a:r>
            <a:r>
              <a:rPr lang="vi-VN" sz="3200" dirty="0" smtClean="0"/>
              <a:t>виразилась </a:t>
            </a:r>
            <a:r>
              <a:rPr lang="vi-VN" sz="3200" dirty="0" smtClean="0"/>
              <a:t>у культурі Візантійської імперії. Доба османського панування істотно вплинули на сучасну грецьку культуру, однак історики провідну роль у пожвавленні грецької національної культури віддають Грецькій війні за незалежність 1821—1829 років.</a:t>
            </a:r>
            <a:endParaRPr lang="ru-RU" sz="3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686px-NAMA_Alphabet_grec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029200" y="1447800"/>
            <a:ext cx="4014302" cy="35052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2400" y="228600"/>
            <a:ext cx="4876800" cy="6126162"/>
          </a:xfrm>
        </p:spPr>
        <p:txBody>
          <a:bodyPr>
            <a:normAutofit/>
          </a:bodyPr>
          <a:lstStyle/>
          <a:p>
            <a:r>
              <a:rPr lang="ru-RU" sz="2800" dirty="0" err="1" smtClean="0"/>
              <a:t>Грецька</a:t>
            </a:r>
            <a:r>
              <a:rPr lang="ru-RU" sz="2800" dirty="0" smtClean="0"/>
              <a:t> </a:t>
            </a:r>
            <a:r>
              <a:rPr lang="ru-RU" sz="2800" dirty="0" err="1" smtClean="0"/>
              <a:t>мова</a:t>
            </a:r>
            <a:r>
              <a:rPr lang="ru-RU" sz="2800" dirty="0" smtClean="0"/>
              <a:t> </a:t>
            </a:r>
            <a:r>
              <a:rPr lang="ru-RU" sz="2800" dirty="0" err="1" smtClean="0"/>
              <a:t>здійснила</a:t>
            </a:r>
            <a:r>
              <a:rPr lang="ru-RU" sz="2800" dirty="0" smtClean="0"/>
              <a:t> </a:t>
            </a:r>
            <a:r>
              <a:rPr lang="ru-RU" sz="2800" dirty="0" err="1" smtClean="0"/>
              <a:t>величезний</a:t>
            </a:r>
            <a:r>
              <a:rPr lang="ru-RU" sz="2800" dirty="0" smtClean="0"/>
              <a:t> </a:t>
            </a:r>
            <a:r>
              <a:rPr lang="ru-RU" sz="2800" dirty="0" err="1" smtClean="0"/>
              <a:t>вплив</a:t>
            </a:r>
            <a:r>
              <a:rPr lang="ru-RU" sz="2800" dirty="0" smtClean="0"/>
              <a:t> на </a:t>
            </a:r>
            <a:r>
              <a:rPr lang="ru-RU" sz="2800" dirty="0" err="1" smtClean="0"/>
              <a:t>інші</a:t>
            </a:r>
            <a:r>
              <a:rPr lang="ru-RU" sz="2800" dirty="0" smtClean="0"/>
              <a:t> </a:t>
            </a:r>
            <a:r>
              <a:rPr lang="ru-RU" sz="2800" dirty="0" err="1" smtClean="0"/>
              <a:t>європейські</a:t>
            </a:r>
            <a:r>
              <a:rPr lang="ru-RU" sz="2800" dirty="0" smtClean="0"/>
              <a:t> </a:t>
            </a:r>
            <a:r>
              <a:rPr lang="ru-RU" sz="2800" dirty="0" err="1" smtClean="0"/>
              <a:t>мови</a:t>
            </a:r>
            <a:r>
              <a:rPr lang="ru-RU" sz="2800" dirty="0" smtClean="0"/>
              <a:t>, </a:t>
            </a:r>
            <a:r>
              <a:rPr lang="ru-RU" sz="2800" dirty="0" err="1" smtClean="0"/>
              <a:t>безпосередньо</a:t>
            </a:r>
            <a:r>
              <a:rPr lang="ru-RU" sz="2800" dirty="0" smtClean="0"/>
              <a:t> </a:t>
            </a:r>
            <a:r>
              <a:rPr lang="ru-RU" sz="2800" dirty="0" err="1" smtClean="0"/>
              <a:t>на</a:t>
            </a:r>
            <a:r>
              <a:rPr lang="ru-RU" sz="2800" dirty="0" smtClean="0"/>
              <a:t> </a:t>
            </a:r>
            <a:r>
              <a:rPr lang="ru-RU" sz="2800" dirty="0" err="1" smtClean="0"/>
              <a:t>романські</a:t>
            </a:r>
            <a:r>
              <a:rPr lang="ru-RU" sz="2800" dirty="0" smtClean="0"/>
              <a:t> </a:t>
            </a:r>
            <a:r>
              <a:rPr lang="ru-RU" sz="2800" dirty="0" err="1" smtClean="0"/>
              <a:t>мови</a:t>
            </a:r>
            <a:r>
              <a:rPr lang="ru-RU" sz="2800" dirty="0" smtClean="0"/>
              <a:t>, в тому </a:t>
            </a:r>
            <a:r>
              <a:rPr lang="ru-RU" sz="2800" dirty="0" err="1" smtClean="0"/>
              <a:t>числі</a:t>
            </a:r>
            <a:r>
              <a:rPr lang="ru-RU" sz="2800" dirty="0" smtClean="0"/>
              <a:t> на </a:t>
            </a:r>
            <a:r>
              <a:rPr lang="ru-RU" sz="2800" dirty="0" err="1" smtClean="0"/>
              <a:t>латинську</a:t>
            </a:r>
            <a:r>
              <a:rPr lang="ru-RU" sz="2800" dirty="0" smtClean="0"/>
              <a:t> </a:t>
            </a:r>
            <a:r>
              <a:rPr lang="ru-RU" sz="2800" dirty="0" err="1" smtClean="0"/>
              <a:t>мову</a:t>
            </a:r>
            <a:r>
              <a:rPr lang="ru-RU" sz="2800" dirty="0" smtClean="0"/>
              <a:t> в </a:t>
            </a:r>
            <a:r>
              <a:rPr lang="ru-RU" sz="2800" dirty="0" err="1" smtClean="0"/>
              <a:t>перші</a:t>
            </a:r>
            <a:r>
              <a:rPr lang="ru-RU" sz="2800" dirty="0" smtClean="0"/>
              <a:t> </a:t>
            </a:r>
            <a:r>
              <a:rPr lang="ru-RU" sz="2800" dirty="0" err="1" smtClean="0"/>
              <a:t>дні</a:t>
            </a:r>
            <a:r>
              <a:rPr lang="ru-RU" sz="2800" dirty="0" smtClean="0"/>
              <a:t> </a:t>
            </a:r>
            <a:r>
              <a:rPr lang="ru-RU" sz="2800" dirty="0" err="1" smtClean="0"/>
              <a:t>становлення</a:t>
            </a:r>
            <a:r>
              <a:rPr lang="ru-RU" sz="2800" dirty="0" smtClean="0"/>
              <a:t> </a:t>
            </a:r>
            <a:r>
              <a:rPr lang="ru-RU" sz="2800" dirty="0" err="1" smtClean="0"/>
              <a:t>Стародавнього</a:t>
            </a:r>
            <a:r>
              <a:rPr lang="ru-RU" sz="2800" dirty="0" smtClean="0"/>
              <a:t> Риму. </a:t>
            </a:r>
            <a:r>
              <a:rPr lang="ru-RU" sz="2800" dirty="0" err="1" smtClean="0"/>
              <a:t>Ознаки</a:t>
            </a:r>
            <a:r>
              <a:rPr lang="ru-RU" sz="2800" dirty="0" smtClean="0"/>
              <a:t> </a:t>
            </a:r>
            <a:r>
              <a:rPr lang="ru-RU" sz="2800" dirty="0" err="1" smtClean="0"/>
              <a:t>цього</a:t>
            </a:r>
            <a:r>
              <a:rPr lang="ru-RU" sz="2800" dirty="0" smtClean="0"/>
              <a:t> </a:t>
            </a:r>
            <a:r>
              <a:rPr lang="ru-RU" sz="2800" dirty="0" err="1" smtClean="0"/>
              <a:t>впливу</a:t>
            </a:r>
            <a:r>
              <a:rPr lang="ru-RU" sz="2800" dirty="0" smtClean="0"/>
              <a:t> </a:t>
            </a:r>
            <a:r>
              <a:rPr lang="ru-RU" sz="2800" dirty="0" err="1" smtClean="0"/>
              <a:t>можна</a:t>
            </a:r>
            <a:r>
              <a:rPr lang="ru-RU" sz="2800" dirty="0" smtClean="0"/>
              <a:t> </a:t>
            </a:r>
            <a:r>
              <a:rPr lang="ru-RU" sz="2800" dirty="0" err="1" smtClean="0"/>
              <a:t>побачити</a:t>
            </a:r>
            <a:r>
              <a:rPr lang="ru-RU" sz="2800" dirty="0" smtClean="0"/>
              <a:t> в </a:t>
            </a:r>
            <a:r>
              <a:rPr lang="ru-RU" sz="2800" dirty="0" err="1" smtClean="0"/>
              <a:t>усьому</a:t>
            </a:r>
            <a:r>
              <a:rPr lang="ru-RU" sz="2800" dirty="0" smtClean="0"/>
              <a:t> </a:t>
            </a:r>
            <a:r>
              <a:rPr lang="ru-RU" sz="2800" dirty="0" err="1" smtClean="0"/>
              <a:t>сімействі</a:t>
            </a:r>
            <a:r>
              <a:rPr lang="ru-RU" sz="2800" dirty="0" smtClean="0"/>
              <a:t> </a:t>
            </a:r>
            <a:r>
              <a:rPr lang="ru-RU" sz="2800" dirty="0" err="1" smtClean="0"/>
              <a:t>західноєвропейських</a:t>
            </a:r>
            <a:r>
              <a:rPr lang="ru-RU" sz="2800" dirty="0" smtClean="0"/>
              <a:t> </a:t>
            </a:r>
            <a:r>
              <a:rPr lang="ru-RU" sz="2800" dirty="0" err="1" smtClean="0"/>
              <a:t>мов</a:t>
            </a:r>
            <a:r>
              <a:rPr lang="ru-RU" sz="2800" dirty="0" smtClean="0"/>
              <a:t>. </a:t>
            </a:r>
            <a:r>
              <a:rPr lang="ru-RU" sz="2800" dirty="0" err="1" smtClean="0"/>
              <a:t>Українська</a:t>
            </a:r>
            <a:r>
              <a:rPr lang="ru-RU" sz="2800" dirty="0" smtClean="0"/>
              <a:t> </a:t>
            </a:r>
            <a:r>
              <a:rPr lang="ru-RU" sz="2800" dirty="0" err="1" smtClean="0"/>
              <a:t>мова</a:t>
            </a:r>
            <a:r>
              <a:rPr lang="ru-RU" sz="2800" dirty="0" smtClean="0"/>
              <a:t> — </a:t>
            </a:r>
            <a:r>
              <a:rPr lang="ru-RU" sz="2800" dirty="0" err="1" smtClean="0"/>
              <a:t>також</a:t>
            </a:r>
            <a:r>
              <a:rPr lang="ru-RU" sz="2800" dirty="0" smtClean="0"/>
              <a:t> не </a:t>
            </a:r>
            <a:r>
              <a:rPr lang="ru-RU" sz="2800" dirty="0" err="1" smtClean="0"/>
              <a:t>виняток</a:t>
            </a:r>
            <a:r>
              <a:rPr lang="ru-RU" sz="2800" dirty="0" smtClean="0"/>
              <a:t>. </a:t>
            </a:r>
            <a:r>
              <a:rPr lang="ru-RU" sz="2800" dirty="0" err="1" smtClean="0"/>
              <a:t>Крім</a:t>
            </a:r>
            <a:r>
              <a:rPr lang="ru-RU" sz="2800" dirty="0" smtClean="0"/>
              <a:t> </a:t>
            </a:r>
            <a:r>
              <a:rPr lang="ru-RU" sz="2800" dirty="0" smtClean="0"/>
              <a:t>того, </a:t>
            </a:r>
            <a:r>
              <a:rPr lang="ru-RU" sz="2800" dirty="0" err="1" smtClean="0"/>
              <a:t>наукова</a:t>
            </a:r>
            <a:r>
              <a:rPr lang="ru-RU" sz="2800" dirty="0" smtClean="0"/>
              <a:t> </a:t>
            </a:r>
            <a:r>
              <a:rPr lang="ru-RU" sz="2800" dirty="0" err="1" smtClean="0"/>
              <a:t>термінологія</a:t>
            </a:r>
            <a:r>
              <a:rPr lang="ru-RU" sz="2800" dirty="0" smtClean="0"/>
              <a:t> </a:t>
            </a:r>
            <a:r>
              <a:rPr lang="ru-RU" sz="2800" dirty="0" err="1" smtClean="0"/>
              <a:t>майже</a:t>
            </a:r>
            <a:r>
              <a:rPr lang="ru-RU" sz="2800" dirty="0" smtClean="0"/>
              <a:t> </a:t>
            </a:r>
            <a:r>
              <a:rPr lang="ru-RU" sz="2800" dirty="0" err="1" smtClean="0"/>
              <a:t>цілком</a:t>
            </a:r>
            <a:r>
              <a:rPr lang="ru-RU" sz="2800" dirty="0" smtClean="0"/>
              <a:t> </a:t>
            </a:r>
            <a:r>
              <a:rPr lang="ru-RU" sz="2800" dirty="0" err="1" smtClean="0"/>
              <a:t>базується</a:t>
            </a:r>
            <a:r>
              <a:rPr lang="ru-RU" sz="2800" dirty="0" smtClean="0"/>
              <a:t> на </a:t>
            </a:r>
            <a:r>
              <a:rPr lang="ru-RU" sz="2800" dirty="0" err="1" smtClean="0"/>
              <a:t>грецькій</a:t>
            </a:r>
            <a:r>
              <a:rPr lang="ru-RU" sz="2800" dirty="0" smtClean="0"/>
              <a:t> </a:t>
            </a:r>
            <a:r>
              <a:rPr lang="ru-RU" sz="2800" dirty="0" err="1" smtClean="0"/>
              <a:t>лексиці</a:t>
            </a:r>
            <a:r>
              <a:rPr lang="ru-RU" sz="2800" dirty="0" smtClean="0"/>
              <a:t>.</a:t>
            </a:r>
            <a:endParaRPr lang="ru-RU" sz="2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26162"/>
          </a:xfrm>
        </p:spPr>
        <p:txBody>
          <a:bodyPr>
            <a:normAutofit/>
          </a:bodyPr>
          <a:lstStyle/>
          <a:p>
            <a:r>
              <a:rPr lang="ru-RU" sz="2800" dirty="0" err="1" smtClean="0"/>
              <a:t>Грецька</a:t>
            </a:r>
            <a:r>
              <a:rPr lang="ru-RU" sz="2800" dirty="0" smtClean="0"/>
              <a:t> </a:t>
            </a:r>
            <a:r>
              <a:rPr lang="ru-RU" sz="2800" dirty="0" err="1" smtClean="0"/>
              <a:t>література</a:t>
            </a:r>
            <a:r>
              <a:rPr lang="ru-RU" sz="2800" dirty="0" smtClean="0"/>
              <a:t> </a:t>
            </a:r>
            <a:r>
              <a:rPr lang="ru-RU" sz="2800" dirty="0" err="1" smtClean="0"/>
              <a:t>поділяється</a:t>
            </a:r>
            <a:r>
              <a:rPr lang="ru-RU" sz="2800" dirty="0" smtClean="0"/>
              <a:t> на три </a:t>
            </a:r>
            <a:r>
              <a:rPr lang="ru-RU" sz="2800" dirty="0" err="1" smtClean="0"/>
              <a:t>періоди</a:t>
            </a:r>
            <a:r>
              <a:rPr lang="ru-RU" sz="2800" dirty="0" smtClean="0"/>
              <a:t>: </a:t>
            </a:r>
            <a:r>
              <a:rPr lang="ru-RU" sz="2800" dirty="0" err="1" smtClean="0"/>
              <a:t>давньогрецьку</a:t>
            </a:r>
            <a:r>
              <a:rPr lang="ru-RU" sz="2800" dirty="0" smtClean="0"/>
              <a:t>, </a:t>
            </a:r>
            <a:r>
              <a:rPr lang="ru-RU" sz="2800" dirty="0" err="1" smtClean="0"/>
              <a:t>візантійську</a:t>
            </a:r>
            <a:r>
              <a:rPr lang="ru-RU" sz="2800" dirty="0" smtClean="0"/>
              <a:t> та </a:t>
            </a:r>
            <a:r>
              <a:rPr lang="ru-RU" sz="2800" dirty="0" err="1" smtClean="0"/>
              <a:t>новогрецьку</a:t>
            </a:r>
            <a:r>
              <a:rPr lang="ru-RU" sz="2800" dirty="0" smtClean="0"/>
              <a:t>. </a:t>
            </a:r>
            <a:r>
              <a:rPr lang="ru-RU" sz="2800" dirty="0" smtClean="0"/>
              <a:t>У </a:t>
            </a:r>
            <a:r>
              <a:rPr lang="ru-RU" sz="2800" dirty="0" err="1" smtClean="0"/>
              <a:t>Стародавній</a:t>
            </a:r>
            <a:r>
              <a:rPr lang="ru-RU" sz="2800" dirty="0" smtClean="0"/>
              <a:t> </a:t>
            </a:r>
            <a:r>
              <a:rPr lang="ru-RU" sz="2800" dirty="0" err="1" smtClean="0"/>
              <a:t>Греції</a:t>
            </a:r>
            <a:r>
              <a:rPr lang="ru-RU" sz="2800" dirty="0" smtClean="0"/>
              <a:t> </a:t>
            </a:r>
            <a:r>
              <a:rPr lang="ru-RU" sz="2800" dirty="0" err="1" smtClean="0"/>
              <a:t>література</a:t>
            </a:r>
            <a:r>
              <a:rPr lang="ru-RU" sz="2800" dirty="0" smtClean="0"/>
              <a:t> </a:t>
            </a:r>
            <a:r>
              <a:rPr lang="ru-RU" sz="2800" dirty="0" err="1" smtClean="0"/>
              <a:t>розквітла</a:t>
            </a:r>
            <a:r>
              <a:rPr lang="ru-RU" sz="2800" dirty="0" smtClean="0"/>
              <a:t> </a:t>
            </a:r>
            <a:r>
              <a:rPr lang="ru-RU" sz="2800" dirty="0" err="1" smtClean="0"/>
              <a:t>раніше</a:t>
            </a:r>
            <a:r>
              <a:rPr lang="ru-RU" sz="2800" dirty="0" smtClean="0"/>
              <a:t>, </a:t>
            </a:r>
            <a:r>
              <a:rPr lang="ru-RU" sz="2800" dirty="0" err="1" smtClean="0"/>
              <a:t>ніж</a:t>
            </a:r>
            <a:r>
              <a:rPr lang="ru-RU" sz="2800" dirty="0" smtClean="0"/>
              <a:t> </a:t>
            </a:r>
            <a:r>
              <a:rPr lang="ru-RU" sz="2800" dirty="0" err="1" smtClean="0"/>
              <a:t>склалася</a:t>
            </a:r>
            <a:r>
              <a:rPr lang="ru-RU" sz="2800" dirty="0" smtClean="0"/>
              <a:t> </a:t>
            </a:r>
            <a:r>
              <a:rPr lang="ru-RU" sz="2800" dirty="0" err="1" smtClean="0"/>
              <a:t>класична</a:t>
            </a:r>
            <a:r>
              <a:rPr lang="ru-RU" sz="2800" dirty="0" smtClean="0"/>
              <a:t> наука, </a:t>
            </a:r>
            <a:r>
              <a:rPr lang="ru-RU" sz="2800" dirty="0" err="1" smtClean="0"/>
              <a:t>освіта</a:t>
            </a:r>
            <a:r>
              <a:rPr lang="ru-RU" sz="2800" dirty="0" smtClean="0"/>
              <a:t> та </a:t>
            </a:r>
            <a:r>
              <a:rPr lang="ru-RU" sz="2800" dirty="0" err="1" smtClean="0"/>
              <a:t>мистецтво</a:t>
            </a:r>
            <a:r>
              <a:rPr lang="ru-RU" sz="2800" dirty="0" smtClean="0"/>
              <a:t>. </a:t>
            </a:r>
            <a:r>
              <a:rPr lang="ru-RU" sz="2800" dirty="0" err="1" smtClean="0"/>
              <a:t>Приблизно</a:t>
            </a:r>
            <a:r>
              <a:rPr lang="ru-RU" sz="2800" dirty="0" smtClean="0"/>
              <a:t> у 8 </a:t>
            </a:r>
            <a:r>
              <a:rPr lang="ru-RU" sz="2800" dirty="0" err="1" smtClean="0"/>
              <a:t>столітті</a:t>
            </a:r>
            <a:r>
              <a:rPr lang="ru-RU" sz="2800" dirty="0" smtClean="0"/>
              <a:t> до н. е. Гомер створив «</a:t>
            </a:r>
            <a:r>
              <a:rPr lang="ru-RU" sz="2800" dirty="0" err="1" smtClean="0"/>
              <a:t>Іліаду</a:t>
            </a:r>
            <a:r>
              <a:rPr lang="ru-RU" sz="2800" dirty="0" smtClean="0"/>
              <a:t>» та «</a:t>
            </a:r>
            <a:r>
              <a:rPr lang="ru-RU" sz="2800" dirty="0" err="1" smtClean="0"/>
              <a:t>Одіссею</a:t>
            </a:r>
            <a:r>
              <a:rPr lang="ru-RU" sz="2800" dirty="0" smtClean="0"/>
              <a:t>» — </a:t>
            </a:r>
            <a:r>
              <a:rPr lang="ru-RU" sz="2800" dirty="0" err="1" smtClean="0"/>
              <a:t>кіклічні</a:t>
            </a:r>
            <a:r>
              <a:rPr lang="ru-RU" sz="2800" dirty="0" smtClean="0"/>
              <a:t> </a:t>
            </a:r>
            <a:r>
              <a:rPr lang="ru-RU" sz="2800" dirty="0" err="1" smtClean="0"/>
              <a:t>поеми</a:t>
            </a:r>
            <a:r>
              <a:rPr lang="ru-RU" sz="2800" dirty="0" smtClean="0"/>
              <a:t>, </a:t>
            </a:r>
            <a:r>
              <a:rPr lang="ru-RU" sz="2800" dirty="0" err="1" smtClean="0"/>
              <a:t>пов'язані</a:t>
            </a:r>
            <a:r>
              <a:rPr lang="ru-RU" sz="2800" dirty="0" smtClean="0"/>
              <a:t> </a:t>
            </a:r>
            <a:r>
              <a:rPr lang="ru-RU" sz="2800" dirty="0" err="1" smtClean="0"/>
              <a:t>із</a:t>
            </a:r>
            <a:r>
              <a:rPr lang="ru-RU" sz="2800" dirty="0" smtClean="0"/>
              <a:t> </a:t>
            </a:r>
            <a:r>
              <a:rPr lang="ru-RU" sz="2800" dirty="0" err="1" smtClean="0"/>
              <a:t>героїчним</a:t>
            </a:r>
            <a:r>
              <a:rPr lang="ru-RU" sz="2800" dirty="0" smtClean="0"/>
              <a:t> </a:t>
            </a:r>
            <a:r>
              <a:rPr lang="ru-RU" sz="2800" dirty="0" err="1" smtClean="0"/>
              <a:t>епосом</a:t>
            </a:r>
            <a:r>
              <a:rPr lang="ru-RU" sz="2800" dirty="0" smtClean="0"/>
              <a:t>, </a:t>
            </a:r>
            <a:r>
              <a:rPr lang="ru-RU" sz="2800" dirty="0" err="1" smtClean="0"/>
              <a:t>присвяченим</a:t>
            </a:r>
            <a:r>
              <a:rPr lang="ru-RU" sz="2800" dirty="0" smtClean="0"/>
              <a:t> </a:t>
            </a:r>
            <a:r>
              <a:rPr lang="ru-RU" sz="2800" dirty="0" err="1" smtClean="0"/>
              <a:t>Троянській</a:t>
            </a:r>
            <a:r>
              <a:rPr lang="ru-RU" sz="2800" dirty="0" smtClean="0"/>
              <a:t> </a:t>
            </a:r>
            <a:r>
              <a:rPr lang="ru-RU" sz="2800" dirty="0" err="1" smtClean="0"/>
              <a:t>війні</a:t>
            </a:r>
            <a:r>
              <a:rPr lang="ru-RU" sz="2800" dirty="0" smtClean="0"/>
              <a:t>. </a:t>
            </a:r>
            <a:r>
              <a:rPr lang="ru-RU" sz="2800" dirty="0" err="1" smtClean="0"/>
              <a:t>Гесіод</a:t>
            </a:r>
            <a:r>
              <a:rPr lang="ru-RU" sz="2800" dirty="0" smtClean="0"/>
              <a:t> </a:t>
            </a:r>
            <a:r>
              <a:rPr lang="ru-RU" sz="2800" dirty="0" err="1" smtClean="0"/>
              <a:t>продовжив</a:t>
            </a:r>
            <a:r>
              <a:rPr lang="ru-RU" sz="2800" dirty="0" smtClean="0"/>
              <a:t> </a:t>
            </a:r>
            <a:r>
              <a:rPr lang="ru-RU" sz="2800" dirty="0" err="1" smtClean="0"/>
              <a:t>традицію</a:t>
            </a:r>
            <a:r>
              <a:rPr lang="ru-RU" sz="2800" dirty="0" smtClean="0"/>
              <a:t> Гомера у «</a:t>
            </a:r>
            <a:r>
              <a:rPr lang="ru-RU" sz="2800" dirty="0" err="1" smtClean="0"/>
              <a:t>Теогонії</a:t>
            </a:r>
            <a:r>
              <a:rPr lang="ru-RU" sz="2800" dirty="0" smtClean="0"/>
              <a:t>». Фрагментарно до нас </a:t>
            </a:r>
            <a:r>
              <a:rPr lang="ru-RU" sz="2800" dirty="0" err="1" smtClean="0"/>
              <a:t>дійшли</a:t>
            </a:r>
            <a:r>
              <a:rPr lang="ru-RU" sz="2800" dirty="0" smtClean="0"/>
              <a:t> </a:t>
            </a:r>
            <a:r>
              <a:rPr lang="ru-RU" sz="2800" dirty="0" err="1" smtClean="0"/>
              <a:t>вірші</a:t>
            </a:r>
            <a:r>
              <a:rPr lang="ru-RU" sz="2800" dirty="0" smtClean="0"/>
              <a:t> Сапфо та Анакреонта, </a:t>
            </a:r>
            <a:r>
              <a:rPr lang="ru-RU" sz="2800" dirty="0" err="1" smtClean="0"/>
              <a:t>чиї</a:t>
            </a:r>
            <a:r>
              <a:rPr lang="ru-RU" sz="2800" dirty="0" smtClean="0"/>
              <a:t> </a:t>
            </a:r>
            <a:r>
              <a:rPr lang="ru-RU" sz="2800" dirty="0" err="1" smtClean="0"/>
              <a:t>імена</a:t>
            </a:r>
            <a:r>
              <a:rPr lang="ru-RU" sz="2800" dirty="0" smtClean="0"/>
              <a:t> дали </a:t>
            </a:r>
            <a:r>
              <a:rPr lang="ru-RU" sz="2800" dirty="0" err="1" smtClean="0"/>
              <a:t>назву</a:t>
            </a:r>
            <a:r>
              <a:rPr lang="ru-RU" sz="2800" dirty="0" smtClean="0"/>
              <a:t> </a:t>
            </a:r>
            <a:r>
              <a:rPr lang="ru-RU" sz="2800" dirty="0" err="1" smtClean="0"/>
              <a:t>сапфічній</a:t>
            </a:r>
            <a:r>
              <a:rPr lang="ru-RU" sz="2800" dirty="0" smtClean="0"/>
              <a:t> </a:t>
            </a:r>
            <a:r>
              <a:rPr lang="ru-RU" sz="2800" dirty="0" err="1" smtClean="0"/>
              <a:t>строфі</a:t>
            </a:r>
            <a:r>
              <a:rPr lang="ru-RU" sz="2800" dirty="0" smtClean="0"/>
              <a:t> та </a:t>
            </a:r>
            <a:r>
              <a:rPr lang="ru-RU" sz="2800" dirty="0" err="1" smtClean="0"/>
              <a:t>анакреонтиці</a:t>
            </a:r>
            <a:r>
              <a:rPr lang="ru-RU" sz="2800" dirty="0" smtClean="0"/>
              <a:t>. Як </a:t>
            </a:r>
            <a:r>
              <a:rPr lang="ru-RU" sz="2800" dirty="0" err="1" smtClean="0"/>
              <a:t>самостійний</a:t>
            </a:r>
            <a:r>
              <a:rPr lang="ru-RU" sz="2800" dirty="0" smtClean="0"/>
              <a:t> жанр </a:t>
            </a:r>
            <a:r>
              <a:rPr lang="ru-RU" sz="2800" dirty="0" err="1" smtClean="0"/>
              <a:t>розвивалась</a:t>
            </a:r>
            <a:r>
              <a:rPr lang="ru-RU" sz="2800" dirty="0" smtClean="0"/>
              <a:t> </a:t>
            </a:r>
            <a:r>
              <a:rPr lang="ru-RU" sz="2800" dirty="0" err="1" smtClean="0"/>
              <a:t>давньогрецька</a:t>
            </a:r>
            <a:r>
              <a:rPr lang="ru-RU" sz="2800" dirty="0" smtClean="0"/>
              <a:t> драма, </a:t>
            </a:r>
            <a:r>
              <a:rPr lang="ru-RU" sz="2800" dirty="0" err="1" smtClean="0"/>
              <a:t>серед</a:t>
            </a:r>
            <a:r>
              <a:rPr lang="ru-RU" sz="2800" dirty="0" smtClean="0"/>
              <a:t> </a:t>
            </a:r>
            <a:r>
              <a:rPr lang="ru-RU" sz="2800" dirty="0" err="1" smtClean="0"/>
              <a:t>її</a:t>
            </a:r>
            <a:r>
              <a:rPr lang="ru-RU" sz="2800" dirty="0" smtClean="0"/>
              <a:t> </a:t>
            </a:r>
            <a:r>
              <a:rPr lang="ru-RU" sz="2800" dirty="0" err="1" smtClean="0"/>
              <a:t>найяскравіших</a:t>
            </a:r>
            <a:r>
              <a:rPr lang="ru-RU" sz="2800" dirty="0" smtClean="0"/>
              <a:t> </a:t>
            </a:r>
            <a:r>
              <a:rPr lang="ru-RU" sz="2800" dirty="0" err="1" smtClean="0"/>
              <a:t>представників</a:t>
            </a:r>
            <a:r>
              <a:rPr lang="ru-RU" sz="2800" dirty="0" smtClean="0"/>
              <a:t> </a:t>
            </a:r>
            <a:r>
              <a:rPr lang="ru-RU" sz="2800" dirty="0" err="1" smtClean="0"/>
              <a:t>Есхіл</a:t>
            </a:r>
            <a:r>
              <a:rPr lang="ru-RU" sz="2800" dirty="0" smtClean="0"/>
              <a:t>, </a:t>
            </a:r>
            <a:r>
              <a:rPr lang="ru-RU" sz="2800" dirty="0" err="1" smtClean="0"/>
              <a:t>Софокл</a:t>
            </a:r>
            <a:r>
              <a:rPr lang="ru-RU" sz="2800" dirty="0" smtClean="0"/>
              <a:t>, </a:t>
            </a:r>
            <a:r>
              <a:rPr lang="ru-RU" sz="2800" dirty="0" err="1" smtClean="0"/>
              <a:t>Евріпід</a:t>
            </a:r>
            <a:r>
              <a:rPr lang="ru-RU" sz="2800" dirty="0" smtClean="0"/>
              <a:t>, Аристофан.</a:t>
            </a:r>
            <a:endParaRPr lang="ru-RU" sz="2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i_14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096000" y="381000"/>
            <a:ext cx="2209800" cy="3071483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4724400" cy="6202362"/>
          </a:xfrm>
        </p:spPr>
        <p:txBody>
          <a:bodyPr>
            <a:normAutofit/>
          </a:bodyPr>
          <a:lstStyle/>
          <a:p>
            <a:r>
              <a:rPr lang="ru-RU" sz="2000" dirty="0" err="1" smtClean="0"/>
              <a:t>Живописні</a:t>
            </a:r>
            <a:r>
              <a:rPr lang="ru-RU" sz="2000" dirty="0" smtClean="0"/>
              <a:t> твори </a:t>
            </a:r>
            <a:r>
              <a:rPr lang="ru-RU" sz="2000" dirty="0" err="1" smtClean="0"/>
              <a:t>давнини</a:t>
            </a:r>
            <a:r>
              <a:rPr lang="ru-RU" sz="2000" dirty="0" smtClean="0"/>
              <a:t> час не </a:t>
            </a:r>
            <a:r>
              <a:rPr lang="ru-RU" sz="2000" dirty="0" err="1" smtClean="0"/>
              <a:t>зберіг</a:t>
            </a:r>
            <a:r>
              <a:rPr lang="ru-RU" sz="2000" dirty="0" smtClean="0"/>
              <a:t>, </a:t>
            </a:r>
            <a:r>
              <a:rPr lang="ru-RU" sz="2000" dirty="0" err="1" smtClean="0"/>
              <a:t>однак</a:t>
            </a:r>
            <a:r>
              <a:rPr lang="ru-RU" sz="2000" dirty="0" smtClean="0"/>
              <a:t> про </a:t>
            </a:r>
            <a:r>
              <a:rPr lang="ru-RU" sz="2000" dirty="0" err="1" smtClean="0"/>
              <a:t>їх</a:t>
            </a:r>
            <a:r>
              <a:rPr lang="ru-RU" sz="2000" dirty="0" smtClean="0"/>
              <a:t> </a:t>
            </a:r>
            <a:r>
              <a:rPr lang="ru-RU" sz="2000" dirty="0" err="1" smtClean="0"/>
              <a:t>рівень</a:t>
            </a:r>
            <a:r>
              <a:rPr lang="ru-RU" sz="2000" dirty="0" smtClean="0"/>
              <a:t> </a:t>
            </a:r>
            <a:r>
              <a:rPr lang="ru-RU" sz="2000" dirty="0" err="1" smtClean="0"/>
              <a:t>художності</a:t>
            </a:r>
            <a:r>
              <a:rPr lang="ru-RU" sz="2000" dirty="0" smtClean="0"/>
              <a:t> </a:t>
            </a:r>
            <a:r>
              <a:rPr lang="ru-RU" sz="2000" dirty="0" err="1" smtClean="0"/>
              <a:t>дозволяє</a:t>
            </a:r>
            <a:r>
              <a:rPr lang="ru-RU" sz="2000" dirty="0" smtClean="0"/>
              <a:t> </a:t>
            </a:r>
            <a:r>
              <a:rPr lang="ru-RU" sz="2000" dirty="0" err="1" smtClean="0"/>
              <a:t>судити</a:t>
            </a:r>
            <a:r>
              <a:rPr lang="ru-RU" sz="2000" dirty="0" smtClean="0"/>
              <a:t> </a:t>
            </a:r>
            <a:r>
              <a:rPr lang="ru-RU" sz="2000" dirty="0" err="1" smtClean="0"/>
              <a:t>чудовий</a:t>
            </a:r>
            <a:r>
              <a:rPr lang="ru-RU" sz="2000" dirty="0" smtClean="0"/>
              <a:t> </a:t>
            </a:r>
            <a:r>
              <a:rPr lang="ru-RU" sz="2000" dirty="0" err="1" smtClean="0"/>
              <a:t>вазовий</a:t>
            </a:r>
            <a:r>
              <a:rPr lang="ru-RU" sz="2000" dirty="0" smtClean="0"/>
              <a:t> </a:t>
            </a:r>
            <a:r>
              <a:rPr lang="ru-RU" sz="2000" dirty="0" err="1" smtClean="0"/>
              <a:t>живопис</a:t>
            </a:r>
            <a:r>
              <a:rPr lang="ru-RU" sz="2000" dirty="0" smtClean="0"/>
              <a:t>. В </a:t>
            </a:r>
            <a:r>
              <a:rPr lang="ru-RU" sz="2000" dirty="0" err="1" smtClean="0"/>
              <a:t>добу</a:t>
            </a:r>
            <a:r>
              <a:rPr lang="ru-RU" sz="2000" dirty="0" smtClean="0"/>
              <a:t> </a:t>
            </a:r>
            <a:r>
              <a:rPr lang="ru-RU" sz="2000" dirty="0" err="1" smtClean="0"/>
              <a:t>пізньої</a:t>
            </a:r>
            <a:r>
              <a:rPr lang="ru-RU" sz="2000" dirty="0" smtClean="0"/>
              <a:t> </a:t>
            </a:r>
            <a:r>
              <a:rPr lang="ru-RU" sz="2000" dirty="0" err="1" smtClean="0"/>
              <a:t>геометрики</a:t>
            </a:r>
            <a:r>
              <a:rPr lang="ru-RU" sz="2000" dirty="0" smtClean="0"/>
              <a:t> </a:t>
            </a:r>
            <a:r>
              <a:rPr lang="ru-RU" sz="2000" dirty="0" err="1" smtClean="0"/>
              <a:t>створені</a:t>
            </a:r>
            <a:r>
              <a:rPr lang="ru-RU" sz="2000" dirty="0" smtClean="0"/>
              <a:t> </a:t>
            </a:r>
            <a:r>
              <a:rPr lang="ru-RU" sz="2000" dirty="0" err="1" smtClean="0"/>
              <a:t>дипілонські</a:t>
            </a:r>
            <a:r>
              <a:rPr lang="ru-RU" sz="2000" dirty="0" smtClean="0"/>
              <a:t> </a:t>
            </a:r>
            <a:r>
              <a:rPr lang="ru-RU" sz="2000" dirty="0" err="1" smtClean="0"/>
              <a:t>вази</a:t>
            </a:r>
            <a:r>
              <a:rPr lang="ru-RU" sz="2000" dirty="0" smtClean="0"/>
              <a:t>, на </a:t>
            </a:r>
            <a:r>
              <a:rPr lang="ru-RU" sz="2000" dirty="0" err="1" smtClean="0"/>
              <a:t>яких</a:t>
            </a:r>
            <a:r>
              <a:rPr lang="ru-RU" sz="2000" dirty="0" smtClean="0"/>
              <a:t> </a:t>
            </a:r>
            <a:r>
              <a:rPr lang="ru-RU" sz="2000" dirty="0" err="1" smtClean="0"/>
              <a:t>вперше</a:t>
            </a:r>
            <a:r>
              <a:rPr lang="ru-RU" sz="2000" dirty="0" smtClean="0"/>
              <a:t> </a:t>
            </a:r>
            <a:r>
              <a:rPr lang="ru-RU" sz="2000" dirty="0" err="1" smtClean="0"/>
              <a:t>з'явились</a:t>
            </a:r>
            <a:r>
              <a:rPr lang="ru-RU" sz="2000" dirty="0" smtClean="0"/>
              <a:t> </a:t>
            </a:r>
            <a:r>
              <a:rPr lang="ru-RU" sz="2000" dirty="0" err="1" smtClean="0"/>
              <a:t>спрощені</a:t>
            </a:r>
            <a:r>
              <a:rPr lang="ru-RU" sz="2000" dirty="0" smtClean="0"/>
              <a:t> </a:t>
            </a:r>
            <a:r>
              <a:rPr lang="ru-RU" sz="2000" dirty="0" err="1" smtClean="0"/>
              <a:t>фігури</a:t>
            </a:r>
            <a:r>
              <a:rPr lang="ru-RU" sz="2000" dirty="0" smtClean="0"/>
              <a:t> людей та </a:t>
            </a:r>
            <a:r>
              <a:rPr lang="ru-RU" sz="2000" dirty="0" err="1" smtClean="0"/>
              <a:t>тварин</a:t>
            </a:r>
            <a:r>
              <a:rPr lang="ru-RU" sz="2000" dirty="0" smtClean="0"/>
              <a:t>. </a:t>
            </a:r>
            <a:r>
              <a:rPr lang="ru-RU" sz="2000" dirty="0" err="1" smtClean="0"/>
              <a:t>Розпис</a:t>
            </a:r>
            <a:r>
              <a:rPr lang="ru-RU" sz="2000" dirty="0" smtClean="0"/>
              <a:t> на вазах 7 </a:t>
            </a:r>
            <a:r>
              <a:rPr lang="ru-RU" sz="2000" dirty="0" err="1" smtClean="0"/>
              <a:t>століття</a:t>
            </a:r>
            <a:r>
              <a:rPr lang="ru-RU" sz="2000" dirty="0" smtClean="0"/>
              <a:t> до н. е. </a:t>
            </a:r>
            <a:r>
              <a:rPr lang="ru-RU" sz="2000" dirty="0" err="1" smtClean="0"/>
              <a:t>подає</a:t>
            </a:r>
            <a:r>
              <a:rPr lang="ru-RU" sz="2000" dirty="0" smtClean="0"/>
              <a:t> </a:t>
            </a:r>
            <a:r>
              <a:rPr lang="ru-RU" sz="2000" dirty="0" err="1" smtClean="0"/>
              <a:t>фігури</a:t>
            </a:r>
            <a:r>
              <a:rPr lang="ru-RU" sz="2000" dirty="0" smtClean="0"/>
              <a:t> простим </a:t>
            </a:r>
            <a:r>
              <a:rPr lang="ru-RU" sz="2000" dirty="0" err="1" smtClean="0"/>
              <a:t>силуетом</a:t>
            </a:r>
            <a:r>
              <a:rPr lang="ru-RU" sz="2000" dirty="0" smtClean="0"/>
              <a:t>, при </a:t>
            </a:r>
            <a:r>
              <a:rPr lang="ru-RU" sz="2000" dirty="0" err="1" smtClean="0"/>
              <a:t>цьому</a:t>
            </a:r>
            <a:r>
              <a:rPr lang="ru-RU" sz="2000" dirty="0" smtClean="0"/>
              <a:t> весь </a:t>
            </a:r>
            <a:r>
              <a:rPr lang="ru-RU" sz="2000" dirty="0" err="1" smtClean="0"/>
              <a:t>простір</a:t>
            </a:r>
            <a:r>
              <a:rPr lang="ru-RU" sz="2000" dirty="0" smtClean="0"/>
              <a:t> </a:t>
            </a:r>
            <a:r>
              <a:rPr lang="ru-RU" sz="2000" dirty="0" err="1" smtClean="0"/>
              <a:t>заповнювався</a:t>
            </a:r>
            <a:r>
              <a:rPr lang="ru-RU" sz="2000" dirty="0" smtClean="0"/>
              <a:t> фризами </a:t>
            </a:r>
            <a:r>
              <a:rPr lang="ru-RU" sz="2000" dirty="0" err="1" smtClean="0"/>
              <a:t>і</a:t>
            </a:r>
            <a:r>
              <a:rPr lang="ru-RU" sz="2000" dirty="0" smtClean="0"/>
              <a:t> орнаментами — </a:t>
            </a:r>
            <a:r>
              <a:rPr lang="ru-RU" sz="2000" dirty="0" err="1" smtClean="0"/>
              <a:t>це</a:t>
            </a:r>
            <a:r>
              <a:rPr lang="ru-RU" sz="2000" dirty="0" smtClean="0"/>
              <a:t> </a:t>
            </a:r>
            <a:r>
              <a:rPr lang="ru-RU" sz="2000" dirty="0" err="1" smtClean="0"/>
              <a:t>килимовий</a:t>
            </a:r>
            <a:r>
              <a:rPr lang="ru-RU" sz="2000" dirty="0" smtClean="0"/>
              <a:t>, </a:t>
            </a:r>
            <a:r>
              <a:rPr lang="ru-RU" sz="2000" dirty="0" err="1" smtClean="0"/>
              <a:t>або</a:t>
            </a:r>
            <a:r>
              <a:rPr lang="ru-RU" sz="2000" dirty="0" smtClean="0"/>
              <a:t> </a:t>
            </a:r>
            <a:r>
              <a:rPr lang="ru-RU" sz="2000" dirty="0" err="1" smtClean="0"/>
              <a:t>Орієнталізуючий</a:t>
            </a:r>
            <a:r>
              <a:rPr lang="ru-RU" sz="2000" dirty="0" smtClean="0"/>
              <a:t> стиль. </a:t>
            </a:r>
            <a:r>
              <a:rPr lang="ru-RU" sz="2000" dirty="0" err="1" smtClean="0"/>
              <a:t>Із</a:t>
            </a:r>
            <a:r>
              <a:rPr lang="ru-RU" sz="2000" dirty="0" smtClean="0"/>
              <a:t> </a:t>
            </a:r>
            <a:r>
              <a:rPr lang="ru-RU" sz="2000" dirty="0" err="1" smtClean="0"/>
              <a:t>вдосконаленням</a:t>
            </a:r>
            <a:r>
              <a:rPr lang="ru-RU" sz="2000" dirty="0" smtClean="0"/>
              <a:t> </a:t>
            </a:r>
            <a:r>
              <a:rPr lang="ru-RU" sz="2000" dirty="0" err="1" smtClean="0"/>
              <a:t>керамічної</a:t>
            </a:r>
            <a:r>
              <a:rPr lang="ru-RU" sz="2000" dirty="0" smtClean="0"/>
              <a:t> </a:t>
            </a:r>
            <a:r>
              <a:rPr lang="ru-RU" sz="2000" dirty="0" err="1" smtClean="0"/>
              <a:t>технології</a:t>
            </a:r>
            <a:r>
              <a:rPr lang="ru-RU" sz="2000" dirty="0" smtClean="0"/>
              <a:t> </a:t>
            </a:r>
            <a:r>
              <a:rPr lang="ru-RU" sz="2000" dirty="0" err="1" smtClean="0"/>
              <a:t>ріс</a:t>
            </a:r>
            <a:r>
              <a:rPr lang="ru-RU" sz="2000" dirty="0" smtClean="0"/>
              <a:t> </a:t>
            </a:r>
            <a:r>
              <a:rPr lang="ru-RU" sz="2000" dirty="0" err="1" smtClean="0"/>
              <a:t>її</a:t>
            </a:r>
            <a:r>
              <a:rPr lang="ru-RU" sz="2000" dirty="0" smtClean="0"/>
              <a:t> </a:t>
            </a:r>
            <a:r>
              <a:rPr lang="ru-RU" sz="2000" dirty="0" err="1" smtClean="0"/>
              <a:t>художній</a:t>
            </a:r>
            <a:r>
              <a:rPr lang="ru-RU" sz="2000" dirty="0" smtClean="0"/>
              <a:t> </a:t>
            </a:r>
            <a:r>
              <a:rPr lang="ru-RU" sz="2000" dirty="0" err="1" smtClean="0"/>
              <a:t>рівень</a:t>
            </a:r>
            <a:r>
              <a:rPr lang="ru-RU" sz="2000" dirty="0" smtClean="0"/>
              <a:t>: для </a:t>
            </a:r>
            <a:r>
              <a:rPr lang="ru-RU" sz="2000" dirty="0" err="1" smtClean="0"/>
              <a:t>архаїки</a:t>
            </a:r>
            <a:r>
              <a:rPr lang="ru-RU" sz="2000" dirty="0" smtClean="0"/>
              <a:t> </a:t>
            </a:r>
            <a:r>
              <a:rPr lang="ru-RU" sz="2000" dirty="0" err="1" smtClean="0"/>
              <a:t>характерний</a:t>
            </a:r>
            <a:r>
              <a:rPr lang="ru-RU" sz="2000" dirty="0" smtClean="0"/>
              <a:t>, так званий</a:t>
            </a:r>
            <a:r>
              <a:rPr lang="ru-RU" sz="2000" dirty="0" smtClean="0"/>
              <a:t>, </a:t>
            </a:r>
            <a:r>
              <a:rPr lang="ru-RU" sz="2000" dirty="0" err="1" smtClean="0"/>
              <a:t>чорнофігурний</a:t>
            </a:r>
            <a:r>
              <a:rPr lang="ru-RU" sz="2000" dirty="0" smtClean="0"/>
              <a:t> </a:t>
            </a:r>
            <a:r>
              <a:rPr lang="ru-RU" sz="2000" dirty="0" smtClean="0"/>
              <a:t>стиль (</a:t>
            </a:r>
            <a:r>
              <a:rPr lang="ru-RU" sz="2000" dirty="0" err="1" smtClean="0"/>
              <a:t>малювалися</a:t>
            </a:r>
            <a:r>
              <a:rPr lang="ru-RU" sz="2000" dirty="0" smtClean="0"/>
              <a:t> </a:t>
            </a:r>
            <a:r>
              <a:rPr lang="ru-RU" sz="2000" dirty="0" err="1" smtClean="0"/>
              <a:t>темні</a:t>
            </a:r>
            <a:r>
              <a:rPr lang="ru-RU" sz="2000" dirty="0" smtClean="0"/>
              <a:t> </a:t>
            </a:r>
            <a:r>
              <a:rPr lang="ru-RU" sz="2000" dirty="0" err="1" smtClean="0"/>
              <a:t>фігури</a:t>
            </a:r>
            <a:r>
              <a:rPr lang="ru-RU" sz="2000" dirty="0" smtClean="0"/>
              <a:t> на </a:t>
            </a:r>
            <a:r>
              <a:rPr lang="ru-RU" sz="2000" dirty="0" err="1" smtClean="0"/>
              <a:t>світлому</a:t>
            </a:r>
            <a:r>
              <a:rPr lang="ru-RU" sz="2000" dirty="0" smtClean="0"/>
              <a:t> </a:t>
            </a:r>
            <a:r>
              <a:rPr lang="ru-RU" sz="2000" dirty="0" err="1" smtClean="0"/>
              <a:t>тлі</a:t>
            </a:r>
            <a:r>
              <a:rPr lang="ru-RU" sz="2000" dirty="0" smtClean="0"/>
              <a:t>), </a:t>
            </a:r>
            <a:r>
              <a:rPr lang="ru-RU" sz="2000" dirty="0" err="1" smtClean="0"/>
              <a:t>який</a:t>
            </a:r>
            <a:r>
              <a:rPr lang="ru-RU" sz="2000" dirty="0" smtClean="0"/>
              <a:t> у </a:t>
            </a:r>
            <a:r>
              <a:rPr lang="ru-RU" sz="2000" dirty="0" err="1" smtClean="0"/>
              <a:t>класичну</a:t>
            </a:r>
            <a:r>
              <a:rPr lang="ru-RU" sz="2000" dirty="0" smtClean="0"/>
              <a:t> </a:t>
            </a:r>
            <a:r>
              <a:rPr lang="ru-RU" sz="2000" dirty="0" err="1" smtClean="0"/>
              <a:t>епоху</a:t>
            </a:r>
            <a:r>
              <a:rPr lang="ru-RU" sz="2000" dirty="0" smtClean="0"/>
              <a:t> </a:t>
            </a:r>
            <a:r>
              <a:rPr lang="ru-RU" sz="2000" dirty="0" err="1" smtClean="0"/>
              <a:t>змінився</a:t>
            </a:r>
            <a:r>
              <a:rPr lang="ru-RU" sz="2000" dirty="0" smtClean="0"/>
              <a:t> </a:t>
            </a:r>
            <a:r>
              <a:rPr lang="ru-RU" sz="2000" dirty="0" err="1" smtClean="0"/>
              <a:t>червонофігурним</a:t>
            </a:r>
            <a:r>
              <a:rPr lang="ru-RU" sz="2000" dirty="0" smtClean="0"/>
              <a:t> стилем, </a:t>
            </a:r>
            <a:r>
              <a:rPr lang="ru-RU" sz="2000" dirty="0" err="1" smtClean="0"/>
              <a:t>що</a:t>
            </a:r>
            <a:r>
              <a:rPr lang="ru-RU" sz="2000" dirty="0" smtClean="0"/>
              <a:t> </a:t>
            </a:r>
            <a:r>
              <a:rPr lang="ru-RU" sz="2000" dirty="0" err="1" smtClean="0"/>
              <a:t>зробив</a:t>
            </a:r>
            <a:r>
              <a:rPr lang="ru-RU" sz="2000" dirty="0" smtClean="0"/>
              <a:t> </a:t>
            </a:r>
            <a:r>
              <a:rPr lang="ru-RU" sz="2000" dirty="0" err="1" smtClean="0"/>
              <a:t>зображення</a:t>
            </a:r>
            <a:r>
              <a:rPr lang="ru-RU" sz="2000" dirty="0" smtClean="0"/>
              <a:t> </a:t>
            </a:r>
            <a:r>
              <a:rPr lang="ru-RU" sz="2000" dirty="0" err="1" smtClean="0"/>
              <a:t>реалістичнішими</a:t>
            </a:r>
            <a:r>
              <a:rPr lang="ru-RU" sz="2000" dirty="0" smtClean="0"/>
              <a:t>.</a:t>
            </a:r>
            <a:endParaRPr lang="ru-RU" sz="2000" dirty="0"/>
          </a:p>
        </p:txBody>
      </p:sp>
      <p:pic>
        <p:nvPicPr>
          <p:cNvPr id="5" name="Рисунок 4" descr="загруженное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24600" y="3810000"/>
            <a:ext cx="1800225" cy="2543175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357px-Venus_de_Milo_Louvre_Ma399_n4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943600" y="304800"/>
            <a:ext cx="1723342" cy="2891545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5181600" cy="6126162"/>
          </a:xfrm>
        </p:spPr>
        <p:txBody>
          <a:bodyPr>
            <a:normAutofit/>
          </a:bodyPr>
          <a:lstStyle/>
          <a:p>
            <a:r>
              <a:rPr lang="ru-RU" sz="2000" dirty="0" smtClean="0"/>
              <a:t>Скульптура </a:t>
            </a:r>
            <a:r>
              <a:rPr lang="ru-RU" sz="2000" dirty="0" err="1" smtClean="0"/>
              <a:t>була</a:t>
            </a:r>
            <a:r>
              <a:rPr lang="ru-RU" sz="2000" dirty="0" smtClean="0"/>
              <a:t> </a:t>
            </a:r>
            <a:r>
              <a:rPr lang="ru-RU" sz="2000" dirty="0" err="1" smtClean="0"/>
              <a:t>улюбленим</a:t>
            </a:r>
            <a:r>
              <a:rPr lang="ru-RU" sz="2000" dirty="0" smtClean="0"/>
              <a:t> видом </a:t>
            </a:r>
            <a:r>
              <a:rPr lang="ru-RU" sz="2000" dirty="0" err="1" smtClean="0"/>
              <a:t>мистецтва</a:t>
            </a:r>
            <a:r>
              <a:rPr lang="ru-RU" sz="2000" dirty="0" smtClean="0"/>
              <a:t> </a:t>
            </a:r>
            <a:r>
              <a:rPr lang="ru-RU" sz="2000" dirty="0" err="1" smtClean="0"/>
              <a:t>еллінів</a:t>
            </a:r>
            <a:r>
              <a:rPr lang="ru-RU" sz="2000" dirty="0" smtClean="0"/>
              <a:t>. </a:t>
            </a:r>
            <a:r>
              <a:rPr lang="ru-RU" sz="2000" dirty="0" err="1" smtClean="0"/>
              <a:t>Статуї</a:t>
            </a:r>
            <a:r>
              <a:rPr lang="ru-RU" sz="2000" dirty="0" smtClean="0"/>
              <a:t> </a:t>
            </a:r>
            <a:r>
              <a:rPr lang="ru-RU" sz="2000" dirty="0" err="1" smtClean="0"/>
              <a:t>богів</a:t>
            </a:r>
            <a:r>
              <a:rPr lang="ru-RU" sz="2000" dirty="0" smtClean="0"/>
              <a:t> </a:t>
            </a:r>
            <a:r>
              <a:rPr lang="ru-RU" sz="2000" dirty="0" err="1" smtClean="0"/>
              <a:t>ставилися</a:t>
            </a:r>
            <a:r>
              <a:rPr lang="ru-RU" sz="2000" dirty="0" smtClean="0"/>
              <a:t> в храмах </a:t>
            </a:r>
            <a:r>
              <a:rPr lang="ru-RU" sz="2000" dirty="0" err="1" smtClean="0"/>
              <a:t>і</a:t>
            </a:r>
            <a:r>
              <a:rPr lang="ru-RU" sz="2000" dirty="0" smtClean="0"/>
              <a:t> на </a:t>
            </a:r>
            <a:r>
              <a:rPr lang="ru-RU" sz="2000" dirty="0" err="1" smtClean="0"/>
              <a:t>міських</a:t>
            </a:r>
            <a:r>
              <a:rPr lang="ru-RU" sz="2000" dirty="0" smtClean="0"/>
              <a:t> </a:t>
            </a:r>
            <a:r>
              <a:rPr lang="ru-RU" sz="2000" dirty="0" err="1" smtClean="0"/>
              <a:t>площах</a:t>
            </a:r>
            <a:r>
              <a:rPr lang="ru-RU" sz="2000" dirty="0" smtClean="0"/>
              <a:t>, </a:t>
            </a:r>
            <a:r>
              <a:rPr lang="ru-RU" sz="2000" dirty="0" err="1" smtClean="0"/>
              <a:t>споруджувалися</a:t>
            </a:r>
            <a:r>
              <a:rPr lang="ru-RU" sz="2000" dirty="0" smtClean="0"/>
              <a:t> </a:t>
            </a:r>
            <a:r>
              <a:rPr lang="ru-RU" sz="2000" dirty="0" err="1" smtClean="0"/>
              <a:t>переможцям</a:t>
            </a:r>
            <a:r>
              <a:rPr lang="ru-RU" sz="2000" dirty="0" smtClean="0"/>
              <a:t> </a:t>
            </a:r>
            <a:r>
              <a:rPr lang="ru-RU" sz="2000" dirty="0" err="1" smtClean="0"/>
              <a:t>Олімпійських</a:t>
            </a:r>
            <a:r>
              <a:rPr lang="ru-RU" sz="2000" dirty="0" smtClean="0"/>
              <a:t> </a:t>
            </a:r>
            <a:r>
              <a:rPr lang="ru-RU" sz="2000" dirty="0" err="1" smtClean="0"/>
              <a:t>ігор</a:t>
            </a:r>
            <a:r>
              <a:rPr lang="ru-RU" sz="2000" dirty="0" smtClean="0"/>
              <a:t> </a:t>
            </a:r>
            <a:r>
              <a:rPr lang="ru-RU" sz="2000" dirty="0" err="1" smtClean="0"/>
              <a:t>і</a:t>
            </a:r>
            <a:r>
              <a:rPr lang="ru-RU" sz="2000" dirty="0" smtClean="0"/>
              <a:t> великим драматургам. На </a:t>
            </a:r>
            <a:r>
              <a:rPr lang="ru-RU" sz="2000" dirty="0" err="1" smtClean="0"/>
              <a:t>зміну</a:t>
            </a:r>
            <a:r>
              <a:rPr lang="ru-RU" sz="2000" dirty="0" smtClean="0"/>
              <a:t> </a:t>
            </a:r>
            <a:r>
              <a:rPr lang="ru-RU" sz="2000" dirty="0" err="1" smtClean="0"/>
              <a:t>архаїчнимкуросам</a:t>
            </a:r>
            <a:r>
              <a:rPr lang="ru-RU" sz="2000" dirty="0" smtClean="0"/>
              <a:t> </a:t>
            </a:r>
            <a:r>
              <a:rPr lang="ru-RU" sz="2000" dirty="0" err="1" smtClean="0"/>
              <a:t>і</a:t>
            </a:r>
            <a:r>
              <a:rPr lang="ru-RU" sz="2000" dirty="0" smtClean="0"/>
              <a:t> </a:t>
            </a:r>
            <a:r>
              <a:rPr lang="ru-RU" sz="2000" dirty="0" err="1" smtClean="0"/>
              <a:t>корам</a:t>
            </a:r>
            <a:r>
              <a:rPr lang="ru-RU" sz="2000" dirty="0" smtClean="0"/>
              <a:t> в </a:t>
            </a:r>
            <a:r>
              <a:rPr lang="ru-RU" sz="2000" dirty="0" err="1" smtClean="0"/>
              <a:t>класичну</a:t>
            </a:r>
            <a:r>
              <a:rPr lang="ru-RU" sz="2000" dirty="0" smtClean="0"/>
              <a:t> </a:t>
            </a:r>
            <a:r>
              <a:rPr lang="ru-RU" sz="2000" dirty="0" err="1" smtClean="0"/>
              <a:t>добу</a:t>
            </a:r>
            <a:r>
              <a:rPr lang="ru-RU" sz="2000" dirty="0" smtClean="0"/>
              <a:t> </a:t>
            </a:r>
            <a:r>
              <a:rPr lang="ru-RU" sz="2000" dirty="0" err="1" smtClean="0"/>
              <a:t>прийшли</a:t>
            </a:r>
            <a:r>
              <a:rPr lang="ru-RU" sz="2000" dirty="0" smtClean="0"/>
              <a:t> </a:t>
            </a:r>
            <a:r>
              <a:rPr lang="ru-RU" sz="2000" dirty="0" err="1" smtClean="0"/>
              <a:t>шедеври</a:t>
            </a:r>
            <a:r>
              <a:rPr lang="ru-RU" sz="2000" dirty="0" smtClean="0"/>
              <a:t> </a:t>
            </a:r>
            <a:r>
              <a:rPr lang="ru-RU" sz="2000" dirty="0" err="1" smtClean="0"/>
              <a:t>Фідія</a:t>
            </a:r>
            <a:r>
              <a:rPr lang="ru-RU" sz="2000" dirty="0" smtClean="0"/>
              <a:t>, </a:t>
            </a:r>
            <a:r>
              <a:rPr lang="ru-RU" sz="2000" dirty="0" err="1" smtClean="0"/>
              <a:t>зокрема</a:t>
            </a:r>
            <a:r>
              <a:rPr lang="ru-RU" sz="2000" dirty="0" smtClean="0"/>
              <a:t> </a:t>
            </a:r>
            <a:r>
              <a:rPr lang="ru-RU" sz="2000" dirty="0" err="1" smtClean="0"/>
              <a:t>хрисоелефантинний</a:t>
            </a:r>
            <a:r>
              <a:rPr lang="ru-RU" sz="2000" dirty="0" smtClean="0"/>
              <a:t> </a:t>
            </a:r>
            <a:r>
              <a:rPr lang="ru-RU" sz="2000" dirty="0" err="1" smtClean="0"/>
              <a:t>колосальний</a:t>
            </a:r>
            <a:r>
              <a:rPr lang="ru-RU" sz="2000" dirty="0" smtClean="0"/>
              <a:t> образ </a:t>
            </a:r>
            <a:r>
              <a:rPr lang="ru-RU" sz="2000" dirty="0" err="1" smtClean="0"/>
              <a:t>покровительки</a:t>
            </a:r>
            <a:r>
              <a:rPr lang="ru-RU" sz="2000" dirty="0" smtClean="0"/>
              <a:t> </a:t>
            </a:r>
            <a:r>
              <a:rPr lang="ru-RU" sz="2000" i="1" dirty="0" err="1" smtClean="0"/>
              <a:t>Афіни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Парфенос</a:t>
            </a:r>
            <a:r>
              <a:rPr lang="ru-RU" sz="2000" dirty="0" smtClean="0"/>
              <a:t> в </a:t>
            </a:r>
            <a:r>
              <a:rPr lang="ru-RU" sz="2000" dirty="0" err="1" smtClean="0"/>
              <a:t>Парфеноні</a:t>
            </a:r>
            <a:r>
              <a:rPr lang="ru-RU" sz="2000" dirty="0" smtClean="0"/>
              <a:t> та </a:t>
            </a:r>
            <a:r>
              <a:rPr lang="ru-RU" sz="2000" dirty="0" err="1" smtClean="0"/>
              <a:t>одне</a:t>
            </a:r>
            <a:r>
              <a:rPr lang="ru-RU" sz="2000" dirty="0" smtClean="0"/>
              <a:t> </a:t>
            </a:r>
            <a:r>
              <a:rPr lang="ru-RU" sz="2000" dirty="0" err="1" smtClean="0"/>
              <a:t>із</a:t>
            </a:r>
            <a:r>
              <a:rPr lang="ru-RU" sz="2000" dirty="0" smtClean="0"/>
              <a:t> Семи чудес </a:t>
            </a:r>
            <a:r>
              <a:rPr lang="ru-RU" sz="2000" dirty="0" err="1" smtClean="0"/>
              <a:t>світу</a:t>
            </a:r>
            <a:r>
              <a:rPr lang="ru-RU" sz="2000" dirty="0" smtClean="0"/>
              <a:t> Статуя Зевса в </a:t>
            </a:r>
            <a:r>
              <a:rPr lang="ru-RU" sz="2000" dirty="0" err="1" smtClean="0"/>
              <a:t>Олімпії</a:t>
            </a:r>
            <a:r>
              <a:rPr lang="ru-RU" sz="2000" dirty="0" smtClean="0"/>
              <a:t>; </a:t>
            </a:r>
            <a:r>
              <a:rPr lang="ru-RU" sz="2000" dirty="0" err="1" smtClean="0"/>
              <a:t>найбільш</a:t>
            </a:r>
            <a:r>
              <a:rPr lang="ru-RU" sz="2000" dirty="0" smtClean="0"/>
              <a:t> прославлена робота Мирона — </a:t>
            </a:r>
            <a:r>
              <a:rPr lang="ru-RU" sz="2000" i="1" dirty="0" smtClean="0"/>
              <a:t>Дискобол</a:t>
            </a:r>
            <a:r>
              <a:rPr lang="ru-RU" sz="2000" dirty="0" smtClean="0"/>
              <a:t>, в </a:t>
            </a:r>
            <a:r>
              <a:rPr lang="ru-RU" sz="2000" dirty="0" err="1" smtClean="0"/>
              <a:t>якій</a:t>
            </a:r>
            <a:r>
              <a:rPr lang="ru-RU" sz="2000" dirty="0" smtClean="0"/>
              <a:t> </a:t>
            </a:r>
            <a:r>
              <a:rPr lang="ru-RU" sz="2000" dirty="0" err="1" smtClean="0"/>
              <a:t>майстру</a:t>
            </a:r>
            <a:r>
              <a:rPr lang="ru-RU" sz="2000" dirty="0" smtClean="0"/>
              <a:t> вдалось </a:t>
            </a:r>
            <a:r>
              <a:rPr lang="ru-RU" sz="2000" dirty="0" err="1" smtClean="0"/>
              <a:t>передати</a:t>
            </a:r>
            <a:r>
              <a:rPr lang="ru-RU" sz="2000" dirty="0" smtClean="0"/>
              <a:t> не </a:t>
            </a:r>
            <a:r>
              <a:rPr lang="ru-RU" sz="2000" dirty="0" err="1" smtClean="0"/>
              <a:t>якийсь</a:t>
            </a:r>
            <a:r>
              <a:rPr lang="ru-RU" sz="2000" dirty="0" smtClean="0"/>
              <a:t> </a:t>
            </a:r>
            <a:r>
              <a:rPr lang="ru-RU" sz="2000" dirty="0" err="1" smtClean="0"/>
              <a:t>певний</a:t>
            </a:r>
            <a:r>
              <a:rPr lang="ru-RU" sz="2000" dirty="0" smtClean="0"/>
              <a:t> </a:t>
            </a:r>
            <a:r>
              <a:rPr lang="ru-RU" sz="2000" dirty="0" err="1" smtClean="0"/>
              <a:t>рух</a:t>
            </a:r>
            <a:r>
              <a:rPr lang="ru-RU" sz="2000" dirty="0" smtClean="0"/>
              <a:t> атлета, </a:t>
            </a:r>
            <a:r>
              <a:rPr lang="ru-RU" sz="2000" dirty="0" err="1" smtClean="0"/>
              <a:t>але</a:t>
            </a:r>
            <a:r>
              <a:rPr lang="ru-RU" sz="2000" dirty="0" smtClean="0"/>
              <a:t> </a:t>
            </a:r>
            <a:r>
              <a:rPr lang="ru-RU" sz="2000" dirty="0" err="1" smtClean="0"/>
              <a:t>передати</a:t>
            </a:r>
            <a:r>
              <a:rPr lang="ru-RU" sz="2000" dirty="0" smtClean="0"/>
              <a:t> </a:t>
            </a:r>
            <a:r>
              <a:rPr lang="ru-RU" sz="2000" dirty="0" err="1" smtClean="0"/>
              <a:t>міць</a:t>
            </a:r>
            <a:r>
              <a:rPr lang="ru-RU" sz="2000" dirty="0" smtClean="0"/>
              <a:t> </a:t>
            </a:r>
            <a:r>
              <a:rPr lang="ru-RU" sz="2000" dirty="0" err="1" smtClean="0"/>
              <a:t>внутрішньої</a:t>
            </a:r>
            <a:r>
              <a:rPr lang="ru-RU" sz="2000" dirty="0" smtClean="0"/>
              <a:t> </a:t>
            </a:r>
            <a:r>
              <a:rPr lang="ru-RU" sz="2000" dirty="0" err="1" smtClean="0"/>
              <a:t>напруги</a:t>
            </a:r>
            <a:r>
              <a:rPr lang="ru-RU" sz="2000" dirty="0" smtClean="0"/>
              <a:t>, </a:t>
            </a:r>
            <a:r>
              <a:rPr lang="ru-RU" sz="2000" dirty="0" err="1" smtClean="0"/>
              <a:t>необхідної</a:t>
            </a:r>
            <a:r>
              <a:rPr lang="ru-RU" sz="2000" dirty="0" smtClean="0"/>
              <a:t> для перемоги; </a:t>
            </a:r>
            <a:r>
              <a:rPr lang="ru-RU" sz="2000" i="1" dirty="0" err="1" smtClean="0"/>
              <a:t>Дорифор</a:t>
            </a:r>
            <a:r>
              <a:rPr lang="ru-RU" sz="2000" dirty="0" smtClean="0"/>
              <a:t> </a:t>
            </a:r>
            <a:r>
              <a:rPr lang="ru-RU" sz="2000" dirty="0" err="1" smtClean="0"/>
              <a:t>Поліклета</a:t>
            </a:r>
            <a:r>
              <a:rPr lang="ru-RU" sz="2000" dirty="0" smtClean="0"/>
              <a:t> Старшого — образ </a:t>
            </a:r>
            <a:r>
              <a:rPr lang="ru-RU" sz="2000" dirty="0" err="1" smtClean="0"/>
              <a:t>людини-героя</a:t>
            </a:r>
            <a:r>
              <a:rPr lang="ru-RU" sz="2000" dirty="0" smtClean="0"/>
              <a:t>, </a:t>
            </a:r>
            <a:r>
              <a:rPr lang="ru-RU" sz="2000" dirty="0" err="1" smtClean="0"/>
              <a:t>переможця</a:t>
            </a:r>
            <a:r>
              <a:rPr lang="ru-RU" sz="2000" dirty="0" smtClean="0"/>
              <a:t> </a:t>
            </a:r>
            <a:r>
              <a:rPr lang="ru-RU" sz="2000" dirty="0" err="1" smtClean="0"/>
              <a:t>із</a:t>
            </a:r>
            <a:r>
              <a:rPr lang="ru-RU" sz="2000" dirty="0" smtClean="0"/>
              <a:t> </a:t>
            </a:r>
            <a:r>
              <a:rPr lang="ru-RU" sz="2000" dirty="0" err="1" smtClean="0"/>
              <a:t>ідеальними</a:t>
            </a:r>
            <a:r>
              <a:rPr lang="ru-RU" sz="2000" dirty="0" smtClean="0"/>
              <a:t> </a:t>
            </a:r>
            <a:r>
              <a:rPr lang="ru-RU" sz="2000" dirty="0" err="1" smtClean="0"/>
              <a:t>пропорціями</a:t>
            </a:r>
            <a:r>
              <a:rPr lang="ru-RU" sz="2000" dirty="0" smtClean="0"/>
              <a:t> </a:t>
            </a:r>
            <a:r>
              <a:rPr lang="ru-RU" sz="2000" dirty="0" err="1" smtClean="0"/>
              <a:t>тіла</a:t>
            </a:r>
            <a:r>
              <a:rPr lang="ru-RU" sz="2000" dirty="0" smtClean="0"/>
              <a:t>.</a:t>
            </a:r>
            <a:endParaRPr lang="ru-RU" sz="2000" dirty="0"/>
          </a:p>
        </p:txBody>
      </p:sp>
      <p:pic>
        <p:nvPicPr>
          <p:cNvPr id="5" name="Рисунок 4" descr="dyskobol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00800" y="3352800"/>
            <a:ext cx="2457450" cy="3276600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24</TotalTime>
  <Words>51</Words>
  <PresentationFormat>Экран (4:3)</PresentationFormat>
  <Paragraphs>6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Бумажная</vt:lpstr>
      <vt:lpstr>Культура Греції</vt:lpstr>
      <vt:lpstr>Культу́ра Гре́ції розвивалася впродовж тисяч років, починаючи від егейської культури, продовжуючи особливо бурхливо розвиватись у класичну добу, а пізніше через вплив на Стародавній Рим та еллінізований Схід.виразилась у культурі Візантійської імперії. Доба османського панування істотно вплинули на сучасну грецьку культуру, однак історики провідну роль у пожвавленні грецької національної культури віддають Грецькій війні за незалежність 1821—1829 років.</vt:lpstr>
      <vt:lpstr>Грецька мова здійснила величезний вплив на інші європейські мови, безпосередньо на романські мови, в тому числі на латинську мову в перші дні становлення Стародавнього Риму. Ознаки цього впливу можна побачити в усьому сімействі західноєвропейських мов. Українська мова — також не виняток. Крім того, наукова термінологія майже цілком базується на грецькій лексиці.</vt:lpstr>
      <vt:lpstr>Грецька література поділяється на три періоди: давньогрецьку, візантійську та новогрецьку. У Стародавній Греції література розквітла раніше, ніж склалася класична наука, освіта та мистецтво. Приблизно у 8 столітті до н. е. Гомер створив «Іліаду» та «Одіссею» — кіклічні поеми, пов'язані із героїчним епосом, присвяченим Троянській війні. Гесіод продовжив традицію Гомера у «Теогонії». Фрагментарно до нас дійшли вірші Сапфо та Анакреонта, чиї імена дали назву сапфічній строфі та анакреонтиці. Як самостійний жанр розвивалась давньогрецька драма, серед її найяскравіших представників Есхіл, Софокл, Евріпід, Аристофан.</vt:lpstr>
      <vt:lpstr>Живописні твори давнини час не зберіг, однак про їх рівень художності дозволяє судити чудовий вазовий живопис. В добу пізньої геометрики створені дипілонські вази, на яких вперше з'явились спрощені фігури людей та тварин. Розпис на вазах 7 століття до н. е. подає фігури простим силуетом, при цьому весь простір заповнювався фризами і орнаментами — це килимовий, або Орієнталізуючий стиль. Із вдосконаленням керамічної технології ріс її художній рівень: для архаїки характерний, так званий, чорнофігурний стиль (малювалися темні фігури на світлому тлі), який у класичну епоху змінився червонофігурним стилем, що зробив зображення реалістичнішими.</vt:lpstr>
      <vt:lpstr>Скульптура була улюбленим видом мистецтва еллінів. Статуї богів ставилися в храмах і на міських площах, споруджувалися переможцям Олімпійських ігор і великим драматургам. На зміну архаїчнимкуросам і корам в класичну добу прийшли шедеври Фідія, зокрема хрисоелефантинний колосальний образ покровительки Афіни Парфенос в Парфеноні та одне із Семи чудес світу Статуя Зевса в Олімпії; найбільш прославлена робота Мирона — Дискобол, в якій майстру вдалось передати не якийсь певний рух атлета, але передати міць внутрішньої напруги, необхідної для перемоги; Дорифор Поліклета Старшого — образ людини-героя, переможця із ідеальними пропорціями тіла.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Культура Греції</dc:title>
  <dc:creator>я</dc:creator>
  <cp:lastModifiedBy>я</cp:lastModifiedBy>
  <cp:revision>4</cp:revision>
  <dcterms:created xsi:type="dcterms:W3CDTF">2013-11-26T15:55:00Z</dcterms:created>
  <dcterms:modified xsi:type="dcterms:W3CDTF">2013-11-26T16:31:49Z</dcterms:modified>
</cp:coreProperties>
</file>