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uk-UA" dirty="0" smtClean="0"/>
              <a:t>Культура Греції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019800"/>
          </a:xfrm>
        </p:spPr>
        <p:txBody>
          <a:bodyPr>
            <a:noAutofit/>
          </a:bodyPr>
          <a:lstStyle/>
          <a:p>
            <a:r>
              <a:rPr lang="vi-VN" sz="3200" b="1" dirty="0" smtClean="0"/>
              <a:t>Культу́ра Гре́ції</a:t>
            </a:r>
            <a:r>
              <a:rPr lang="vi-VN" sz="3200" dirty="0" smtClean="0"/>
              <a:t> розвивалася впродовж тисяч років, починаючи від егейської культури, продовжуючи особливо бурхливо розвиватись у класичну добу, а пізніше через вплив на Стародавній </a:t>
            </a:r>
            <a:r>
              <a:rPr lang="vi-VN" sz="3200" dirty="0" smtClean="0"/>
              <a:t>Рим</a:t>
            </a:r>
            <a:r>
              <a:rPr lang="uk-UA" sz="3200" dirty="0" smtClean="0"/>
              <a:t> </a:t>
            </a:r>
            <a:r>
              <a:rPr lang="vi-VN" sz="3200" dirty="0" smtClean="0"/>
              <a:t>та</a:t>
            </a:r>
            <a:r>
              <a:rPr lang="vi-VN" sz="3200" dirty="0" smtClean="0"/>
              <a:t> еллінізований </a:t>
            </a:r>
            <a:r>
              <a:rPr lang="vi-VN" sz="3200" dirty="0" smtClean="0"/>
              <a:t>Схід</a:t>
            </a:r>
            <a:r>
              <a:rPr lang="uk-UA" sz="3200" dirty="0" smtClean="0"/>
              <a:t>.</a:t>
            </a:r>
            <a:r>
              <a:rPr lang="vi-VN" sz="3200" dirty="0" smtClean="0"/>
              <a:t>виразилась </a:t>
            </a:r>
            <a:r>
              <a:rPr lang="vi-VN" sz="3200" dirty="0" smtClean="0"/>
              <a:t>у культурі Візантійської імперії. Доба османського панування істотно вплинули на сучасну грецьку культуру, однак історики провідну роль у пожвавленні грецької національної культури віддають Грецькій війні за незалежність 1821—1829 років.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86px-NAMA_Alphabet_gre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447800"/>
            <a:ext cx="4014302" cy="3505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4876800" cy="6126162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Грецька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здійснила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величезний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, </a:t>
            </a:r>
            <a:r>
              <a:rPr lang="ru-RU" sz="2800" dirty="0" err="1" smtClean="0"/>
              <a:t>безпосередньо</a:t>
            </a:r>
            <a:r>
              <a:rPr lang="ru-RU" sz="2800" dirty="0" smtClean="0"/>
              <a:t> </a:t>
            </a:r>
            <a:r>
              <a:rPr lang="ru-RU" sz="2800" dirty="0" err="1" smtClean="0"/>
              <a:t>на</a:t>
            </a:r>
            <a:r>
              <a:rPr lang="ru-RU" sz="2800" dirty="0" smtClean="0"/>
              <a:t> </a:t>
            </a:r>
            <a:r>
              <a:rPr lang="ru-RU" sz="2800" dirty="0" err="1" smtClean="0"/>
              <a:t>романські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, в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 на </a:t>
            </a:r>
            <a:r>
              <a:rPr lang="ru-RU" sz="2800" dirty="0" err="1" smtClean="0"/>
              <a:t>латинську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мову</a:t>
            </a:r>
            <a:r>
              <a:rPr lang="ru-RU" sz="2800" dirty="0" smtClean="0"/>
              <a:t> в </a:t>
            </a:r>
            <a:r>
              <a:rPr lang="ru-RU" sz="2800" dirty="0" err="1" smtClean="0"/>
              <a:t>перші</a:t>
            </a:r>
            <a:r>
              <a:rPr lang="ru-RU" sz="2800" dirty="0" smtClean="0"/>
              <a:t> </a:t>
            </a:r>
            <a:r>
              <a:rPr lang="ru-RU" sz="2800" dirty="0" err="1" smtClean="0"/>
              <a:t>дні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становлення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Стародавнього</a:t>
            </a:r>
            <a:r>
              <a:rPr lang="ru-RU" sz="2800" dirty="0" smtClean="0"/>
              <a:t> Риму. </a:t>
            </a:r>
            <a:r>
              <a:rPr lang="ru-RU" sz="2800" dirty="0" err="1" smtClean="0"/>
              <a:t>Ознаки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побачити</a:t>
            </a:r>
            <a:r>
              <a:rPr lang="ru-RU" sz="2800" dirty="0" smtClean="0"/>
              <a:t> в </a:t>
            </a:r>
            <a:r>
              <a:rPr lang="ru-RU" sz="2800" dirty="0" err="1" smtClean="0"/>
              <a:t>усьому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сімействі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західноєвропейських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мов</a:t>
            </a:r>
            <a:r>
              <a:rPr lang="ru-RU" sz="2800" dirty="0" smtClean="0"/>
              <a:t>. 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мова</a:t>
            </a:r>
            <a:r>
              <a:rPr lang="ru-RU" sz="2800" dirty="0" smtClean="0"/>
              <a:t> —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виняток</a:t>
            </a:r>
            <a:r>
              <a:rPr lang="ru-RU" sz="2800" dirty="0" smtClean="0"/>
              <a:t>.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</a:t>
            </a:r>
            <a:r>
              <a:rPr lang="ru-RU" sz="2800" dirty="0" smtClean="0"/>
              <a:t>того, </a:t>
            </a:r>
            <a:r>
              <a:rPr lang="ru-RU" sz="2800" dirty="0" err="1" smtClean="0"/>
              <a:t>наукова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термінологія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</a:t>
            </a:r>
            <a:r>
              <a:rPr lang="ru-RU" sz="2800" dirty="0" err="1" smtClean="0"/>
              <a:t>цілком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базується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грецькій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лексиці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Грецька</a:t>
            </a:r>
            <a:r>
              <a:rPr lang="ru-RU" sz="2800" dirty="0" smtClean="0"/>
              <a:t> </a:t>
            </a:r>
            <a:r>
              <a:rPr lang="ru-RU" sz="2800" dirty="0" err="1" smtClean="0"/>
              <a:t>література</a:t>
            </a:r>
            <a:r>
              <a:rPr lang="ru-RU" sz="2800" dirty="0" smtClean="0"/>
              <a:t> </a:t>
            </a:r>
            <a:r>
              <a:rPr lang="ru-RU" sz="2800" dirty="0" err="1" smtClean="0"/>
              <a:t>поділяється</a:t>
            </a:r>
            <a:r>
              <a:rPr lang="ru-RU" sz="2800" dirty="0" smtClean="0"/>
              <a:t> на три </a:t>
            </a:r>
            <a:r>
              <a:rPr lang="ru-RU" sz="2800" dirty="0" err="1" smtClean="0"/>
              <a:t>періоди</a:t>
            </a:r>
            <a:r>
              <a:rPr lang="ru-RU" sz="2800" dirty="0" smtClean="0"/>
              <a:t>: </a:t>
            </a:r>
            <a:r>
              <a:rPr lang="ru-RU" sz="2800" dirty="0" err="1" smtClean="0"/>
              <a:t>давньогрецьку</a:t>
            </a:r>
            <a:r>
              <a:rPr lang="ru-RU" sz="2800" dirty="0" smtClean="0"/>
              <a:t>, </a:t>
            </a:r>
            <a:r>
              <a:rPr lang="ru-RU" sz="2800" dirty="0" err="1" smtClean="0"/>
              <a:t>візантійську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новогрецьку</a:t>
            </a:r>
            <a:r>
              <a:rPr lang="ru-RU" sz="2800" dirty="0" smtClean="0"/>
              <a:t>. </a:t>
            </a:r>
            <a:r>
              <a:rPr lang="ru-RU" sz="2800" dirty="0" smtClean="0"/>
              <a:t>У </a:t>
            </a:r>
            <a:r>
              <a:rPr lang="ru-RU" sz="2800" dirty="0" err="1" smtClean="0"/>
              <a:t>Стародавній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Греції</a:t>
            </a:r>
            <a:r>
              <a:rPr lang="ru-RU" sz="2800" dirty="0" smtClean="0"/>
              <a:t> </a:t>
            </a:r>
            <a:r>
              <a:rPr lang="ru-RU" sz="2800" dirty="0" err="1" smtClean="0"/>
              <a:t>література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розквітла</a:t>
            </a:r>
            <a:r>
              <a:rPr lang="ru-RU" sz="2800" dirty="0" smtClean="0"/>
              <a:t> </a:t>
            </a:r>
            <a:r>
              <a:rPr lang="ru-RU" sz="2800" dirty="0" err="1" smtClean="0"/>
              <a:t>раніше</a:t>
            </a:r>
            <a:r>
              <a:rPr lang="ru-RU" sz="2800" dirty="0" smtClean="0"/>
              <a:t>, </a:t>
            </a:r>
            <a:r>
              <a:rPr lang="ru-RU" sz="2800" dirty="0" err="1" smtClean="0"/>
              <a:t>ніж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склалася</a:t>
            </a:r>
            <a:r>
              <a:rPr lang="ru-RU" sz="2800" dirty="0" smtClean="0"/>
              <a:t> </a:t>
            </a:r>
            <a:r>
              <a:rPr lang="ru-RU" sz="2800" dirty="0" err="1" smtClean="0"/>
              <a:t>класична</a:t>
            </a:r>
            <a:r>
              <a:rPr lang="ru-RU" sz="2800" dirty="0" smtClean="0"/>
              <a:t> наука, </a:t>
            </a:r>
            <a:r>
              <a:rPr lang="ru-RU" sz="2800" dirty="0" err="1" smtClean="0"/>
              <a:t>освіта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мистецтво</a:t>
            </a:r>
            <a:r>
              <a:rPr lang="ru-RU" sz="2800" dirty="0" smtClean="0"/>
              <a:t>. </a:t>
            </a:r>
            <a:r>
              <a:rPr lang="ru-RU" sz="2800" dirty="0" err="1" smtClean="0"/>
              <a:t>Приблизно</a:t>
            </a:r>
            <a:r>
              <a:rPr lang="ru-RU" sz="2800" dirty="0" smtClean="0"/>
              <a:t> у 8 </a:t>
            </a:r>
            <a:r>
              <a:rPr lang="ru-RU" sz="2800" dirty="0" err="1" smtClean="0"/>
              <a:t>столітті</a:t>
            </a:r>
            <a:r>
              <a:rPr lang="ru-RU" sz="2800" dirty="0" smtClean="0"/>
              <a:t> до н. е. Гомер створив «</a:t>
            </a:r>
            <a:r>
              <a:rPr lang="ru-RU" sz="2800" dirty="0" err="1" smtClean="0"/>
              <a:t>Іліаду</a:t>
            </a:r>
            <a:r>
              <a:rPr lang="ru-RU" sz="2800" dirty="0" smtClean="0"/>
              <a:t>» та «</a:t>
            </a:r>
            <a:r>
              <a:rPr lang="ru-RU" sz="2800" dirty="0" err="1" smtClean="0"/>
              <a:t>Одіссею</a:t>
            </a:r>
            <a:r>
              <a:rPr lang="ru-RU" sz="2800" dirty="0" smtClean="0"/>
              <a:t>» — </a:t>
            </a:r>
            <a:r>
              <a:rPr lang="ru-RU" sz="2800" dirty="0" err="1" smtClean="0"/>
              <a:t>кіклічні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поеми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пов'язані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 </a:t>
            </a:r>
            <a:r>
              <a:rPr lang="ru-RU" sz="2800" dirty="0" err="1" smtClean="0"/>
              <a:t>героїчним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епосом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присвяченим</a:t>
            </a:r>
            <a:r>
              <a:rPr lang="ru-RU" sz="2800" dirty="0" smtClean="0"/>
              <a:t> </a:t>
            </a:r>
            <a:r>
              <a:rPr lang="ru-RU" sz="2800" dirty="0" err="1" smtClean="0"/>
              <a:t>Троянській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війні</a:t>
            </a:r>
            <a:r>
              <a:rPr lang="ru-RU" sz="2800" dirty="0" smtClean="0"/>
              <a:t>. </a:t>
            </a:r>
            <a:r>
              <a:rPr lang="ru-RU" sz="2800" dirty="0" err="1" smtClean="0"/>
              <a:t>Гесіод</a:t>
            </a:r>
            <a:r>
              <a:rPr lang="ru-RU" sz="2800" dirty="0" smtClean="0"/>
              <a:t> </a:t>
            </a:r>
            <a:r>
              <a:rPr lang="ru-RU" sz="2800" dirty="0" err="1" smtClean="0"/>
              <a:t>продовжив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традицію</a:t>
            </a:r>
            <a:r>
              <a:rPr lang="ru-RU" sz="2800" dirty="0" smtClean="0"/>
              <a:t> Гомера у «</a:t>
            </a:r>
            <a:r>
              <a:rPr lang="ru-RU" sz="2800" dirty="0" err="1" smtClean="0"/>
              <a:t>Теогонії</a:t>
            </a:r>
            <a:r>
              <a:rPr lang="ru-RU" sz="2800" dirty="0" smtClean="0"/>
              <a:t>». Фрагментарно до нас </a:t>
            </a:r>
            <a:r>
              <a:rPr lang="ru-RU" sz="2800" dirty="0" err="1" smtClean="0"/>
              <a:t>дійшли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вірші</a:t>
            </a:r>
            <a:r>
              <a:rPr lang="ru-RU" sz="2800" dirty="0" smtClean="0"/>
              <a:t> Сапфо та Анакреонта, </a:t>
            </a:r>
            <a:r>
              <a:rPr lang="ru-RU" sz="2800" dirty="0" err="1" smtClean="0"/>
              <a:t>чиї</a:t>
            </a:r>
            <a:r>
              <a:rPr lang="ru-RU" sz="2800" dirty="0" smtClean="0"/>
              <a:t> </a:t>
            </a:r>
            <a:r>
              <a:rPr lang="ru-RU" sz="2800" dirty="0" err="1" smtClean="0"/>
              <a:t>імена</a:t>
            </a:r>
            <a:r>
              <a:rPr lang="ru-RU" sz="2800" dirty="0" smtClean="0"/>
              <a:t> дали </a:t>
            </a:r>
            <a:r>
              <a:rPr lang="ru-RU" sz="2800" dirty="0" err="1" smtClean="0"/>
              <a:t>назву</a:t>
            </a:r>
            <a:r>
              <a:rPr lang="ru-RU" sz="2800" dirty="0" smtClean="0"/>
              <a:t> </a:t>
            </a:r>
            <a:r>
              <a:rPr lang="ru-RU" sz="2800" dirty="0" err="1" smtClean="0"/>
              <a:t>сапфічній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строфі</a:t>
            </a:r>
            <a:r>
              <a:rPr lang="ru-RU" sz="2800" dirty="0" smtClean="0"/>
              <a:t> та </a:t>
            </a:r>
            <a:r>
              <a:rPr lang="ru-RU" sz="2800" dirty="0" err="1" smtClean="0"/>
              <a:t>анакреонтиці</a:t>
            </a:r>
            <a:r>
              <a:rPr lang="ru-RU" sz="2800" dirty="0" smtClean="0"/>
              <a:t>. Як </a:t>
            </a:r>
            <a:r>
              <a:rPr lang="ru-RU" sz="2800" dirty="0" err="1" smtClean="0"/>
              <a:t>самостійний</a:t>
            </a:r>
            <a:r>
              <a:rPr lang="ru-RU" sz="2800" dirty="0" smtClean="0"/>
              <a:t> жанр </a:t>
            </a:r>
            <a:r>
              <a:rPr lang="ru-RU" sz="2800" dirty="0" err="1" smtClean="0"/>
              <a:t>розвивалась</a:t>
            </a:r>
            <a:r>
              <a:rPr lang="ru-RU" sz="2800" dirty="0" smtClean="0"/>
              <a:t> </a:t>
            </a:r>
            <a:r>
              <a:rPr lang="ru-RU" sz="2800" dirty="0" err="1" smtClean="0"/>
              <a:t>давньогрецька</a:t>
            </a:r>
            <a:r>
              <a:rPr lang="ru-RU" sz="2800" dirty="0" smtClean="0"/>
              <a:t> драма,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найяскравіших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представників</a:t>
            </a:r>
            <a:r>
              <a:rPr lang="ru-RU" sz="2800" dirty="0" smtClean="0"/>
              <a:t> </a:t>
            </a:r>
            <a:r>
              <a:rPr lang="ru-RU" sz="2800" dirty="0" err="1" smtClean="0"/>
              <a:t>Есхіл</a:t>
            </a:r>
            <a:r>
              <a:rPr lang="ru-RU" sz="2800" dirty="0" smtClean="0"/>
              <a:t>, </a:t>
            </a:r>
            <a:r>
              <a:rPr lang="ru-RU" sz="2800" dirty="0" err="1" smtClean="0"/>
              <a:t>Софокл</a:t>
            </a:r>
            <a:r>
              <a:rPr lang="ru-RU" sz="2800" dirty="0" smtClean="0"/>
              <a:t>, </a:t>
            </a:r>
            <a:r>
              <a:rPr lang="ru-RU" sz="2800" dirty="0" err="1" smtClean="0"/>
              <a:t>Евріпід</a:t>
            </a:r>
            <a:r>
              <a:rPr lang="ru-RU" sz="2800" dirty="0" smtClean="0"/>
              <a:t>, Аристофан.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_1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381000"/>
            <a:ext cx="2209800" cy="30714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4724400" cy="6202362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Живописні</a:t>
            </a:r>
            <a:r>
              <a:rPr lang="ru-RU" sz="2000" dirty="0" smtClean="0"/>
              <a:t> твори </a:t>
            </a:r>
            <a:r>
              <a:rPr lang="ru-RU" sz="2000" dirty="0" err="1" smtClean="0"/>
              <a:t>давнини</a:t>
            </a:r>
            <a:r>
              <a:rPr lang="ru-RU" sz="2000" dirty="0" smtClean="0"/>
              <a:t> час не </a:t>
            </a:r>
            <a:r>
              <a:rPr lang="ru-RU" sz="2000" dirty="0" err="1" smtClean="0"/>
              <a:t>зберіг</a:t>
            </a:r>
            <a:r>
              <a:rPr lang="ru-RU" sz="2000" dirty="0" smtClean="0"/>
              <a:t>,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 smtClean="0"/>
              <a:t>судити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чудовий</a:t>
            </a:r>
            <a:r>
              <a:rPr lang="ru-RU" sz="2000" dirty="0" smtClean="0"/>
              <a:t> </a:t>
            </a:r>
            <a:r>
              <a:rPr lang="ru-RU" sz="2000" dirty="0" err="1" smtClean="0"/>
              <a:t>вазовий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живопис</a:t>
            </a:r>
            <a:r>
              <a:rPr lang="ru-RU" sz="2000" dirty="0" smtClean="0"/>
              <a:t>. В </a:t>
            </a:r>
            <a:r>
              <a:rPr lang="ru-RU" sz="2000" dirty="0" err="1" smtClean="0"/>
              <a:t>добу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пізньої</a:t>
            </a:r>
            <a:r>
              <a:rPr lang="ru-RU" sz="2000" dirty="0" smtClean="0"/>
              <a:t> </a:t>
            </a:r>
            <a:r>
              <a:rPr lang="ru-RU" sz="2000" dirty="0" err="1" smtClean="0"/>
              <a:t>геометрики</a:t>
            </a:r>
            <a:r>
              <a:rPr lang="ru-RU" sz="2000" dirty="0" smtClean="0"/>
              <a:t> </a:t>
            </a:r>
            <a:r>
              <a:rPr lang="ru-RU" sz="2000" dirty="0" err="1" smtClean="0"/>
              <a:t>створені</a:t>
            </a:r>
            <a:r>
              <a:rPr lang="ru-RU" sz="2000" dirty="0" smtClean="0"/>
              <a:t> </a:t>
            </a:r>
            <a:r>
              <a:rPr lang="ru-RU" sz="2000" dirty="0" err="1" smtClean="0"/>
              <a:t>дипілонські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вази</a:t>
            </a:r>
            <a:r>
              <a:rPr lang="ru-RU" sz="2000" dirty="0" smtClean="0"/>
              <a:t>, на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вперше</a:t>
            </a:r>
            <a:r>
              <a:rPr lang="ru-RU" sz="2000" dirty="0" smtClean="0"/>
              <a:t> </a:t>
            </a:r>
            <a:r>
              <a:rPr lang="ru-RU" sz="2000" dirty="0" err="1" smtClean="0"/>
              <a:t>з'явились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спрощені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фігури</a:t>
            </a:r>
            <a:r>
              <a:rPr lang="ru-RU" sz="2000" dirty="0" smtClean="0"/>
              <a:t> людей та </a:t>
            </a:r>
            <a:r>
              <a:rPr lang="ru-RU" sz="2000" dirty="0" err="1" smtClean="0"/>
              <a:t>тварин</a:t>
            </a:r>
            <a:r>
              <a:rPr lang="ru-RU" sz="2000" dirty="0" smtClean="0"/>
              <a:t>. </a:t>
            </a:r>
            <a:r>
              <a:rPr lang="ru-RU" sz="2000" dirty="0" err="1" smtClean="0"/>
              <a:t>Розпис</a:t>
            </a:r>
            <a:r>
              <a:rPr lang="ru-RU" sz="2000" dirty="0" smtClean="0"/>
              <a:t> на вазах 7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 до н. е. </a:t>
            </a:r>
            <a:r>
              <a:rPr lang="ru-RU" sz="2000" dirty="0" err="1" smtClean="0"/>
              <a:t>подає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фігури</a:t>
            </a:r>
            <a:r>
              <a:rPr lang="ru-RU" sz="2000" dirty="0" smtClean="0"/>
              <a:t> простим </a:t>
            </a:r>
            <a:r>
              <a:rPr lang="ru-RU" sz="2000" dirty="0" err="1" smtClean="0"/>
              <a:t>силуетом</a:t>
            </a:r>
            <a:r>
              <a:rPr lang="ru-RU" sz="2000" dirty="0" smtClean="0"/>
              <a:t>, при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весь </a:t>
            </a:r>
            <a:r>
              <a:rPr lang="ru-RU" sz="2000" dirty="0" err="1" smtClean="0"/>
              <a:t>простір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заповнювався</a:t>
            </a:r>
            <a:r>
              <a:rPr lang="ru-RU" sz="2000" dirty="0" smtClean="0"/>
              <a:t> фризами </a:t>
            </a:r>
            <a:r>
              <a:rPr lang="ru-RU" sz="2000" dirty="0" err="1" smtClean="0"/>
              <a:t>і</a:t>
            </a:r>
            <a:r>
              <a:rPr lang="ru-RU" sz="2000" dirty="0" smtClean="0"/>
              <a:t> орнаментами 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килимовий</a:t>
            </a:r>
            <a:r>
              <a:rPr lang="ru-RU" sz="2000" dirty="0" smtClean="0"/>
              <a:t>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 </a:t>
            </a:r>
            <a:r>
              <a:rPr lang="ru-RU" sz="2000" dirty="0" err="1" smtClean="0"/>
              <a:t>Орієнталізуючий</a:t>
            </a:r>
            <a:r>
              <a:rPr lang="ru-RU" sz="2000" dirty="0" smtClean="0"/>
              <a:t> стиль. </a:t>
            </a:r>
            <a:r>
              <a:rPr lang="ru-RU" sz="2000" dirty="0" err="1" smtClean="0"/>
              <a:t>Із</a:t>
            </a:r>
            <a:r>
              <a:rPr lang="ru-RU" sz="2000" dirty="0" smtClean="0"/>
              <a:t> </a:t>
            </a:r>
            <a:r>
              <a:rPr lang="ru-RU" sz="2000" dirty="0" err="1" smtClean="0"/>
              <a:t>вдосконаленням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керамічної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r>
              <a:rPr lang="ru-RU" sz="2000" dirty="0" smtClean="0"/>
              <a:t> </a:t>
            </a:r>
            <a:r>
              <a:rPr lang="ru-RU" sz="2000" dirty="0" err="1" smtClean="0"/>
              <a:t>ріс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: для </a:t>
            </a:r>
            <a:r>
              <a:rPr lang="ru-RU" sz="2000" dirty="0" err="1" smtClean="0"/>
              <a:t>архаїки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характерний</a:t>
            </a:r>
            <a:r>
              <a:rPr lang="ru-RU" sz="2000" dirty="0" smtClean="0"/>
              <a:t>, так званий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чорнофігурний</a:t>
            </a:r>
            <a:r>
              <a:rPr lang="ru-RU" sz="2000" dirty="0" smtClean="0"/>
              <a:t> </a:t>
            </a:r>
            <a:r>
              <a:rPr lang="ru-RU" sz="2000" dirty="0" smtClean="0"/>
              <a:t>стиль (</a:t>
            </a:r>
            <a:r>
              <a:rPr lang="ru-RU" sz="2000" dirty="0" err="1" smtClean="0"/>
              <a:t>малювалися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фігури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світлому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тлі</a:t>
            </a:r>
            <a:r>
              <a:rPr lang="ru-RU" sz="2000" dirty="0" smtClean="0"/>
              <a:t>),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у </a:t>
            </a:r>
            <a:r>
              <a:rPr lang="ru-RU" sz="2000" dirty="0" err="1" smtClean="0"/>
              <a:t>класичну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епоху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змінився</a:t>
            </a:r>
            <a:r>
              <a:rPr lang="ru-RU" sz="2000" dirty="0" smtClean="0"/>
              <a:t> </a:t>
            </a:r>
            <a:r>
              <a:rPr lang="ru-RU" sz="2000" dirty="0" err="1" smtClean="0"/>
              <a:t>червонофігурним</a:t>
            </a:r>
            <a:r>
              <a:rPr lang="ru-RU" sz="2000" dirty="0" smtClean="0"/>
              <a:t> стилем,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зробив</a:t>
            </a:r>
            <a:r>
              <a:rPr lang="ru-RU" sz="2000" dirty="0" smtClean="0"/>
              <a:t> </a:t>
            </a:r>
            <a:r>
              <a:rPr lang="ru-RU" sz="2000" dirty="0" err="1" smtClean="0"/>
              <a:t>зображення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реалістичнішими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810000"/>
            <a:ext cx="1800225" cy="25431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7px-Venus_de_Milo_Louvre_Ma399_n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600" y="304800"/>
            <a:ext cx="1723342" cy="28915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5181600" cy="61261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Скульптура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улюбленим</a:t>
            </a:r>
            <a:r>
              <a:rPr lang="ru-RU" sz="2000" dirty="0" smtClean="0"/>
              <a:t> видом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еллінів</a:t>
            </a:r>
            <a:r>
              <a:rPr lang="ru-RU" sz="2000" dirty="0" smtClean="0"/>
              <a:t>. </a:t>
            </a:r>
            <a:r>
              <a:rPr lang="ru-RU" sz="2000" dirty="0" err="1" smtClean="0"/>
              <a:t>Статуї</a:t>
            </a:r>
            <a:r>
              <a:rPr lang="ru-RU" sz="2000" dirty="0" smtClean="0"/>
              <a:t> </a:t>
            </a:r>
            <a:r>
              <a:rPr lang="ru-RU" sz="2000" dirty="0" err="1" smtClean="0"/>
              <a:t>богів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ставилися</a:t>
            </a:r>
            <a:r>
              <a:rPr lang="ru-RU" sz="2000" dirty="0" smtClean="0"/>
              <a:t> в храмах </a:t>
            </a:r>
            <a:r>
              <a:rPr lang="ru-RU" sz="2000" dirty="0" err="1" smtClean="0"/>
              <a:t>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міських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площах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споруджувалися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переможцям</a:t>
            </a:r>
            <a:r>
              <a:rPr lang="ru-RU" sz="2000" dirty="0" smtClean="0"/>
              <a:t> </a:t>
            </a:r>
            <a:r>
              <a:rPr lang="ru-RU" sz="2000" dirty="0" err="1" smtClean="0"/>
              <a:t>Олімпійських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ігор</a:t>
            </a:r>
            <a:r>
              <a:rPr lang="ru-RU" sz="2000" dirty="0" smtClean="0"/>
              <a:t> </a:t>
            </a:r>
            <a:r>
              <a:rPr lang="ru-RU" sz="2000" dirty="0" err="1" smtClean="0"/>
              <a:t>і</a:t>
            </a:r>
            <a:r>
              <a:rPr lang="ru-RU" sz="2000" dirty="0" smtClean="0"/>
              <a:t> великим драматургам. На </a:t>
            </a:r>
            <a:r>
              <a:rPr lang="ru-RU" sz="2000" dirty="0" err="1" smtClean="0"/>
              <a:t>зміну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архаїчнимкуросам</a:t>
            </a:r>
            <a:r>
              <a:rPr lang="ru-RU" sz="2000" dirty="0" smtClean="0"/>
              <a:t> 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dirty="0" err="1" smtClean="0"/>
              <a:t>корам</a:t>
            </a:r>
            <a:r>
              <a:rPr lang="ru-RU" sz="2000" dirty="0" smtClean="0"/>
              <a:t> в </a:t>
            </a:r>
            <a:r>
              <a:rPr lang="ru-RU" sz="2000" dirty="0" err="1" smtClean="0"/>
              <a:t>класичну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прийшли</a:t>
            </a:r>
            <a:r>
              <a:rPr lang="ru-RU" sz="2000" dirty="0" smtClean="0"/>
              <a:t> </a:t>
            </a:r>
            <a:r>
              <a:rPr lang="ru-RU" sz="2000" dirty="0" err="1" smtClean="0"/>
              <a:t>шедеври</a:t>
            </a:r>
            <a:r>
              <a:rPr lang="ru-RU" sz="2000" dirty="0" smtClean="0"/>
              <a:t> </a:t>
            </a:r>
            <a:r>
              <a:rPr lang="ru-RU" sz="2000" dirty="0" err="1" smtClean="0"/>
              <a:t>Фідія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 </a:t>
            </a:r>
            <a:r>
              <a:rPr lang="ru-RU" sz="2000" dirty="0" err="1" smtClean="0"/>
              <a:t>хрисоелефантинний</a:t>
            </a:r>
            <a:r>
              <a:rPr lang="ru-RU" sz="2000" dirty="0" smtClean="0"/>
              <a:t> </a:t>
            </a:r>
            <a:r>
              <a:rPr lang="ru-RU" sz="2000" dirty="0" err="1" smtClean="0"/>
              <a:t>колосальний</a:t>
            </a:r>
            <a:r>
              <a:rPr lang="ru-RU" sz="2000" dirty="0" smtClean="0"/>
              <a:t> образ </a:t>
            </a:r>
            <a:r>
              <a:rPr lang="ru-RU" sz="2000" dirty="0" err="1" smtClean="0"/>
              <a:t>покровительки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Афіни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Парфенос</a:t>
            </a:r>
            <a:r>
              <a:rPr lang="ru-RU" sz="2000" dirty="0" smtClean="0"/>
              <a:t> в </a:t>
            </a:r>
            <a:r>
              <a:rPr lang="ru-RU" sz="2000" dirty="0" err="1" smtClean="0"/>
              <a:t>Парфеноні</a:t>
            </a:r>
            <a:r>
              <a:rPr lang="ru-RU" sz="2000" dirty="0" smtClean="0"/>
              <a:t> та </a:t>
            </a:r>
            <a:r>
              <a:rPr lang="ru-RU" sz="2000" dirty="0" err="1" smtClean="0"/>
              <a:t>одне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 Семи чудес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 Статуя Зевса в </a:t>
            </a:r>
            <a:r>
              <a:rPr lang="ru-RU" sz="2000" dirty="0" err="1" smtClean="0"/>
              <a:t>Олімпії</a:t>
            </a:r>
            <a:r>
              <a:rPr lang="ru-RU" sz="2000" dirty="0" smtClean="0"/>
              <a:t>;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прославлена робота Мирона — </a:t>
            </a:r>
            <a:r>
              <a:rPr lang="ru-RU" sz="2000" i="1" dirty="0" smtClean="0"/>
              <a:t>Дискобол</a:t>
            </a:r>
            <a:r>
              <a:rPr lang="ru-RU" sz="2000" dirty="0" smtClean="0"/>
              <a:t>, в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майстру</a:t>
            </a:r>
            <a:r>
              <a:rPr lang="ru-RU" sz="2000" dirty="0" smtClean="0"/>
              <a:t> вдалось </a:t>
            </a:r>
            <a:r>
              <a:rPr lang="ru-RU" sz="2000" dirty="0" err="1" smtClean="0"/>
              <a:t>передати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якийсь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рух</a:t>
            </a:r>
            <a:r>
              <a:rPr lang="ru-RU" sz="2000" dirty="0" smtClean="0"/>
              <a:t> атлета,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міць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напруги</a:t>
            </a:r>
            <a:r>
              <a:rPr lang="ru-RU" sz="2000" dirty="0" smtClean="0"/>
              <a:t>, </a:t>
            </a:r>
            <a:r>
              <a:rPr lang="ru-RU" sz="2000" dirty="0" err="1" smtClean="0"/>
              <a:t>необхідної</a:t>
            </a:r>
            <a:r>
              <a:rPr lang="ru-RU" sz="2000" dirty="0" smtClean="0"/>
              <a:t> для перемоги; </a:t>
            </a:r>
            <a:r>
              <a:rPr lang="ru-RU" sz="2000" i="1" dirty="0" err="1" smtClean="0"/>
              <a:t>Дорифор</a:t>
            </a:r>
            <a:r>
              <a:rPr lang="ru-RU" sz="2000" dirty="0" smtClean="0"/>
              <a:t> </a:t>
            </a:r>
            <a:r>
              <a:rPr lang="ru-RU" sz="2000" dirty="0" err="1" smtClean="0"/>
              <a:t>Поліклета</a:t>
            </a:r>
            <a:r>
              <a:rPr lang="ru-RU" sz="2000" dirty="0" smtClean="0"/>
              <a:t> Старшого — образ </a:t>
            </a:r>
            <a:r>
              <a:rPr lang="ru-RU" sz="2000" dirty="0" err="1" smtClean="0"/>
              <a:t>людини-героя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переможця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ідеальними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пропорціями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dyskob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352800"/>
            <a:ext cx="2457450" cy="3276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51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Культура Греції</vt:lpstr>
      <vt:lpstr>Культу́ра Гре́ції розвивалася впродовж тисяч років, починаючи від егейської культури, продовжуючи особливо бурхливо розвиватись у класичну добу, а пізніше через вплив на Стародавній Рим та еллінізований Схід.виразилась у культурі Візантійської імперії. Доба османського панування істотно вплинули на сучасну грецьку культуру, однак історики провідну роль у пожвавленні грецької національної культури віддають Грецькій війні за незалежність 1821—1829 років.</vt:lpstr>
      <vt:lpstr>Грецька мова здійснила величезний вплив на інші європейські мови, безпосередньо на романські мови, в тому числі на латинську мову в перші дні становлення Стародавнього Риму. Ознаки цього впливу можна побачити в усьому сімействі західноєвропейських мов. Українська мова — також не виняток. Крім того, наукова термінологія майже цілком базується на грецькій лексиці.</vt:lpstr>
      <vt:lpstr>Грецька література поділяється на три періоди: давньогрецьку, візантійську та новогрецьку. У Стародавній Греції література розквітла раніше, ніж склалася класична наука, освіта та мистецтво. Приблизно у 8 столітті до н. е. Гомер створив «Іліаду» та «Одіссею» — кіклічні поеми, пов'язані із героїчним епосом, присвяченим Троянській війні. Гесіод продовжив традицію Гомера у «Теогонії». Фрагментарно до нас дійшли вірші Сапфо та Анакреонта, чиї імена дали назву сапфічній строфі та анакреонтиці. Як самостійний жанр розвивалась давньогрецька драма, серед її найяскравіших представників Есхіл, Софокл, Евріпід, Аристофан.</vt:lpstr>
      <vt:lpstr>Живописні твори давнини час не зберіг, однак про їх рівень художності дозволяє судити чудовий вазовий живопис. В добу пізньої геометрики створені дипілонські вази, на яких вперше з'явились спрощені фігури людей та тварин. Розпис на вазах 7 століття до н. е. подає фігури простим силуетом, при цьому весь простір заповнювався фризами і орнаментами — це килимовий, або Орієнталізуючий стиль. Із вдосконаленням керамічної технології ріс її художній рівень: для архаїки характерний, так званий, чорнофігурний стиль (малювалися темні фігури на світлому тлі), який у класичну епоху змінився червонофігурним стилем, що зробив зображення реалістичнішими.</vt:lpstr>
      <vt:lpstr>Скульптура була улюбленим видом мистецтва еллінів. Статуї богів ставилися в храмах і на міських площах, споруджувалися переможцям Олімпійських ігор і великим драматургам. На зміну архаїчнимкуросам і корам в класичну добу прийшли шедеври Фідія, зокрема хрисоелефантинний колосальний образ покровительки Афіни Парфенос в Парфеноні та одне із Семи чудес світу Статуя Зевса в Олімпії; найбільш прославлена робота Мирона — Дискобол, в якій майстру вдалось передати не якийсь певний рух атлета, але передати міць внутрішньої напруги, необхідної для перемоги; Дорифор Поліклета Старшого — образ людини-героя, переможця із ідеальними пропорціями тіла.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Греції</dc:title>
  <dc:creator>я</dc:creator>
  <cp:lastModifiedBy>я</cp:lastModifiedBy>
  <cp:revision>4</cp:revision>
  <dcterms:created xsi:type="dcterms:W3CDTF">2013-11-26T15:55:00Z</dcterms:created>
  <dcterms:modified xsi:type="dcterms:W3CDTF">2013-11-26T16:31:49Z</dcterms:modified>
</cp:coreProperties>
</file>