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9944-F2D5-4BA1-A29C-C7D140CA9B7C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AF83C-2DD0-439A-85C7-E4767CBA0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13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9944-F2D5-4BA1-A29C-C7D140CA9B7C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AF83C-2DD0-439A-85C7-E4767CBA0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00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9944-F2D5-4BA1-A29C-C7D140CA9B7C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AF83C-2DD0-439A-85C7-E4767CBA0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083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9944-F2D5-4BA1-A29C-C7D140CA9B7C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AF83C-2DD0-439A-85C7-E4767CBA0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83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9944-F2D5-4BA1-A29C-C7D140CA9B7C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AF83C-2DD0-439A-85C7-E4767CBA0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44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9944-F2D5-4BA1-A29C-C7D140CA9B7C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AF83C-2DD0-439A-85C7-E4767CBA0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49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9944-F2D5-4BA1-A29C-C7D140CA9B7C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AF83C-2DD0-439A-85C7-E4767CBA0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66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9944-F2D5-4BA1-A29C-C7D140CA9B7C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AF83C-2DD0-439A-85C7-E4767CBA0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36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9944-F2D5-4BA1-A29C-C7D140CA9B7C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AF83C-2DD0-439A-85C7-E4767CBA0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22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9944-F2D5-4BA1-A29C-C7D140CA9B7C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AF83C-2DD0-439A-85C7-E4767CBA0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324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9944-F2D5-4BA1-A29C-C7D140CA9B7C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AF83C-2DD0-439A-85C7-E4767CBA0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1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79944-F2D5-4BA1-A29C-C7D140CA9B7C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AF83C-2DD0-439A-85C7-E4767CBA0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77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media15.wav"/><Relationship Id="rId7" Type="http://schemas.openxmlformats.org/officeDocument/2006/relationships/image" Target="../media/image30.jpg"/><Relationship Id="rId2" Type="http://schemas.microsoft.com/office/2007/relationships/media" Target="../media/media15.wav"/><Relationship Id="rId1" Type="http://schemas.openxmlformats.org/officeDocument/2006/relationships/tags" Target="../tags/tag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4.pn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4.pn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4.pn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audio" Target="../media/media22.wav"/><Relationship Id="rId7" Type="http://schemas.openxmlformats.org/officeDocument/2006/relationships/image" Target="../media/image42.jpg"/><Relationship Id="rId2" Type="http://schemas.microsoft.com/office/2007/relationships/media" Target="../media/media22.wav"/><Relationship Id="rId1" Type="http://schemas.openxmlformats.org/officeDocument/2006/relationships/tags" Target="../tags/tag5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wav"/><Relationship Id="rId7" Type="http://schemas.openxmlformats.org/officeDocument/2006/relationships/image" Target="../media/image10.jpg"/><Relationship Id="rId2" Type="http://schemas.microsoft.com/office/2007/relationships/media" Target="../media/media5.wav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6.wav"/><Relationship Id="rId7" Type="http://schemas.openxmlformats.org/officeDocument/2006/relationships/image" Target="../media/image13.jpeg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media7.wav"/><Relationship Id="rId7" Type="http://schemas.openxmlformats.org/officeDocument/2006/relationships/image" Target="../media/image17.jpg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8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Польща</a:t>
            </a:r>
            <a:endParaRPr lang="ru-RU" sz="8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98992"/>
            <a:ext cx="4378087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07288"/>
            <a:ext cx="3243005" cy="3816424"/>
          </a:xfrm>
          <a:prstGeom prst="rect">
            <a:avLst/>
          </a:prstGeom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958628"/>
            <a:ext cx="4378087" cy="702620"/>
          </a:xfrm>
        </p:spPr>
        <p:txBody>
          <a:bodyPr/>
          <a:lstStyle/>
          <a:p>
            <a:r>
              <a:rPr lang="uk-UA" i="1" u="sng" dirty="0" smtClean="0">
                <a:solidFill>
                  <a:schemeClr val="tx1"/>
                </a:solidFill>
              </a:rPr>
              <a:t>Прапор</a:t>
            </a:r>
            <a:endParaRPr lang="ru-RU" i="1" u="sng" dirty="0">
              <a:solidFill>
                <a:schemeClr val="tx1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364089" y="6155380"/>
            <a:ext cx="2880320" cy="5139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i="1" u="sng" dirty="0" smtClean="0">
                <a:solidFill>
                  <a:schemeClr val="tx1"/>
                </a:solidFill>
              </a:rPr>
              <a:t>Герб</a:t>
            </a:r>
            <a:endParaRPr lang="ru-RU" i="1" u="sng" dirty="0">
              <a:solidFill>
                <a:schemeClr val="tx1"/>
              </a:solidFill>
            </a:endParaRPr>
          </a:p>
        </p:txBody>
      </p:sp>
      <p:pic>
        <p:nvPicPr>
          <p:cNvPr id="3" name="Polsk_-_Polska.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64704" y="2957544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3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3"/>
    </mc:Choice>
    <mc:Fallback>
      <p:transition spd="slow" advTm="1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latin typeface="Arno Pro Caption" pitchFamily="18" charset="0"/>
              </a:rPr>
              <a:t>Гданськ</a:t>
            </a:r>
            <a:endParaRPr lang="ru-RU" i="1" dirty="0">
              <a:latin typeface="Arno Pro Captio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748631"/>
            <a:ext cx="6350000" cy="4229100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3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4"/>
    </mc:Choice>
    <mc:Fallback>
      <p:transition spd="slow" advTm="15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70C0"/>
                </a:solidFill>
                <a:latin typeface="Arno Pro Caption" pitchFamily="18" charset="0"/>
              </a:rPr>
              <a:t/>
            </a:r>
            <a:br>
              <a:rPr lang="ru-RU" i="1" dirty="0" smtClean="0">
                <a:solidFill>
                  <a:srgbClr val="0070C0"/>
                </a:solidFill>
                <a:latin typeface="Arno Pro Caption" pitchFamily="18" charset="0"/>
              </a:rPr>
            </a:br>
            <a:r>
              <a:rPr lang="ru-RU" i="1" dirty="0" smtClean="0">
                <a:latin typeface="Arno Pro Caption" pitchFamily="18" charset="0"/>
              </a:rPr>
              <a:t>Вроцлав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8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2"/>
    </mc:Choice>
    <mc:Fallback>
      <p:transition spd="slow" advTm="10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i="1" dirty="0" smtClean="0">
                <a:latin typeface="Arno Pro Caption" pitchFamily="18" charset="0"/>
              </a:rPr>
              <a:t>Лодзь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8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7"/>
    </mc:Choice>
    <mc:Fallback>
      <p:transition spd="slow" advTm="5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>
                <a:latin typeface="Arno Pro Caption" pitchFamily="18" charset="0"/>
              </a:rPr>
              <a:t>Познань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868896" cy="4509579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2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6"/>
    </mc:Choice>
    <mc:Fallback>
      <p:transition spd="slow" advTm="6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>
                <a:latin typeface="Arno Pro Caption" pitchFamily="18" charset="0"/>
              </a:rPr>
              <a:t>У Польщі налічується більше 100 університетів</a:t>
            </a:r>
            <a:endParaRPr lang="uk-UA" i="1" dirty="0">
              <a:latin typeface="Arno Pro Captio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61989"/>
            <a:ext cx="3546602" cy="212796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149080"/>
            <a:ext cx="3847125" cy="2572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51" y="4365104"/>
            <a:ext cx="4580885" cy="2328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84784"/>
            <a:ext cx="4982642" cy="2378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56" y="2764965"/>
            <a:ext cx="4723552" cy="2664296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102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1"/>
    </mc:Choice>
    <mc:Fallback>
      <p:transition spd="slow" advTm="11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>
                <a:latin typeface="Arno Pro Caption" pitchFamily="18" charset="0"/>
              </a:rPr>
              <a:t>Футбол у Польщі є найпопулярнішим видом спорту</a:t>
            </a:r>
            <a:endParaRPr lang="uk-UA" i="1" dirty="0">
              <a:latin typeface="Arno Pro Captio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6480721" cy="4320480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1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9"/>
    </mc:Choice>
    <mc:Fallback>
      <p:transition spd="slow" advTm="6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uk-UA" sz="3200" i="1" dirty="0" smtClean="0">
                <a:latin typeface="Arno Pro Caption" pitchFamily="18" charset="0"/>
              </a:rPr>
              <a:t>Маріуш Пудзяновський – громадянин Польщі і єдина людина, що завойовувала титул найсильнішого у світі атлета 6 разів</a:t>
            </a:r>
            <a:endParaRPr lang="uk-UA" sz="3200" i="1" dirty="0">
              <a:latin typeface="Arno Pro Captio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2664296" cy="4849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48880"/>
            <a:ext cx="4350937" cy="36004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6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7"/>
    </mc:Choice>
    <mc:Fallback>
      <p:transition spd="slow" advTm="8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latin typeface="Arno Pro Caption" pitchFamily="18" charset="0"/>
              </a:rPr>
              <a:t>Один з найбільших палацово-паркових ансамблів Європи – </a:t>
            </a:r>
            <a:r>
              <a:rPr lang="uk-UA" i="1" dirty="0" err="1" smtClean="0">
                <a:latin typeface="Arno Pro Caption" pitchFamily="18" charset="0"/>
              </a:rPr>
              <a:t>Лазенки</a:t>
            </a:r>
            <a:r>
              <a:rPr lang="uk-UA" i="1" dirty="0" smtClean="0">
                <a:latin typeface="Arno Pro Caption" pitchFamily="18" charset="0"/>
              </a:rPr>
              <a:t> у Варшаві</a:t>
            </a:r>
            <a:endParaRPr lang="uk-UA" i="1" dirty="0">
              <a:latin typeface="Arno Pro Captio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6631533" cy="4391744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0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3"/>
    </mc:Choice>
    <mc:Fallback>
      <p:transition spd="slow" advTm="4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uk-UA" sz="2800" i="1" dirty="0" smtClean="0">
                <a:latin typeface="Arno Pro Caption" pitchFamily="18" charset="0"/>
              </a:rPr>
              <a:t>Найвищий баштовий годинник у світі – Годинники Тисячоліття в Палаці Культури і Науки Варшави (знаходяться на висоті 165 м.)</a:t>
            </a:r>
            <a:endParaRPr lang="uk-UA" sz="2800" i="1" dirty="0">
              <a:latin typeface="Arno Pro Captio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28800"/>
            <a:ext cx="3780420" cy="5040560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1"/>
    </mc:Choice>
    <mc:Fallback>
      <p:transition spd="slow" advTm="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i="1" dirty="0" smtClean="0">
                <a:latin typeface="Arno Pro Caption" pitchFamily="18" charset="0"/>
              </a:rPr>
              <a:t>Найбільшим і красивим костьолом в світі багато хто вважає костел Пресвятої Діви Марії (висота 105 м.) в Гданську</a:t>
            </a:r>
            <a:endParaRPr lang="uk-UA" sz="2800" i="1" dirty="0">
              <a:latin typeface="Arno Pro Captio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6768752" cy="4832889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5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0"/>
    </mc:Choice>
    <mc:Fallback>
      <p:transition spd="slow" advTm="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6" y="3471746"/>
            <a:ext cx="5084064" cy="3410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5076056" cy="350247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086386">
            <a:off x="586611" y="822640"/>
            <a:ext cx="7622097" cy="4105348"/>
          </a:xfrm>
        </p:spPr>
        <p:txBody>
          <a:bodyPr>
            <a:prstTxWarp prst="textDeflateInflateDeflate">
              <a:avLst/>
            </a:prstTxWarp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vi-VN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По́льща, По́льська Респу́бліка, Річ Посполи́та По́льська </a:t>
            </a:r>
            <a:r>
              <a:rPr lang="de-D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—</a:t>
            </a:r>
            <a:endParaRPr lang="uk-UA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0" indent="0">
              <a:buNone/>
            </a:pPr>
            <a:r>
              <a:rPr lang="de-DE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vi-VN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держава у Центральній Європі, унітарна парламентська республіка, що має в своєму складі 16 воєводств.</a:t>
            </a:r>
            <a:endParaRPr lang="ru-RU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8"/>
    </mc:Choice>
    <mc:Fallback>
      <p:transition spd="slow" advTm="14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i="1" dirty="0" smtClean="0">
                <a:latin typeface="Arno Pro Caption" pitchFamily="18" charset="0"/>
              </a:rPr>
              <a:t>Найдовший в Європі портовий мол (насип) (512 м.) знаходиться в Сопоті</a:t>
            </a:r>
            <a:endParaRPr lang="uk-UA" sz="3200" i="1" dirty="0">
              <a:latin typeface="Arno Pro Captio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984776" cy="5238582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4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6"/>
    </mc:Choice>
    <mc:Fallback>
      <p:transition spd="slow" advTm="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0070C0"/>
                </a:solidFill>
                <a:latin typeface="Arno Pro Caption" pitchFamily="18" charset="0"/>
              </a:rPr>
              <a:t>Кухня Польщі</a:t>
            </a:r>
            <a:endParaRPr lang="ru-RU" i="1" dirty="0">
              <a:solidFill>
                <a:srgbClr val="0070C0"/>
              </a:solidFill>
              <a:latin typeface="Arno Pro Captio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 smtClean="0"/>
              <a:t>    польський варіант пампухів                                            польські картопляні галушки</a:t>
            </a:r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r>
              <a:rPr lang="uk-UA" sz="1800" dirty="0" smtClean="0"/>
              <a:t>                        Журек                 </a:t>
            </a:r>
            <a:r>
              <a:rPr lang="ru-RU" sz="1800" dirty="0" smtClean="0"/>
              <a:t>ТОРТ З МОРКВОЮ І КОРИЦЕЮ</a:t>
            </a:r>
            <a:endParaRPr lang="uk-UA" sz="1800" dirty="0" smtClean="0"/>
          </a:p>
          <a:p>
            <a:pPr marL="0" indent="0">
              <a:buNone/>
            </a:pPr>
            <a:r>
              <a:rPr lang="uk-UA" sz="1800" dirty="0"/>
              <a:t> </a:t>
            </a:r>
            <a:r>
              <a:rPr lang="uk-UA" sz="1800" dirty="0" smtClean="0"/>
              <a:t>                                                                                                                           Бігос</a:t>
            </a:r>
            <a:endParaRPr lang="uk-UA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1" y="1484784"/>
            <a:ext cx="2914305" cy="1938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43" y="1517402"/>
            <a:ext cx="2855728" cy="1905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2" y="3933727"/>
            <a:ext cx="3429964" cy="2572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88" y="4149080"/>
            <a:ext cx="3241040" cy="23571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789040"/>
            <a:ext cx="3810000" cy="2105025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384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34"/>
    </mc:Choice>
    <mc:Fallback>
      <p:transition spd="slow" advTm="20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no Pro Caption" pitchFamily="18" charset="0"/>
              </a:rPr>
              <a:t>Кордони</a:t>
            </a:r>
            <a:r>
              <a:rPr lang="uk-UA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uk-UA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no Pro Caption" pitchFamily="18" charset="0"/>
              </a:rPr>
              <a:t>Польщі</a:t>
            </a:r>
            <a:endParaRPr lang="ru-RU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no Pro Captio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651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b="1" i="1" dirty="0" err="1" smtClean="0">
                <a:solidFill>
                  <a:srgbClr val="0070C0"/>
                </a:solidFill>
              </a:rPr>
              <a:t>Польща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має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державний</a:t>
            </a:r>
            <a:r>
              <a:rPr lang="ru-RU" sz="3600" b="1" i="1" dirty="0" smtClean="0">
                <a:solidFill>
                  <a:srgbClr val="0070C0"/>
                </a:solidFill>
              </a:rPr>
              <a:t> кордон з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сімома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країнами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Європи</a:t>
            </a:r>
            <a:r>
              <a:rPr lang="ru-RU" sz="3600" b="1" i="1" dirty="0" smtClean="0">
                <a:solidFill>
                  <a:srgbClr val="0070C0"/>
                </a:solidFill>
              </a:rPr>
              <a:t>: </a:t>
            </a:r>
            <a:r>
              <a:rPr lang="ru-RU" sz="2800" b="1" i="1" dirty="0" smtClean="0">
                <a:latin typeface="Arno Pro Caption" pitchFamily="18" charset="0"/>
              </a:rPr>
              <a:t>на </a:t>
            </a:r>
            <a:r>
              <a:rPr lang="ru-RU" sz="2800" b="1" i="1" dirty="0" err="1" smtClean="0">
                <a:latin typeface="Arno Pro Caption" pitchFamily="18" charset="0"/>
              </a:rPr>
              <a:t>північному</a:t>
            </a:r>
            <a:r>
              <a:rPr lang="ru-RU" sz="2800" b="1" i="1" dirty="0" smtClean="0">
                <a:latin typeface="Arno Pro Caption" pitchFamily="18" charset="0"/>
              </a:rPr>
              <a:t> </a:t>
            </a:r>
            <a:r>
              <a:rPr lang="ru-RU" sz="2800" b="1" i="1" dirty="0" err="1" smtClean="0">
                <a:latin typeface="Arno Pro Caption" pitchFamily="18" charset="0"/>
              </a:rPr>
              <a:t>сході</a:t>
            </a:r>
            <a:r>
              <a:rPr lang="ru-RU" sz="2800" b="1" i="1" dirty="0" smtClean="0">
                <a:latin typeface="Arno Pro Caption" pitchFamily="18" charset="0"/>
              </a:rPr>
              <a:t> вона </a:t>
            </a:r>
            <a:r>
              <a:rPr lang="ru-RU" sz="2800" b="1" i="1" dirty="0" err="1" smtClean="0">
                <a:latin typeface="Arno Pro Caption" pitchFamily="18" charset="0"/>
              </a:rPr>
              <a:t>межує</a:t>
            </a:r>
            <a:r>
              <a:rPr lang="ru-RU" sz="2800" b="1" i="1" dirty="0" smtClean="0">
                <a:latin typeface="Arno Pro Caption" pitchFamily="18" charset="0"/>
              </a:rPr>
              <a:t> з </a:t>
            </a:r>
            <a:r>
              <a:rPr lang="ru-RU" sz="2800" b="1" i="1" dirty="0" err="1" smtClean="0">
                <a:latin typeface="Arno Pro Caption" pitchFamily="18" charset="0"/>
              </a:rPr>
              <a:t>Росією</a:t>
            </a:r>
            <a:r>
              <a:rPr lang="ru-RU" sz="2800" b="1" i="1" dirty="0" smtClean="0">
                <a:latin typeface="Arno Pro Caption" pitchFamily="18" charset="0"/>
              </a:rPr>
              <a:t> (</a:t>
            </a:r>
            <a:r>
              <a:rPr lang="ru-RU" sz="2800" b="1" i="1" dirty="0" err="1" smtClean="0">
                <a:latin typeface="Arno Pro Caption" pitchFamily="18" charset="0"/>
              </a:rPr>
              <a:t>Калінінградська</a:t>
            </a:r>
            <a:r>
              <a:rPr lang="ru-RU" sz="2800" b="1" i="1" dirty="0" smtClean="0">
                <a:latin typeface="Arno Pro Caption" pitchFamily="18" charset="0"/>
              </a:rPr>
              <a:t> область) та </a:t>
            </a:r>
            <a:r>
              <a:rPr lang="ru-RU" sz="2800" b="1" i="1" dirty="0" err="1" smtClean="0">
                <a:latin typeface="Arno Pro Caption" pitchFamily="18" charset="0"/>
              </a:rPr>
              <a:t>Литвою</a:t>
            </a:r>
            <a:r>
              <a:rPr lang="ru-RU" sz="2800" b="1" i="1" dirty="0" smtClean="0">
                <a:latin typeface="Arno Pro Caption" pitchFamily="18" charset="0"/>
              </a:rPr>
              <a:t>, на </a:t>
            </a:r>
            <a:r>
              <a:rPr lang="ru-RU" sz="2800" b="1" i="1" dirty="0" err="1" smtClean="0">
                <a:latin typeface="Arno Pro Caption" pitchFamily="18" charset="0"/>
              </a:rPr>
              <a:t>сході</a:t>
            </a:r>
            <a:r>
              <a:rPr lang="ru-RU" sz="2800" b="1" i="1" dirty="0" smtClean="0">
                <a:latin typeface="Arno Pro Caption" pitchFamily="18" charset="0"/>
              </a:rPr>
              <a:t> — з </a:t>
            </a:r>
            <a:r>
              <a:rPr lang="ru-RU" sz="2800" b="1" i="1" dirty="0" err="1" smtClean="0">
                <a:latin typeface="Arno Pro Caption" pitchFamily="18" charset="0"/>
              </a:rPr>
              <a:t>Білоруссю</a:t>
            </a:r>
            <a:r>
              <a:rPr lang="ru-RU" sz="2800" b="1" i="1" dirty="0" smtClean="0">
                <a:latin typeface="Arno Pro Caption" pitchFamily="18" charset="0"/>
              </a:rPr>
              <a:t> та </a:t>
            </a:r>
            <a:r>
              <a:rPr lang="ru-RU" sz="2800" b="1" i="1" dirty="0" err="1" smtClean="0">
                <a:latin typeface="Arno Pro Caption" pitchFamily="18" charset="0"/>
              </a:rPr>
              <a:t>Україною</a:t>
            </a:r>
            <a:r>
              <a:rPr lang="ru-RU" sz="2800" b="1" i="1" dirty="0" smtClean="0">
                <a:latin typeface="Arno Pro Caption" pitchFamily="18" charset="0"/>
              </a:rPr>
              <a:t>, на </a:t>
            </a:r>
            <a:r>
              <a:rPr lang="ru-RU" sz="2800" b="1" i="1" dirty="0" err="1" smtClean="0">
                <a:latin typeface="Arno Pro Caption" pitchFamily="18" charset="0"/>
              </a:rPr>
              <a:t>півдні</a:t>
            </a:r>
            <a:r>
              <a:rPr lang="ru-RU" sz="2800" b="1" i="1" dirty="0" smtClean="0">
                <a:latin typeface="Arno Pro Caption" pitchFamily="18" charset="0"/>
              </a:rPr>
              <a:t> — з </a:t>
            </a:r>
            <a:r>
              <a:rPr lang="ru-RU" sz="2800" b="1" i="1" dirty="0" err="1" smtClean="0">
                <a:latin typeface="Arno Pro Caption" pitchFamily="18" charset="0"/>
              </a:rPr>
              <a:t>Чехією</a:t>
            </a:r>
            <a:r>
              <a:rPr lang="ru-RU" sz="2800" b="1" i="1" dirty="0" smtClean="0">
                <a:latin typeface="Arno Pro Caption" pitchFamily="18" charset="0"/>
              </a:rPr>
              <a:t> та </a:t>
            </a:r>
            <a:r>
              <a:rPr lang="ru-RU" sz="2800" b="1" i="1" dirty="0" err="1" smtClean="0">
                <a:latin typeface="Arno Pro Caption" pitchFamily="18" charset="0"/>
              </a:rPr>
              <a:t>Словаччиною</a:t>
            </a:r>
            <a:r>
              <a:rPr lang="ru-RU" sz="2800" b="1" i="1" dirty="0" smtClean="0">
                <a:latin typeface="Arno Pro Caption" pitchFamily="18" charset="0"/>
              </a:rPr>
              <a:t>, на </a:t>
            </a:r>
            <a:r>
              <a:rPr lang="ru-RU" sz="2800" b="1" i="1" dirty="0" err="1" smtClean="0">
                <a:latin typeface="Arno Pro Caption" pitchFamily="18" charset="0"/>
              </a:rPr>
              <a:t>заході</a:t>
            </a:r>
            <a:r>
              <a:rPr lang="ru-RU" sz="2800" b="1" i="1" dirty="0" smtClean="0">
                <a:latin typeface="Arno Pro Caption" pitchFamily="18" charset="0"/>
              </a:rPr>
              <a:t> — з </a:t>
            </a:r>
            <a:r>
              <a:rPr lang="ru-RU" sz="2800" b="1" i="1" dirty="0" err="1" smtClean="0">
                <a:latin typeface="Arno Pro Caption" pitchFamily="18" charset="0"/>
              </a:rPr>
              <a:t>Німеччиною</a:t>
            </a:r>
            <a:r>
              <a:rPr lang="ru-RU" sz="2800" b="1" i="1" dirty="0" smtClean="0">
                <a:latin typeface="Arno Pro Caption" pitchFamily="18" charset="0"/>
              </a:rPr>
              <a:t>. </a:t>
            </a:r>
            <a:endParaRPr lang="ru-RU" sz="2800" b="1" i="1" dirty="0">
              <a:latin typeface="Arno Pro Captio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60848"/>
            <a:ext cx="3717243" cy="3456384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2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55"/>
    </mc:Choice>
    <mc:Fallback>
      <p:transition spd="slow" advTm="19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>
                <a:solidFill>
                  <a:srgbClr val="0066FF"/>
                </a:solidFill>
                <a:latin typeface="Arno Pro Caption" pitchFamily="18" charset="0"/>
              </a:rPr>
              <a:t>На </a:t>
            </a:r>
            <a:r>
              <a:rPr lang="uk-UA" i="1" dirty="0" smtClean="0">
                <a:solidFill>
                  <a:srgbClr val="0066FF"/>
                </a:solidFill>
                <a:latin typeface="Arno Pro Caption" pitchFamily="18" charset="0"/>
              </a:rPr>
              <a:t>півночі</a:t>
            </a:r>
            <a:r>
              <a:rPr lang="ru-RU" i="1" dirty="0" smtClean="0">
                <a:solidFill>
                  <a:srgbClr val="0066FF"/>
                </a:solidFill>
                <a:latin typeface="Arno Pro Caption" pitchFamily="18" charset="0"/>
              </a:rPr>
              <a:t> </a:t>
            </a:r>
            <a:r>
              <a:rPr lang="uk-UA" i="1" dirty="0" smtClean="0">
                <a:solidFill>
                  <a:srgbClr val="0066FF"/>
                </a:solidFill>
                <a:latin typeface="Arno Pro Caption" pitchFamily="18" charset="0"/>
              </a:rPr>
              <a:t>Польща</a:t>
            </a:r>
            <a:r>
              <a:rPr lang="ru-RU" i="1" dirty="0" smtClean="0">
                <a:solidFill>
                  <a:srgbClr val="0066FF"/>
                </a:solidFill>
                <a:latin typeface="Arno Pro Caption" pitchFamily="18" charset="0"/>
              </a:rPr>
              <a:t> </a:t>
            </a:r>
            <a:r>
              <a:rPr lang="uk-UA" i="1" dirty="0" smtClean="0">
                <a:solidFill>
                  <a:srgbClr val="0066FF"/>
                </a:solidFill>
                <a:latin typeface="Arno Pro Caption" pitchFamily="18" charset="0"/>
              </a:rPr>
              <a:t>омивається</a:t>
            </a:r>
            <a:r>
              <a:rPr lang="ru-RU" i="1" dirty="0" smtClean="0">
                <a:solidFill>
                  <a:srgbClr val="0066FF"/>
                </a:solidFill>
                <a:latin typeface="Arno Pro Caption" pitchFamily="18" charset="0"/>
              </a:rPr>
              <a:t> водами </a:t>
            </a:r>
            <a:r>
              <a:rPr lang="uk-UA" i="1" dirty="0" smtClean="0">
                <a:solidFill>
                  <a:srgbClr val="0066FF"/>
                </a:solidFill>
                <a:latin typeface="Arno Pro Caption" pitchFamily="18" charset="0"/>
              </a:rPr>
              <a:t>Балтійського</a:t>
            </a:r>
            <a:r>
              <a:rPr lang="ru-RU" i="1" dirty="0" smtClean="0">
                <a:solidFill>
                  <a:srgbClr val="0066FF"/>
                </a:solidFill>
                <a:latin typeface="Arno Pro Caption" pitchFamily="18" charset="0"/>
              </a:rPr>
              <a:t> моря</a:t>
            </a:r>
            <a:endParaRPr lang="ru-RU" i="1" dirty="0">
              <a:solidFill>
                <a:srgbClr val="0066FF"/>
              </a:solidFill>
              <a:latin typeface="Arno Pro Captio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39602"/>
            <a:ext cx="2606082" cy="2517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73" y="1340768"/>
            <a:ext cx="5394336" cy="286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1" y="1366353"/>
            <a:ext cx="3027797" cy="5379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41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93"/>
    </mc:Choice>
    <mc:Fallback>
      <p:transition spd="slow" advTm="2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>
                <a:solidFill>
                  <a:srgbClr val="0070C0"/>
                </a:solidFill>
                <a:latin typeface="Arno Pro Caption" pitchFamily="18" charset="0"/>
              </a:rPr>
              <a:t>Столицею Польщі є місто Варшава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3816423" cy="2862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1052736"/>
            <a:ext cx="4836029" cy="3627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789040"/>
            <a:ext cx="5112567" cy="2731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18" y="4342761"/>
            <a:ext cx="3956410" cy="2156244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74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06"/>
    </mc:Choice>
    <mc:Fallback>
      <p:transition spd="slow" advTm="21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uk-UA" b="1" i="1" dirty="0" smtClean="0">
                <a:solidFill>
                  <a:srgbClr val="0070C0"/>
                </a:solidFill>
                <a:latin typeface="Arno Pro Caption" pitchFamily="18" charset="0"/>
              </a:rPr>
              <a:t>Річки Польщі</a:t>
            </a:r>
            <a:endParaRPr lang="ru-RU" b="1" i="1" dirty="0">
              <a:solidFill>
                <a:srgbClr val="0070C0"/>
              </a:solidFill>
              <a:latin typeface="Arno Pro Captio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i="1" dirty="0" smtClean="0">
                <a:latin typeface="Arno Pro Caption" pitchFamily="18" charset="0"/>
              </a:rPr>
              <a:t>Устя річки Свіна або Швайне                                    Ельба                                                            (вихід на Балтику)</a:t>
            </a:r>
          </a:p>
          <a:p>
            <a:pPr marL="0" indent="0">
              <a:buNone/>
            </a:pPr>
            <a:endParaRPr lang="uk-UA" sz="2400" i="1" dirty="0">
              <a:latin typeface="Arno Pro Caption" pitchFamily="18" charset="0"/>
            </a:endParaRPr>
          </a:p>
          <a:p>
            <a:pPr marL="0" indent="0">
              <a:buNone/>
            </a:pPr>
            <a:endParaRPr lang="uk-UA" sz="2400" i="1" dirty="0" smtClean="0">
              <a:latin typeface="Arno Pro Caption" pitchFamily="18" charset="0"/>
            </a:endParaRPr>
          </a:p>
          <a:p>
            <a:pPr marL="0" indent="0">
              <a:buNone/>
            </a:pPr>
            <a:endParaRPr lang="uk-UA" sz="2400" i="1" dirty="0">
              <a:latin typeface="Arno Pro Caption" pitchFamily="18" charset="0"/>
            </a:endParaRPr>
          </a:p>
          <a:p>
            <a:pPr marL="0" indent="0">
              <a:buNone/>
            </a:pPr>
            <a:endParaRPr lang="uk-UA" sz="2400" i="1" dirty="0" smtClean="0">
              <a:latin typeface="Arno Pro Caption" pitchFamily="18" charset="0"/>
            </a:endParaRPr>
          </a:p>
          <a:p>
            <a:pPr marL="0" indent="0">
              <a:buNone/>
            </a:pPr>
            <a:r>
              <a:rPr lang="uk-UA" sz="2400" i="1" dirty="0" smtClean="0">
                <a:latin typeface="Arno Pro Caption" pitchFamily="18" charset="0"/>
              </a:rPr>
              <a:t>                                                                                      Вісла</a:t>
            </a:r>
            <a:endParaRPr lang="uk-UA" sz="2400" i="1" dirty="0">
              <a:latin typeface="Arno Pro Caption" pitchFamily="18" charset="0"/>
            </a:endParaRPr>
          </a:p>
          <a:p>
            <a:pPr marL="0" indent="0">
              <a:buNone/>
            </a:pPr>
            <a:endParaRPr lang="uk-UA" sz="2400" i="1" dirty="0" smtClean="0">
              <a:latin typeface="Arno Pro Caption" pitchFamily="18" charset="0"/>
            </a:endParaRPr>
          </a:p>
          <a:p>
            <a:pPr marL="0" indent="0">
              <a:buNone/>
            </a:pPr>
            <a:r>
              <a:rPr lang="uk-UA" sz="2400" i="1" dirty="0">
                <a:latin typeface="Arno Pro Caption" pitchFamily="18" charset="0"/>
              </a:rPr>
              <a:t> </a:t>
            </a:r>
            <a:r>
              <a:rPr lang="uk-UA" sz="2400" i="1" dirty="0" smtClean="0">
                <a:latin typeface="Arno Pro Caption" pitchFamily="18" charset="0"/>
              </a:rPr>
              <a:t>                    Одер</a:t>
            </a:r>
            <a:endParaRPr lang="uk-UA" sz="2400" i="1" dirty="0">
              <a:latin typeface="Arno Pro Captio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397285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98" y="4101677"/>
            <a:ext cx="4430836" cy="2652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026674"/>
            <a:ext cx="2621228" cy="17474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19242"/>
            <a:ext cx="3127932" cy="2175115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03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2"/>
    </mc:Choice>
    <mc:Fallback>
      <p:transition spd="slow" advTm="11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70C0"/>
                </a:solidFill>
                <a:latin typeface="Arno Pro Caption" pitchFamily="18" charset="0"/>
              </a:rPr>
              <a:t>Озера Польщі</a:t>
            </a:r>
            <a:endParaRPr lang="ru-RU" b="1" i="1" dirty="0">
              <a:solidFill>
                <a:srgbClr val="0070C0"/>
              </a:solidFill>
              <a:latin typeface="Arno Pro Captio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>
                <a:latin typeface="Arno Pro Caption" pitchFamily="18" charset="0"/>
              </a:rPr>
              <a:t>Мазурські озера</a:t>
            </a:r>
            <a:endParaRPr lang="ru-RU" i="1" dirty="0">
              <a:latin typeface="Arno Pro Captio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12520"/>
            <a:ext cx="6840760" cy="4879742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0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13"/>
    </mc:Choice>
    <mc:Fallback>
      <p:transition spd="slow" advTm="30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i="1" dirty="0" smtClean="0">
                <a:solidFill>
                  <a:srgbClr val="0070C0"/>
                </a:solidFill>
                <a:latin typeface="Arno Pro Caption" pitchFamily="18" charset="0"/>
              </a:rPr>
              <a:t>Найвища</a:t>
            </a:r>
            <a:r>
              <a:rPr lang="ru-RU" i="1" dirty="0" smtClean="0">
                <a:solidFill>
                  <a:srgbClr val="0070C0"/>
                </a:solidFill>
                <a:latin typeface="Arno Pro Caption" pitchFamily="18" charset="0"/>
              </a:rPr>
              <a:t> точка </a:t>
            </a:r>
            <a:endParaRPr lang="ru-RU" i="1" dirty="0">
              <a:solidFill>
                <a:srgbClr val="0070C0"/>
              </a:solidFill>
              <a:latin typeface="Arno Pro Captio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>
                <a:latin typeface="Arno Pro Caption" pitchFamily="18" charset="0"/>
              </a:rPr>
              <a:t>Гора Риси (2499 м), що знаходитися у Високих Татрах</a:t>
            </a:r>
          </a:p>
          <a:p>
            <a:pPr marL="0" indent="0" algn="ctr">
              <a:buNone/>
            </a:pPr>
            <a:endParaRPr lang="ru-RU" i="1" dirty="0">
              <a:latin typeface="Arno Pro Captio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78221"/>
            <a:ext cx="7344816" cy="4388527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0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1"/>
    </mc:Choice>
    <mc:Fallback>
      <p:transition spd="slow" advTm="1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0070C0"/>
                </a:solidFill>
                <a:latin typeface="Arno Pro Caption" pitchFamily="18" charset="0"/>
              </a:rPr>
              <a:t>Міста</a:t>
            </a:r>
            <a:endParaRPr lang="ru-RU" i="1" dirty="0">
              <a:solidFill>
                <a:srgbClr val="0070C0"/>
              </a:solidFill>
              <a:latin typeface="Arno Pro Captio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>
                <a:latin typeface="Arno Pro Caption" pitchFamily="18" charset="0"/>
              </a:rPr>
              <a:t>Краків</a:t>
            </a:r>
            <a:endParaRPr lang="ru-RU" i="1" dirty="0">
              <a:latin typeface="Arno Pro Captio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696744" cy="5022558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7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1"/>
    </mc:Choice>
    <mc:Fallback>
      <p:transition spd="slow" advTm="19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5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|2.3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7|1.9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1.6|1.9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4|2.4|2.1|2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242</Words>
  <Application>Microsoft Office PowerPoint</Application>
  <PresentationFormat>Экран (4:3)</PresentationFormat>
  <Paragraphs>45</Paragraphs>
  <Slides>21</Slides>
  <Notes>0</Notes>
  <HiddenSlides>0</HiddenSlides>
  <MMClips>22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Польща</vt:lpstr>
      <vt:lpstr>Презентация PowerPoint</vt:lpstr>
      <vt:lpstr>Кордони Польщі</vt:lpstr>
      <vt:lpstr>Презентация PowerPoint</vt:lpstr>
      <vt:lpstr>Презентация PowerPoint</vt:lpstr>
      <vt:lpstr>Річки Польщі</vt:lpstr>
      <vt:lpstr>Озера Польщі</vt:lpstr>
      <vt:lpstr>Найвища точка </vt:lpstr>
      <vt:lpstr>Міста</vt:lpstr>
      <vt:lpstr>Гданськ</vt:lpstr>
      <vt:lpstr> Вроцлав </vt:lpstr>
      <vt:lpstr>  Лодзь </vt:lpstr>
      <vt:lpstr> Познань </vt:lpstr>
      <vt:lpstr>У Польщі налічується більше 100 університетів</vt:lpstr>
      <vt:lpstr>Футбол у Польщі є найпопулярнішим видом спорту</vt:lpstr>
      <vt:lpstr>Маріуш Пудзяновський – громадянин Польщі і єдина людина, що завойовувала титул найсильнішого у світі атлета 6 разів</vt:lpstr>
      <vt:lpstr>Один з найбільших палацово-паркових ансамблів Європи – Лазенки у Варшаві</vt:lpstr>
      <vt:lpstr>Найвищий баштовий годинник у світі – Годинники Тисячоліття в Палаці Культури і Науки Варшави (знаходяться на висоті 165 м.)</vt:lpstr>
      <vt:lpstr>Найбільшим і красивим костьолом в світі багато хто вважає костел Пресвятої Діви Марії (висота 105 м.) в Гданську</vt:lpstr>
      <vt:lpstr>Найдовший в Європі портовий мол (насип) (512 м.) знаходиться в Сопоті</vt:lpstr>
      <vt:lpstr>Кухня Польщі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Польша</dc:title>
  <dc:creator>LAN_OS</dc:creator>
  <cp:lastModifiedBy>LAN_OS</cp:lastModifiedBy>
  <cp:revision>19</cp:revision>
  <dcterms:created xsi:type="dcterms:W3CDTF">2014-05-02T10:54:41Z</dcterms:created>
  <dcterms:modified xsi:type="dcterms:W3CDTF">2014-05-07T18:14:45Z</dcterms:modified>
</cp:coreProperties>
</file>