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AD59AAB-AED2-4FC4-AE32-AC909E3F4E88}" type="datetimeFigureOut">
              <a:rPr lang="ru-RU" smtClean="0"/>
              <a:pPr/>
              <a:t>02.12.2012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481C57-00BA-4F06-8963-33C879B6832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4AD59AAB-AED2-4FC4-AE32-AC909E3F4E88}" type="datetimeFigureOut">
              <a:rPr lang="ru-RU" smtClean="0"/>
              <a:pPr/>
              <a:t>02.12.2012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481C57-00BA-4F06-8963-33C879B683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AD59AAB-AED2-4FC4-AE32-AC909E3F4E88}" type="datetimeFigureOut">
              <a:rPr lang="ru-RU" smtClean="0"/>
              <a:pPr/>
              <a:t>02.12.2012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1F481C57-00BA-4F06-8963-33C879B6832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4AD59AAB-AED2-4FC4-AE32-AC909E3F4E88}" type="datetimeFigureOut">
              <a:rPr lang="ru-RU" smtClean="0"/>
              <a:pPr/>
              <a:t>02.12.2012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481C57-00BA-4F06-8963-33C879B683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4AD59AAB-AED2-4FC4-AE32-AC909E3F4E88}" type="datetimeFigureOut">
              <a:rPr lang="ru-RU" smtClean="0"/>
              <a:pPr/>
              <a:t>02.12.2012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481C57-00BA-4F06-8963-33C879B6832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l="-11000" r="-11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AD59AAB-AED2-4FC4-AE32-AC909E3F4E88}" type="datetimeFigureOut">
              <a:rPr lang="ru-RU" smtClean="0"/>
              <a:pPr/>
              <a:t>02.12.2012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481C57-00BA-4F06-8963-33C879B683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Рекреаційні ресурси світу</a:t>
            </a:r>
            <a:endParaRPr lang="ru-RU" dirty="0"/>
          </a:p>
        </p:txBody>
      </p:sp>
      <p:pic>
        <p:nvPicPr>
          <p:cNvPr id="6" name="Рисунок 5" descr="165879_315443.jpg"/>
          <p:cNvPicPr>
            <a:picLocks noChangeAspect="1"/>
          </p:cNvPicPr>
          <p:nvPr/>
        </p:nvPicPr>
        <p:blipFill>
          <a:blip r:embed="rId2"/>
          <a:stretch>
            <a:fillRect/>
          </a:stretch>
        </p:blipFill>
        <p:spPr>
          <a:xfrm>
            <a:off x="3000364" y="71414"/>
            <a:ext cx="3214710" cy="2144854"/>
          </a:xfrm>
          <a:prstGeom prst="rect">
            <a:avLst/>
          </a:prstGeom>
        </p:spPr>
      </p:pic>
      <p:pic>
        <p:nvPicPr>
          <p:cNvPr id="7" name="Рисунок 6" descr="1-1.jpg"/>
          <p:cNvPicPr>
            <a:picLocks noChangeAspect="1"/>
          </p:cNvPicPr>
          <p:nvPr/>
        </p:nvPicPr>
        <p:blipFill>
          <a:blip r:embed="rId3" cstate="print"/>
          <a:stretch>
            <a:fillRect/>
          </a:stretch>
        </p:blipFill>
        <p:spPr>
          <a:xfrm rot="740056">
            <a:off x="6786578" y="571480"/>
            <a:ext cx="1962549" cy="1428736"/>
          </a:xfrm>
          <a:prstGeom prst="rect">
            <a:avLst/>
          </a:prstGeom>
        </p:spPr>
      </p:pic>
      <p:pic>
        <p:nvPicPr>
          <p:cNvPr id="4" name="Рисунок 3" descr="033.jpg"/>
          <p:cNvPicPr>
            <a:picLocks noChangeAspect="1"/>
          </p:cNvPicPr>
          <p:nvPr/>
        </p:nvPicPr>
        <p:blipFill>
          <a:blip r:embed="rId4"/>
          <a:stretch>
            <a:fillRect/>
          </a:stretch>
        </p:blipFill>
        <p:spPr>
          <a:xfrm rot="20734909">
            <a:off x="3408524" y="3909798"/>
            <a:ext cx="3417461" cy="2563096"/>
          </a:xfrm>
          <a:prstGeom prst="rect">
            <a:avLst/>
          </a:prstGeom>
        </p:spPr>
      </p:pic>
      <p:pic>
        <p:nvPicPr>
          <p:cNvPr id="8" name="Рисунок 7" descr="cityscape-5-800.jpg"/>
          <p:cNvPicPr>
            <a:picLocks noChangeAspect="1"/>
          </p:cNvPicPr>
          <p:nvPr/>
        </p:nvPicPr>
        <p:blipFill>
          <a:blip r:embed="rId5"/>
          <a:stretch>
            <a:fillRect/>
          </a:stretch>
        </p:blipFill>
        <p:spPr>
          <a:xfrm rot="446582">
            <a:off x="5715008" y="3857628"/>
            <a:ext cx="3071834" cy="2303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шри ланка.jpg"/>
          <p:cNvPicPr>
            <a:picLocks noGrp="1" noChangeAspect="1"/>
          </p:cNvPicPr>
          <p:nvPr>
            <p:ph sz="half" idx="1"/>
          </p:nvPr>
        </p:nvPicPr>
        <p:blipFill>
          <a:blip r:embed="rId2"/>
          <a:stretch>
            <a:fillRect/>
          </a:stretch>
        </p:blipFill>
        <p:spPr>
          <a:xfrm rot="20913448">
            <a:off x="655231" y="1281469"/>
            <a:ext cx="4624396" cy="3468297"/>
          </a:xfrm>
        </p:spPr>
      </p:pic>
      <p:pic>
        <p:nvPicPr>
          <p:cNvPr id="8" name="Рисунок 7" descr="мадагаскар.jpg"/>
          <p:cNvPicPr>
            <a:picLocks noChangeAspect="1"/>
          </p:cNvPicPr>
          <p:nvPr/>
        </p:nvPicPr>
        <p:blipFill>
          <a:blip r:embed="rId3"/>
          <a:stretch>
            <a:fillRect/>
          </a:stretch>
        </p:blipFill>
        <p:spPr>
          <a:xfrm>
            <a:off x="1285852" y="3643314"/>
            <a:ext cx="3706814" cy="2776741"/>
          </a:xfrm>
          <a:prstGeom prst="rect">
            <a:avLst/>
          </a:prstGeom>
        </p:spPr>
      </p:pic>
      <p:sp>
        <p:nvSpPr>
          <p:cNvPr id="3" name="Текст 2"/>
          <p:cNvSpPr>
            <a:spLocks noGrp="1"/>
          </p:cNvSpPr>
          <p:nvPr>
            <p:ph type="body" idx="2"/>
          </p:nvPr>
        </p:nvSpPr>
        <p:spPr>
          <a:xfrm>
            <a:off x="457200" y="1000108"/>
            <a:ext cx="7186634" cy="1099820"/>
          </a:xfrm>
        </p:spPr>
        <p:txBody>
          <a:bodyPr>
            <a:normAutofit/>
          </a:bodyPr>
          <a:lstStyle/>
          <a:p>
            <a:r>
              <a:rPr lang="uk-UA" sz="2000" b="1" dirty="0" smtClean="0">
                <a:effectLst>
                  <a:outerShdw blurRad="38100" dist="38100" dir="2700000" algn="tl">
                    <a:srgbClr val="000000">
                      <a:alpha val="43137"/>
                    </a:srgbClr>
                  </a:outerShdw>
                </a:effectLst>
              </a:rPr>
              <a:t>в Індійському океані </a:t>
            </a:r>
            <a:r>
              <a:rPr lang="uk-UA" sz="2000" dirty="0" smtClean="0">
                <a:effectLst>
                  <a:outerShdw blurRad="38100" dist="38100" dir="2700000" algn="tl">
                    <a:srgbClr val="000000">
                      <a:alpha val="43137"/>
                    </a:srgbClr>
                  </a:outerShdw>
                </a:effectLst>
              </a:rPr>
              <a:t>- острів Шрі-Ланка, райони </a:t>
            </a:r>
            <a:r>
              <a:rPr lang="uk-UA" sz="2000" dirty="0" err="1" smtClean="0">
                <a:effectLst>
                  <a:outerShdw blurRad="38100" dist="38100" dir="2700000" algn="tl">
                    <a:srgbClr val="000000">
                      <a:alpha val="43137"/>
                    </a:srgbClr>
                  </a:outerShdw>
                </a:effectLst>
              </a:rPr>
              <a:t>прибрежних</a:t>
            </a:r>
            <a:r>
              <a:rPr lang="uk-UA" sz="2000" dirty="0" smtClean="0">
                <a:effectLst>
                  <a:outerShdw blurRad="38100" dist="38100" dir="2700000" algn="tl">
                    <a:srgbClr val="000000">
                      <a:alpha val="43137"/>
                    </a:srgbClr>
                  </a:outerShdw>
                </a:effectLst>
              </a:rPr>
              <a:t> міських агломерацій Індії, східне узбережжя острова Мадагаскар.</a:t>
            </a:r>
            <a:endParaRPr lang="ru-RU" sz="2000" dirty="0">
              <a:effectLst>
                <a:outerShdw blurRad="38100" dist="38100" dir="2700000" algn="tl">
                  <a:srgbClr val="000000">
                    <a:alpha val="43137"/>
                  </a:srgbClr>
                </a:outerShdw>
              </a:effectLst>
            </a:endParaRPr>
          </a:p>
        </p:txBody>
      </p:sp>
      <p:sp>
        <p:nvSpPr>
          <p:cNvPr id="5" name="Заголовок 1"/>
          <p:cNvSpPr txBox="1">
            <a:spLocks/>
          </p:cNvSpPr>
          <p:nvPr/>
        </p:nvSpPr>
        <p:spPr>
          <a:xfrm>
            <a:off x="457200" y="228600"/>
            <a:ext cx="5897880" cy="771508"/>
          </a:xfrm>
          <a:prstGeom prst="rect">
            <a:avLst/>
          </a:prstGeom>
        </p:spPr>
        <p:txBody>
          <a:bodyPr vert="horz" wrap="square" lIns="45720" tIns="0" rIns="45720" bIns="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4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Основні рекреаційно – туристські берегові райони</a:t>
            </a:r>
            <a:endParaRPr kumimoji="0" lang="ru-RU" sz="2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 name="Рисунок 6" descr="индия.jpg"/>
          <p:cNvPicPr>
            <a:picLocks noChangeAspect="1"/>
          </p:cNvPicPr>
          <p:nvPr/>
        </p:nvPicPr>
        <p:blipFill>
          <a:blip r:embed="rId4"/>
          <a:stretch>
            <a:fillRect/>
          </a:stretch>
        </p:blipFill>
        <p:spPr>
          <a:xfrm>
            <a:off x="3929058" y="2500306"/>
            <a:ext cx="3905245" cy="29289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214942" y="1000108"/>
            <a:ext cx="2754802" cy="4203766"/>
          </a:xfrm>
        </p:spPr>
        <p:txBody>
          <a:bodyPr>
            <a:normAutofit lnSpcReduction="10000"/>
          </a:bodyPr>
          <a:lstStyle/>
          <a:p>
            <a:r>
              <a:rPr lang="uk-UA" sz="2000" dirty="0" smtClean="0">
                <a:solidFill>
                  <a:schemeClr val="bg1"/>
                </a:solidFill>
                <a:effectLst>
                  <a:outerShdw blurRad="38100" dist="38100" dir="2700000" algn="tl">
                    <a:srgbClr val="000000">
                      <a:alpha val="43137"/>
                    </a:srgbClr>
                  </a:outerShdw>
                </a:effectLst>
              </a:rPr>
              <a:t>Нині поширення набувають туристські подорожі на кораблях (круїзи), підводне полювання, спортивне рибальство, віндсерфінг, подорожі на вітрильниках, яхтах, катамаранах, мисливські сафарі, відвідування значних спортивних культурних подій. </a:t>
            </a:r>
            <a:endParaRPr lang="ru-RU" sz="2000" dirty="0" smtClean="0">
              <a:solidFill>
                <a:schemeClr val="bg1"/>
              </a:solidFill>
              <a:effectLst>
                <a:outerShdw blurRad="38100" dist="38100" dir="2700000" algn="tl">
                  <a:srgbClr val="000000">
                    <a:alpha val="43137"/>
                  </a:srgbClr>
                </a:outerShdw>
              </a:effectLst>
            </a:endParaRPr>
          </a:p>
          <a:p>
            <a:endParaRPr lang="ru-RU" dirty="0"/>
          </a:p>
        </p:txBody>
      </p:sp>
      <p:pic>
        <p:nvPicPr>
          <p:cNvPr id="5" name="Рисунок 4" descr="виндсерфинг.jpg"/>
          <p:cNvPicPr>
            <a:picLocks noGrp="1" noChangeAspect="1"/>
          </p:cNvPicPr>
          <p:nvPr>
            <p:ph type="pic" idx="1"/>
          </p:nvPr>
        </p:nvPicPr>
        <p:blipFill>
          <a:blip r:embed="rId2"/>
          <a:srcRect l="14722" r="14722"/>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2071678"/>
            <a:ext cx="3520440" cy="4054485"/>
          </a:xfrm>
        </p:spPr>
        <p:txBody>
          <a:bodyPr>
            <a:normAutofit fontScale="70000" lnSpcReduction="20000"/>
          </a:bodyPr>
          <a:lstStyle/>
          <a:p>
            <a:pPr>
              <a:buNone/>
            </a:pPr>
            <a:r>
              <a:rPr lang="uk-UA" dirty="0" smtClean="0"/>
              <a:t>Загальний обсяг світових рекреаційних ресурсів не може бути визначений повністю якісно або кількісно. Для оцінки світових рекреаційних ресурсів треба враховувати географічне положення, особливості клімату і ландшафтів</a:t>
            </a:r>
          </a:p>
        </p:txBody>
      </p:sp>
      <p:sp>
        <p:nvSpPr>
          <p:cNvPr id="4" name="Содержимое 3"/>
          <p:cNvSpPr>
            <a:spLocks noGrp="1"/>
          </p:cNvSpPr>
          <p:nvPr>
            <p:ph sz="half" idx="2"/>
          </p:nvPr>
        </p:nvSpPr>
        <p:spPr>
          <a:xfrm>
            <a:off x="4178808" y="571480"/>
            <a:ext cx="3520440" cy="5554683"/>
          </a:xfrm>
        </p:spPr>
        <p:txBody>
          <a:bodyPr>
            <a:normAutofit fontScale="70000" lnSpcReduction="20000"/>
          </a:bodyPr>
          <a:lstStyle/>
          <a:p>
            <a:r>
              <a:rPr lang="uk-UA" dirty="0" smtClean="0"/>
              <a:t>узбережжя теплих морів; </a:t>
            </a:r>
          </a:p>
          <a:p>
            <a:r>
              <a:rPr lang="uk-UA" dirty="0" smtClean="0"/>
              <a:t>береги річок, озер і водосховищ; </a:t>
            </a:r>
          </a:p>
          <a:p>
            <a:r>
              <a:rPr lang="uk-UA" dirty="0" smtClean="0"/>
              <a:t>лісові та лучні масиви; </a:t>
            </a:r>
          </a:p>
          <a:p>
            <a:r>
              <a:rPr lang="uk-UA" dirty="0" smtClean="0"/>
              <a:t>передгір'я та гірські країни;</a:t>
            </a:r>
          </a:p>
          <a:p>
            <a:r>
              <a:rPr lang="uk-UA" dirty="0" smtClean="0"/>
              <a:t> міста - столичні та історичні центри; </a:t>
            </a:r>
          </a:p>
          <a:p>
            <a:r>
              <a:rPr lang="uk-UA" dirty="0" smtClean="0"/>
              <a:t>міста-курорти або курортні місцевості; </a:t>
            </a:r>
          </a:p>
          <a:p>
            <a:r>
              <a:rPr lang="uk-UA" dirty="0" smtClean="0"/>
              <a:t>релігійно-культові комплекси та окремі споруди, розташовані поза межами населених пунктів; </a:t>
            </a:r>
          </a:p>
          <a:p>
            <a:r>
              <a:rPr lang="uk-UA" dirty="0" smtClean="0"/>
              <a:t>давні міста, фортифікаційні споруди (печерні міста, фортеці тощо), каменярні.</a:t>
            </a:r>
            <a:endParaRPr lang="ru-RU" dirty="0" smtClean="0"/>
          </a:p>
          <a:p>
            <a:pPr>
              <a:buNone/>
            </a:pPr>
            <a:endParaRPr lang="ru-RU" dirty="0"/>
          </a:p>
        </p:txBody>
      </p:sp>
      <p:sp>
        <p:nvSpPr>
          <p:cNvPr id="6" name="Стрелка вправо 5"/>
          <p:cNvSpPr/>
          <p:nvPr/>
        </p:nvSpPr>
        <p:spPr>
          <a:xfrm>
            <a:off x="500034" y="285728"/>
            <a:ext cx="3643338" cy="1857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До основних видів рекреаційних ресурсів належать: </a:t>
            </a:r>
          </a:p>
          <a:p>
            <a:pPr algn="ct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jpg"/>
          <p:cNvPicPr>
            <a:picLocks noGrp="1" noChangeAspect="1"/>
          </p:cNvPicPr>
          <p:nvPr>
            <p:ph sz="half" idx="1"/>
          </p:nvPr>
        </p:nvPicPr>
        <p:blipFill>
          <a:blip r:embed="rId2"/>
          <a:stretch>
            <a:fillRect/>
          </a:stretch>
        </p:blipFill>
        <p:spPr>
          <a:xfrm rot="20832228">
            <a:off x="357158" y="1785926"/>
            <a:ext cx="3912008" cy="2608005"/>
          </a:xfrm>
        </p:spPr>
      </p:pic>
      <p:sp>
        <p:nvSpPr>
          <p:cNvPr id="4" name="Содержимое 3"/>
          <p:cNvSpPr>
            <a:spLocks noGrp="1"/>
          </p:cNvSpPr>
          <p:nvPr>
            <p:ph sz="half" idx="2"/>
          </p:nvPr>
        </p:nvSpPr>
        <p:spPr>
          <a:xfrm>
            <a:off x="4178808" y="500042"/>
            <a:ext cx="3520440" cy="5626121"/>
          </a:xfrm>
        </p:spPr>
        <p:txBody>
          <a:bodyPr>
            <a:normAutofit fontScale="70000" lnSpcReduction="20000"/>
          </a:bodyPr>
          <a:lstStyle/>
          <a:p>
            <a:pPr>
              <a:buNone/>
            </a:pPr>
            <a:r>
              <a:rPr lang="uk-UA" dirty="0" smtClean="0"/>
              <a:t> На характер використання рекреаційних ресурсів надзвичайно сильно впливає екологічний стан території - чистота або забруднення вод, повітря, </a:t>
            </a:r>
            <a:r>
              <a:rPr lang="uk-UA" dirty="0" err="1" smtClean="0"/>
              <a:t>грунтів</a:t>
            </a:r>
            <a:r>
              <a:rPr lang="uk-UA" dirty="0" smtClean="0"/>
              <a:t>, порядок чи безладдя в соціально-політичному житті суспільства, економіці країни. Нині до найболючіших екологічних проблем багатьох держав світу слід віднести забрудненість повітря, поверхневих вод, морів і океанів, тероризм, осередки великих і малих воєнних конфліктів, що не припиняються.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Висновок:</a:t>
            </a:r>
            <a:endParaRPr lang="ru-RU" dirty="0"/>
          </a:p>
        </p:txBody>
      </p:sp>
      <p:sp>
        <p:nvSpPr>
          <p:cNvPr id="6" name="Содержимое 5"/>
          <p:cNvSpPr>
            <a:spLocks noGrp="1"/>
          </p:cNvSpPr>
          <p:nvPr>
            <p:ph idx="1"/>
          </p:nvPr>
        </p:nvSpPr>
        <p:spPr/>
        <p:txBody>
          <a:bodyPr>
            <a:normAutofit fontScale="92500" lnSpcReduction="20000"/>
          </a:bodyPr>
          <a:lstStyle/>
          <a:p>
            <a:pPr>
              <a:buNone/>
            </a:pPr>
            <a:r>
              <a:rPr lang="uk-UA" dirty="0" smtClean="0"/>
              <a:t>Раціональне використання рекреаційних ресурсів є дуже вигідним бізнесом, бо, не потребуючи значних капіталовкладень, приносить швидкий і значний прибуток. Тому в багатьох країнах до рекреації залучають як приватний, так і державний капітал. Дуже великого значення для залучення туристів набуває рівень розвитку сфери обслуговування, тому провідні місця у світовому туризмі здебільшого належать розвиненим країнам. Щороку Іспанію відвідує понад 50 млн. іноземних туристів, Італію - до 35 млн., Францію і США до 30 млн., Канаду, Великобританію, Японію - до 20 млн. </a:t>
            </a:r>
            <a:endParaRPr lang="ru-RU" dirty="0" smtClean="0"/>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928670"/>
            <a:ext cx="7757920" cy="2472898"/>
          </a:xfrm>
        </p:spPr>
        <p:txBody>
          <a:bodyPr/>
          <a:lstStyle/>
          <a:p>
            <a:r>
              <a:rPr lang="uk-UA" sz="3600" dirty="0" smtClean="0"/>
              <a:t>Підготували</a:t>
            </a:r>
            <a:br>
              <a:rPr lang="uk-UA" sz="3600" dirty="0" smtClean="0"/>
            </a:br>
            <a:r>
              <a:rPr lang="uk-UA" sz="3600" dirty="0" smtClean="0"/>
              <a:t>учениці 10 – А класу</a:t>
            </a:r>
            <a:br>
              <a:rPr lang="uk-UA" sz="3600" dirty="0" smtClean="0"/>
            </a:br>
            <a:r>
              <a:rPr lang="uk-UA" sz="3600" dirty="0" smtClean="0"/>
              <a:t>ССЗШ № 307</a:t>
            </a:r>
            <a:endParaRPr lang="ru-RU" sz="3600" dirty="0"/>
          </a:p>
        </p:txBody>
      </p:sp>
      <p:sp>
        <p:nvSpPr>
          <p:cNvPr id="3" name="Подзаголовок 2"/>
          <p:cNvSpPr>
            <a:spLocks noGrp="1"/>
          </p:cNvSpPr>
          <p:nvPr>
            <p:ph type="subTitle" idx="1"/>
          </p:nvPr>
        </p:nvSpPr>
        <p:spPr/>
        <p:txBody>
          <a:bodyPr/>
          <a:lstStyle/>
          <a:p>
            <a:r>
              <a:rPr lang="uk-UA" dirty="0" smtClean="0"/>
              <a:t>Високоморна Ярослава</a:t>
            </a:r>
          </a:p>
          <a:p>
            <a:r>
              <a:rPr lang="uk-UA" dirty="0" smtClean="0"/>
              <a:t>Гудименко Марія</a:t>
            </a:r>
            <a:endParaRPr lang="ru-RU" dirty="0"/>
          </a:p>
        </p:txBody>
      </p:sp>
      <p:sp>
        <p:nvSpPr>
          <p:cNvPr id="4" name="TextBox 3"/>
          <p:cNvSpPr txBox="1"/>
          <p:nvPr/>
        </p:nvSpPr>
        <p:spPr>
          <a:xfrm>
            <a:off x="4357686" y="6500834"/>
            <a:ext cx="712054" cy="369332"/>
          </a:xfrm>
          <a:prstGeom prst="rect">
            <a:avLst/>
          </a:prstGeom>
          <a:noFill/>
        </p:spPr>
        <p:txBody>
          <a:bodyPr wrap="none" rtlCol="0">
            <a:spAutoFit/>
          </a:bodyPr>
          <a:lstStyle/>
          <a:p>
            <a:r>
              <a:rPr lang="uk-UA" dirty="0" smtClean="0"/>
              <a:t>2012</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r>
              <a:rPr lang="uk-UA" dirty="0" smtClean="0"/>
              <a:t>Вступ</a:t>
            </a:r>
            <a:endParaRPr lang="ru-RU" dirty="0"/>
          </a:p>
        </p:txBody>
      </p:sp>
      <p:sp>
        <p:nvSpPr>
          <p:cNvPr id="15" name="Содержимое 14"/>
          <p:cNvSpPr>
            <a:spLocks noGrp="1"/>
          </p:cNvSpPr>
          <p:nvPr>
            <p:ph idx="1"/>
          </p:nvPr>
        </p:nvSpPr>
        <p:spPr/>
        <p:txBody>
          <a:bodyPr anchor="ctr"/>
          <a:lstStyle/>
          <a:p>
            <a:pPr>
              <a:buNone/>
            </a:pPr>
            <a:r>
              <a:rPr lang="uk-UA" sz="2000" dirty="0" smtClean="0"/>
              <a:t>Природні ресурси світу - великі й різноманітні. До них відносять компоненти живої та неживої природи, що використовуються (або можуть бути використані в перспективі) як предмети виробництва, споживання й рекреації. </a:t>
            </a:r>
            <a:endParaRPr lang="ru-RU" sz="2000" dirty="0" smtClean="0"/>
          </a:p>
          <a:p>
            <a:pPr>
              <a:buNone/>
            </a:pPr>
            <a:r>
              <a:rPr lang="uk-UA" sz="2000" dirty="0" smtClean="0"/>
              <a:t>До природних ресурсів належать: сприятливі кліматичні умови (енергія сонця, вітру, води), </a:t>
            </a:r>
            <a:r>
              <a:rPr lang="uk-UA" sz="2000" dirty="0" err="1" smtClean="0"/>
              <a:t>грунти</a:t>
            </a:r>
            <a:r>
              <a:rPr lang="uk-UA" sz="2000" dirty="0" smtClean="0"/>
              <a:t>, рослини, тварини, мінеральна сировина, води. </a:t>
            </a:r>
            <a:endParaRPr lang="ru-RU" sz="2000" dirty="0" smtClean="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4000" dirty="0" smtClean="0"/>
              <a:t>Класифікація природних ресурсів</a:t>
            </a:r>
            <a:endParaRPr lang="ru-RU" dirty="0"/>
          </a:p>
        </p:txBody>
      </p:sp>
      <p:sp>
        <p:nvSpPr>
          <p:cNvPr id="3" name="Содержимое 2"/>
          <p:cNvSpPr>
            <a:spLocks noGrp="1"/>
          </p:cNvSpPr>
          <p:nvPr>
            <p:ph sz="half" idx="1"/>
          </p:nvPr>
        </p:nvSpPr>
        <p:spPr>
          <a:xfrm>
            <a:off x="457200" y="1600200"/>
            <a:ext cx="7043758" cy="4525963"/>
          </a:xfrm>
        </p:spPr>
        <p:txBody>
          <a:bodyPr>
            <a:normAutofit/>
          </a:bodyPr>
          <a:lstStyle/>
          <a:p>
            <a:pPr algn="ctr">
              <a:buNone/>
            </a:pPr>
            <a:r>
              <a:rPr lang="uk-UA" sz="2000" dirty="0" smtClean="0"/>
              <a:t>Класифікація природних ресурсів може бути різною, залежно від того, за якими ознаками її проводять. Найчастіше трапляється такий поділ: </a:t>
            </a:r>
            <a:endParaRPr lang="ru-RU" sz="2000" dirty="0" smtClean="0"/>
          </a:p>
          <a:p>
            <a:pPr algn="just"/>
            <a:r>
              <a:rPr lang="uk-UA" sz="2000" dirty="0" smtClean="0"/>
              <a:t>за видами;</a:t>
            </a:r>
          </a:p>
          <a:p>
            <a:pPr algn="just"/>
            <a:r>
              <a:rPr lang="uk-UA" sz="2000" dirty="0" smtClean="0"/>
              <a:t>за вичерпністю;</a:t>
            </a:r>
          </a:p>
          <a:p>
            <a:pPr algn="just"/>
            <a:r>
              <a:rPr lang="uk-UA" sz="2000" dirty="0" smtClean="0"/>
              <a:t>за можливістю самовідновлення</a:t>
            </a:r>
            <a:r>
              <a:rPr lang="uk-UA"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fish.jpg"/>
          <p:cNvPicPr>
            <a:picLocks noChangeAspect="1"/>
          </p:cNvPicPr>
          <p:nvPr/>
        </p:nvPicPr>
        <p:blipFill>
          <a:blip r:embed="rId2"/>
          <a:stretch>
            <a:fillRect/>
          </a:stretch>
        </p:blipFill>
        <p:spPr>
          <a:xfrm rot="836027">
            <a:off x="4308211" y="1183356"/>
            <a:ext cx="3595493" cy="2401789"/>
          </a:xfrm>
          <a:prstGeom prst="rect">
            <a:avLst/>
          </a:prstGeom>
        </p:spPr>
      </p:pic>
      <p:pic>
        <p:nvPicPr>
          <p:cNvPr id="11" name="Рисунок 10" descr="4d4a88f1c1ed9.jpg"/>
          <p:cNvPicPr>
            <a:picLocks noChangeAspect="1"/>
          </p:cNvPicPr>
          <p:nvPr/>
        </p:nvPicPr>
        <p:blipFill>
          <a:blip r:embed="rId3"/>
          <a:stretch>
            <a:fillRect/>
          </a:stretch>
        </p:blipFill>
        <p:spPr>
          <a:xfrm>
            <a:off x="3357554" y="3286124"/>
            <a:ext cx="4333884" cy="3081121"/>
          </a:xfrm>
          <a:prstGeom prst="rect">
            <a:avLst/>
          </a:prstGeom>
        </p:spPr>
      </p:pic>
      <p:sp>
        <p:nvSpPr>
          <p:cNvPr id="8" name="Текст 7"/>
          <p:cNvSpPr>
            <a:spLocks noGrp="1"/>
          </p:cNvSpPr>
          <p:nvPr>
            <p:ph type="body" idx="2"/>
          </p:nvPr>
        </p:nvSpPr>
        <p:spPr/>
        <p:txBody>
          <a:bodyPr>
            <a:normAutofit lnSpcReduction="10000"/>
          </a:bodyPr>
          <a:lstStyle/>
          <a:p>
            <a:r>
              <a:rPr lang="uk-UA" b="1" dirty="0" smtClean="0">
                <a:effectLst>
                  <a:outerShdw blurRad="38100" dist="38100" dir="2700000" algn="tl">
                    <a:srgbClr val="000000">
                      <a:alpha val="43137"/>
                    </a:srgbClr>
                  </a:outerShdw>
                </a:effectLst>
              </a:rPr>
              <a:t>за видами</a:t>
            </a:r>
            <a:r>
              <a:rPr lang="uk-UA" dirty="0" smtClean="0">
                <a:effectLst>
                  <a:outerShdw blurRad="38100" dist="38100" dir="2700000" algn="tl">
                    <a:srgbClr val="000000">
                      <a:alpha val="43137"/>
                    </a:srgbClr>
                  </a:outerShdw>
                </a:effectLst>
              </a:rPr>
              <a:t>: мінерально-сировинні, водні, земельні, біологічні (тваринні та рослинні, у тому числі лісові), кліматичні, рекреаційні, Світового океану; </a:t>
            </a:r>
            <a:endParaRPr lang="ru-RU" dirty="0">
              <a:effectLst>
                <a:outerShdw blurRad="38100" dist="38100" dir="2700000" algn="tl">
                  <a:srgbClr val="000000">
                    <a:alpha val="43137"/>
                  </a:srgbClr>
                </a:outerShdw>
              </a:effectLst>
            </a:endParaRPr>
          </a:p>
        </p:txBody>
      </p:sp>
      <p:pic>
        <p:nvPicPr>
          <p:cNvPr id="9" name="Содержимое 8" descr="P-290101-fgAtQNCpTj-1.jpg"/>
          <p:cNvPicPr>
            <a:picLocks noGrp="1" noChangeAspect="1"/>
          </p:cNvPicPr>
          <p:nvPr>
            <p:ph sz="half" idx="1"/>
          </p:nvPr>
        </p:nvPicPr>
        <p:blipFill>
          <a:blip r:embed="rId4"/>
          <a:stretch>
            <a:fillRect/>
          </a:stretch>
        </p:blipFill>
        <p:spPr>
          <a:xfrm rot="21257527">
            <a:off x="428596" y="2285992"/>
            <a:ext cx="3231905" cy="3819524"/>
          </a:xfrm>
        </p:spPr>
      </p:pic>
      <p:sp>
        <p:nvSpPr>
          <p:cNvPr id="5" name="Заголовок 1"/>
          <p:cNvSpPr txBox="1">
            <a:spLocks/>
          </p:cNvSpPr>
          <p:nvPr/>
        </p:nvSpPr>
        <p:spPr>
          <a:xfrm>
            <a:off x="428596" y="285728"/>
            <a:ext cx="7242048" cy="1143000"/>
          </a:xfrm>
          <a:prstGeom prst="rect">
            <a:avLst/>
          </a:prstGeom>
        </p:spPr>
        <p:txBody>
          <a:bodyPr vert="horz" lIns="45720" tIns="0" rIns="45720" bIns="0" anchor="b" anchorCtr="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Класифікація природних ресурсів</a:t>
            </a:r>
            <a:endParaRPr kumimoji="0" lang="ru-RU"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bfa2dad3a0c3.jpg"/>
          <p:cNvPicPr>
            <a:picLocks noGrp="1" noChangeAspect="1"/>
          </p:cNvPicPr>
          <p:nvPr>
            <p:ph sz="half" idx="1"/>
          </p:nvPr>
        </p:nvPicPr>
        <p:blipFill>
          <a:blip r:embed="rId2"/>
          <a:stretch>
            <a:fillRect/>
          </a:stretch>
        </p:blipFill>
        <p:spPr>
          <a:xfrm rot="21074822">
            <a:off x="609476" y="1910011"/>
            <a:ext cx="4656730" cy="2733673"/>
          </a:xfrm>
        </p:spPr>
      </p:pic>
      <p:sp>
        <p:nvSpPr>
          <p:cNvPr id="3" name="Текст 2"/>
          <p:cNvSpPr>
            <a:spLocks noGrp="1"/>
          </p:cNvSpPr>
          <p:nvPr>
            <p:ph type="body" idx="2"/>
          </p:nvPr>
        </p:nvSpPr>
        <p:spPr/>
        <p:txBody>
          <a:bodyPr>
            <a:normAutofit lnSpcReduction="10000"/>
          </a:bodyPr>
          <a:lstStyle/>
          <a:p>
            <a:r>
              <a:rPr lang="uk-UA" b="1" dirty="0" smtClean="0">
                <a:effectLst>
                  <a:outerShdw blurRad="38100" dist="38100" dir="2700000" algn="tl">
                    <a:srgbClr val="000000">
                      <a:alpha val="43137"/>
                    </a:srgbClr>
                  </a:outerShdw>
                </a:effectLst>
              </a:rPr>
              <a:t>за вичерпністю</a:t>
            </a:r>
            <a:r>
              <a:rPr lang="uk-UA" dirty="0" smtClean="0">
                <a:effectLst>
                  <a:outerShdw blurRad="38100" dist="38100" dir="2700000" algn="tl">
                    <a:srgbClr val="000000">
                      <a:alpha val="43137"/>
                    </a:srgbClr>
                  </a:outerShdw>
                </a:effectLst>
              </a:rPr>
              <a:t>: вичерпні (ресурси надр та екосистеми) і невичерпні (енергія сонця, вітру, припливно-відпливна, хвильова, геотермічна, термоядерна тощо);</a:t>
            </a:r>
            <a:endParaRPr lang="ru-RU" dirty="0">
              <a:effectLst>
                <a:outerShdw blurRad="38100" dist="38100" dir="2700000" algn="tl">
                  <a:srgbClr val="000000">
                    <a:alpha val="43137"/>
                  </a:srgbClr>
                </a:outerShdw>
              </a:effectLst>
            </a:endParaRPr>
          </a:p>
        </p:txBody>
      </p:sp>
      <p:sp>
        <p:nvSpPr>
          <p:cNvPr id="5" name="Заголовок 1"/>
          <p:cNvSpPr txBox="1">
            <a:spLocks/>
          </p:cNvSpPr>
          <p:nvPr/>
        </p:nvSpPr>
        <p:spPr>
          <a:xfrm>
            <a:off x="428596" y="285728"/>
            <a:ext cx="7242048" cy="1143000"/>
          </a:xfrm>
          <a:prstGeom prst="rect">
            <a:avLst/>
          </a:prstGeom>
        </p:spPr>
        <p:txBody>
          <a:bodyPr vert="horz" lIns="45720" tIns="0" rIns="45720" bIns="0" anchor="b" anchorCtr="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Класифікація природних ресурсів</a:t>
            </a:r>
            <a:endParaRPr kumimoji="0" lang="ru-RU"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 name="Рисунок 6" descr="891150_81286867.jpg"/>
          <p:cNvPicPr>
            <a:picLocks noChangeAspect="1"/>
          </p:cNvPicPr>
          <p:nvPr/>
        </p:nvPicPr>
        <p:blipFill>
          <a:blip r:embed="rId3" cstate="print"/>
          <a:stretch>
            <a:fillRect/>
          </a:stretch>
        </p:blipFill>
        <p:spPr>
          <a:xfrm rot="725459">
            <a:off x="3901924" y="3613015"/>
            <a:ext cx="3833807" cy="28753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417016.jpg"/>
          <p:cNvPicPr>
            <a:picLocks noChangeAspect="1"/>
          </p:cNvPicPr>
          <p:nvPr/>
        </p:nvPicPr>
        <p:blipFill>
          <a:blip r:embed="rId2"/>
          <a:stretch>
            <a:fillRect/>
          </a:stretch>
        </p:blipFill>
        <p:spPr>
          <a:xfrm rot="282405">
            <a:off x="3480358" y="2311374"/>
            <a:ext cx="4231203" cy="3167068"/>
          </a:xfrm>
          <a:prstGeom prst="rect">
            <a:avLst/>
          </a:prstGeom>
        </p:spPr>
      </p:pic>
      <p:pic>
        <p:nvPicPr>
          <p:cNvPr id="6" name="Содержимое 5" descr="53.jpg"/>
          <p:cNvPicPr>
            <a:picLocks noGrp="1" noChangeAspect="1"/>
          </p:cNvPicPr>
          <p:nvPr>
            <p:ph sz="half" idx="1"/>
          </p:nvPr>
        </p:nvPicPr>
        <p:blipFill>
          <a:blip r:embed="rId3"/>
          <a:stretch>
            <a:fillRect/>
          </a:stretch>
        </p:blipFill>
        <p:spPr>
          <a:xfrm rot="20843170">
            <a:off x="646467" y="1843651"/>
            <a:ext cx="4143404" cy="3107553"/>
          </a:xfrm>
        </p:spPr>
      </p:pic>
      <p:sp>
        <p:nvSpPr>
          <p:cNvPr id="3" name="Текст 2"/>
          <p:cNvSpPr>
            <a:spLocks noGrp="1"/>
          </p:cNvSpPr>
          <p:nvPr>
            <p:ph type="body" idx="2"/>
          </p:nvPr>
        </p:nvSpPr>
        <p:spPr/>
        <p:txBody>
          <a:bodyPr>
            <a:normAutofit lnSpcReduction="10000"/>
          </a:bodyPr>
          <a:lstStyle/>
          <a:p>
            <a:r>
              <a:rPr lang="uk-UA" b="1" dirty="0" smtClean="0">
                <a:effectLst>
                  <a:outerShdw blurRad="38100" dist="38100" dir="2700000" algn="tl">
                    <a:srgbClr val="000000">
                      <a:alpha val="43137"/>
                    </a:srgbClr>
                  </a:outerShdw>
                </a:effectLst>
              </a:rPr>
              <a:t>за можливістю самовідновлення</a:t>
            </a:r>
            <a:r>
              <a:rPr lang="uk-UA" dirty="0" smtClean="0">
                <a:effectLst>
                  <a:outerShdw blurRad="38100" dist="38100" dir="2700000" algn="tl">
                    <a:srgbClr val="000000">
                      <a:alpha val="43137"/>
                    </a:srgbClr>
                  </a:outerShdw>
                </a:effectLst>
              </a:rPr>
              <a:t>: відновлювані (земельні, біологічні, водні) та не відновлювальні (більша частина мінеральних ресурсів).</a:t>
            </a:r>
            <a:endParaRPr lang="ru-RU" dirty="0">
              <a:effectLst>
                <a:outerShdw blurRad="38100" dist="38100" dir="2700000" algn="tl">
                  <a:srgbClr val="000000">
                    <a:alpha val="43137"/>
                  </a:srgbClr>
                </a:outerShdw>
              </a:effectLst>
            </a:endParaRPr>
          </a:p>
        </p:txBody>
      </p:sp>
      <p:sp>
        <p:nvSpPr>
          <p:cNvPr id="5" name="Заголовок 1"/>
          <p:cNvSpPr txBox="1">
            <a:spLocks/>
          </p:cNvSpPr>
          <p:nvPr/>
        </p:nvSpPr>
        <p:spPr>
          <a:xfrm>
            <a:off x="428596" y="285728"/>
            <a:ext cx="7242048" cy="1143000"/>
          </a:xfrm>
          <a:prstGeom prst="rect">
            <a:avLst/>
          </a:prstGeom>
        </p:spPr>
        <p:txBody>
          <a:bodyPr vert="horz" lIns="45720" tIns="0" rIns="45720" bIns="0" anchor="b" anchorCtr="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Класифікація природних ресурсів</a:t>
            </a:r>
            <a:endParaRPr kumimoji="0" lang="ru-RU"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8" name="Рисунок 7" descr="vod-res-007.jpg"/>
          <p:cNvPicPr>
            <a:picLocks noChangeAspect="1"/>
          </p:cNvPicPr>
          <p:nvPr/>
        </p:nvPicPr>
        <p:blipFill>
          <a:blip r:embed="rId4"/>
          <a:stretch>
            <a:fillRect/>
          </a:stretch>
        </p:blipFill>
        <p:spPr>
          <a:xfrm>
            <a:off x="1285852" y="4000504"/>
            <a:ext cx="4043452" cy="25161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Рекреаційні ресурси</a:t>
            </a:r>
            <a:endParaRPr lang="ru-RU" dirty="0"/>
          </a:p>
        </p:txBody>
      </p:sp>
      <p:sp>
        <p:nvSpPr>
          <p:cNvPr id="3" name="Содержимое 2"/>
          <p:cNvSpPr>
            <a:spLocks noGrp="1"/>
          </p:cNvSpPr>
          <p:nvPr>
            <p:ph sz="half" idx="1"/>
          </p:nvPr>
        </p:nvSpPr>
        <p:spPr/>
        <p:txBody>
          <a:bodyPr>
            <a:normAutofit fontScale="55000" lnSpcReduction="20000"/>
          </a:bodyPr>
          <a:lstStyle/>
          <a:p>
            <a:pPr>
              <a:buNone/>
            </a:pPr>
            <a:r>
              <a:rPr lang="uk-UA" sz="3200" dirty="0" smtClean="0"/>
              <a:t>Рекреаційні ресурси - сукупність природних та антропогенних об'єктів і явищ, що їх можна використовувати для відпочинку, лікування й туризму. </a:t>
            </a:r>
          </a:p>
          <a:p>
            <a:pPr>
              <a:buNone/>
            </a:pPr>
            <a:r>
              <a:rPr lang="uk-UA" sz="3200" dirty="0" smtClean="0"/>
              <a:t>Природні рекреаційні ресурси - це особливості природи, природні та природно-технічні геосистеми, об'єкти і явища природи, їхні компоненти й властивості, природоохоронні об'єкти, пам'ятки історії, архітектури, етнографічні особливості території. </a:t>
            </a:r>
            <a:endParaRPr lang="ru-RU" sz="3200" dirty="0" smtClean="0"/>
          </a:p>
          <a:p>
            <a:pPr>
              <a:buNone/>
            </a:pPr>
            <a:endParaRPr lang="ru-RU" dirty="0"/>
          </a:p>
        </p:txBody>
      </p:sp>
      <p:pic>
        <p:nvPicPr>
          <p:cNvPr id="5" name="Содержимое 4" descr="000008.jpg"/>
          <p:cNvPicPr>
            <a:picLocks noGrp="1" noChangeAspect="1"/>
          </p:cNvPicPr>
          <p:nvPr>
            <p:ph sz="half" idx="2"/>
          </p:nvPr>
        </p:nvPicPr>
        <p:blipFill>
          <a:blip r:embed="rId2"/>
          <a:stretch>
            <a:fillRect/>
          </a:stretch>
        </p:blipFill>
        <p:spPr>
          <a:xfrm rot="300605">
            <a:off x="4236583" y="1792428"/>
            <a:ext cx="3521075" cy="2288699"/>
          </a:xfrm>
        </p:spPr>
      </p:pic>
      <p:pic>
        <p:nvPicPr>
          <p:cNvPr id="6" name="Рисунок 5" descr="pototsky_04.jpg"/>
          <p:cNvPicPr>
            <a:picLocks noChangeAspect="1"/>
          </p:cNvPicPr>
          <p:nvPr/>
        </p:nvPicPr>
        <p:blipFill>
          <a:blip r:embed="rId3"/>
          <a:stretch>
            <a:fillRect/>
          </a:stretch>
        </p:blipFill>
        <p:spPr>
          <a:xfrm rot="20951785">
            <a:off x="4385952" y="3786978"/>
            <a:ext cx="3443347" cy="22898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spain_190120101343_3.jpg"/>
          <p:cNvPicPr>
            <a:picLocks noChangeAspect="1"/>
          </p:cNvPicPr>
          <p:nvPr/>
        </p:nvPicPr>
        <p:blipFill>
          <a:blip r:embed="rId2"/>
          <a:stretch>
            <a:fillRect/>
          </a:stretch>
        </p:blipFill>
        <p:spPr>
          <a:xfrm rot="283451">
            <a:off x="4182439" y="2294207"/>
            <a:ext cx="3786214" cy="2839661"/>
          </a:xfrm>
          <a:prstGeom prst="rect">
            <a:avLst/>
          </a:prstGeom>
        </p:spPr>
      </p:pic>
      <p:pic>
        <p:nvPicPr>
          <p:cNvPr id="8" name="Содержимое 7" descr="b-571021.jpg"/>
          <p:cNvPicPr>
            <a:picLocks noGrp="1" noChangeAspect="1"/>
          </p:cNvPicPr>
          <p:nvPr>
            <p:ph sz="half" idx="1"/>
          </p:nvPr>
        </p:nvPicPr>
        <p:blipFill>
          <a:blip r:embed="rId3"/>
          <a:stretch>
            <a:fillRect/>
          </a:stretch>
        </p:blipFill>
        <p:spPr>
          <a:xfrm rot="21036305">
            <a:off x="587539" y="1586983"/>
            <a:ext cx="4829177" cy="3219451"/>
          </a:xfrm>
        </p:spPr>
      </p:pic>
      <p:sp>
        <p:nvSpPr>
          <p:cNvPr id="2" name="Заголовок 1"/>
          <p:cNvSpPr>
            <a:spLocks noGrp="1"/>
          </p:cNvSpPr>
          <p:nvPr>
            <p:ph type="title"/>
          </p:nvPr>
        </p:nvSpPr>
        <p:spPr>
          <a:xfrm>
            <a:off x="457200" y="228600"/>
            <a:ext cx="5897880" cy="771508"/>
          </a:xfrm>
        </p:spPr>
        <p:txBody>
          <a:bodyPr anchor="t">
            <a:normAutofit/>
          </a:bodyPr>
          <a:lstStyle/>
          <a:p>
            <a:r>
              <a:rPr lang="uk-UA" dirty="0" smtClean="0"/>
              <a:t>Основні рекреаційно – туристські берегові райони</a:t>
            </a:r>
            <a:endParaRPr lang="ru-RU" dirty="0"/>
          </a:p>
        </p:txBody>
      </p:sp>
      <p:sp>
        <p:nvSpPr>
          <p:cNvPr id="7" name="Текст 6"/>
          <p:cNvSpPr>
            <a:spLocks noGrp="1"/>
          </p:cNvSpPr>
          <p:nvPr>
            <p:ph type="body" idx="2"/>
          </p:nvPr>
        </p:nvSpPr>
        <p:spPr>
          <a:xfrm>
            <a:off x="457200" y="1000108"/>
            <a:ext cx="7258072" cy="1099820"/>
          </a:xfrm>
        </p:spPr>
        <p:txBody>
          <a:bodyPr>
            <a:normAutofit/>
          </a:bodyPr>
          <a:lstStyle/>
          <a:p>
            <a:r>
              <a:rPr lang="uk-UA" b="1" dirty="0" smtClean="0">
                <a:effectLst>
                  <a:outerShdw blurRad="38100" dist="38100" dir="2700000" algn="tl">
                    <a:srgbClr val="000000">
                      <a:alpha val="43137"/>
                    </a:srgbClr>
                  </a:outerShdw>
                </a:effectLst>
              </a:rPr>
              <a:t>в </a:t>
            </a:r>
            <a:r>
              <a:rPr lang="uk-UA" b="1" dirty="0" err="1" smtClean="0">
                <a:effectLst>
                  <a:outerShdw blurRad="38100" dist="38100" dir="2700000" algn="tl">
                    <a:srgbClr val="000000">
                      <a:alpha val="43137"/>
                    </a:srgbClr>
                  </a:outerShdw>
                </a:effectLst>
              </a:rPr>
              <a:t>Антлантичному</a:t>
            </a:r>
            <a:r>
              <a:rPr lang="uk-UA" b="1" dirty="0" smtClean="0">
                <a:effectLst>
                  <a:outerShdw blurRad="38100" dist="38100" dir="2700000" algn="tl">
                    <a:srgbClr val="000000">
                      <a:alpha val="43137"/>
                    </a:srgbClr>
                  </a:outerShdw>
                </a:effectLst>
              </a:rPr>
              <a:t> океані </a:t>
            </a:r>
            <a:r>
              <a:rPr lang="uk-UA" dirty="0" smtClean="0">
                <a:effectLst>
                  <a:outerShdw blurRad="38100" dist="38100" dir="2700000" algn="tl">
                    <a:srgbClr val="000000">
                      <a:alpha val="43137"/>
                    </a:srgbClr>
                  </a:outerShdw>
                </a:effectLst>
              </a:rPr>
              <a:t>- Середземноморське узбережжя Південної Європи та Північної Африки, узбережжя Біскайської затоки, Північного, Балтійського та Чорного морів півострова Флорида, островів Куба, Гаїті, Багамських, райони міст міських агломерацій Атлантичного узбережжя Північної та Південної Америки;</a:t>
            </a:r>
            <a:endParaRPr lang="ru-RU" dirty="0">
              <a:effectLst>
                <a:outerShdw blurRad="38100" dist="38100" dir="2700000" algn="tl">
                  <a:srgbClr val="000000">
                    <a:alpha val="43137"/>
                  </a:srgbClr>
                </a:outerShdw>
              </a:effectLst>
            </a:endParaRPr>
          </a:p>
        </p:txBody>
      </p:sp>
      <p:pic>
        <p:nvPicPr>
          <p:cNvPr id="10" name="Рисунок 9" descr="photo-24-miami-usa.jpg"/>
          <p:cNvPicPr>
            <a:picLocks noChangeAspect="1"/>
          </p:cNvPicPr>
          <p:nvPr/>
        </p:nvPicPr>
        <p:blipFill>
          <a:blip r:embed="rId4"/>
          <a:stretch>
            <a:fillRect/>
          </a:stretch>
        </p:blipFill>
        <p:spPr>
          <a:xfrm>
            <a:off x="1785918" y="3929066"/>
            <a:ext cx="3662330" cy="24262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гаваи.jpg"/>
          <p:cNvPicPr>
            <a:picLocks noGrp="1" noChangeAspect="1"/>
          </p:cNvPicPr>
          <p:nvPr>
            <p:ph sz="half" idx="1"/>
          </p:nvPr>
        </p:nvPicPr>
        <p:blipFill>
          <a:blip r:embed="rId2"/>
          <a:stretch>
            <a:fillRect/>
          </a:stretch>
        </p:blipFill>
        <p:spPr>
          <a:xfrm rot="21081230">
            <a:off x="452577" y="1579824"/>
            <a:ext cx="5130253" cy="3558079"/>
          </a:xfrm>
        </p:spPr>
      </p:pic>
      <p:sp>
        <p:nvSpPr>
          <p:cNvPr id="3" name="Текст 2"/>
          <p:cNvSpPr>
            <a:spLocks noGrp="1"/>
          </p:cNvSpPr>
          <p:nvPr>
            <p:ph type="body" idx="2"/>
          </p:nvPr>
        </p:nvSpPr>
        <p:spPr>
          <a:xfrm>
            <a:off x="457200" y="1000108"/>
            <a:ext cx="7115196" cy="1099820"/>
          </a:xfrm>
        </p:spPr>
        <p:txBody>
          <a:bodyPr>
            <a:normAutofit/>
          </a:bodyPr>
          <a:lstStyle/>
          <a:p>
            <a:r>
              <a:rPr lang="uk-UA" sz="1600" b="1" dirty="0" smtClean="0">
                <a:effectLst>
                  <a:outerShdw blurRad="38100" dist="38100" dir="2700000" algn="tl">
                    <a:srgbClr val="000000">
                      <a:alpha val="43137"/>
                    </a:srgbClr>
                  </a:outerShdw>
                </a:effectLst>
              </a:rPr>
              <a:t>у Тихому океані </a:t>
            </a:r>
            <a:r>
              <a:rPr lang="uk-UA" sz="1600" dirty="0" smtClean="0">
                <a:effectLst>
                  <a:outerShdw blurRad="38100" dist="38100" dir="2700000" algn="tl">
                    <a:srgbClr val="000000">
                      <a:alpha val="43137"/>
                    </a:srgbClr>
                  </a:outerShdw>
                </a:effectLst>
              </a:rPr>
              <a:t>- Гавайські острови і східне узбережжя Австралії, острів Хайнань (Китай), узбережжя Японського моря, райони міст і міських агломерацій Тихоокеанського узбережжя Північної та Південної Америки; </a:t>
            </a:r>
            <a:endParaRPr lang="ru-RU" sz="1600" dirty="0">
              <a:effectLst>
                <a:outerShdw blurRad="38100" dist="38100" dir="2700000" algn="tl">
                  <a:srgbClr val="000000">
                    <a:alpha val="43137"/>
                  </a:srgbClr>
                </a:outerShdw>
              </a:effectLst>
            </a:endParaRPr>
          </a:p>
        </p:txBody>
      </p:sp>
      <p:sp>
        <p:nvSpPr>
          <p:cNvPr id="5" name="Заголовок 1"/>
          <p:cNvSpPr txBox="1">
            <a:spLocks/>
          </p:cNvSpPr>
          <p:nvPr/>
        </p:nvSpPr>
        <p:spPr>
          <a:xfrm>
            <a:off x="457200" y="228600"/>
            <a:ext cx="5897880" cy="771508"/>
          </a:xfrm>
          <a:prstGeom prst="rect">
            <a:avLst/>
          </a:prstGeom>
        </p:spPr>
        <p:txBody>
          <a:bodyPr vert="horz" wrap="square" lIns="45720" tIns="0" rIns="45720" bIns="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24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Основні рекреаційно – туристські берегові райони</a:t>
            </a:r>
            <a:endParaRPr kumimoji="0" lang="ru-RU" sz="2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 name="Рисунок 6" descr="японское море.jpg"/>
          <p:cNvPicPr>
            <a:picLocks noChangeAspect="1"/>
          </p:cNvPicPr>
          <p:nvPr/>
        </p:nvPicPr>
        <p:blipFill>
          <a:blip r:embed="rId3"/>
          <a:stretch>
            <a:fillRect/>
          </a:stretch>
        </p:blipFill>
        <p:spPr>
          <a:xfrm rot="320584">
            <a:off x="3073122" y="2726074"/>
            <a:ext cx="5004418" cy="3330526"/>
          </a:xfrm>
          <a:prstGeom prst="rect">
            <a:avLst/>
          </a:prstGeom>
        </p:spPr>
      </p:pic>
      <p:pic>
        <p:nvPicPr>
          <p:cNvPr id="9" name="Рисунок 8" descr="42611249_1239884267_Honolulu_Hawai.jpg"/>
          <p:cNvPicPr>
            <a:picLocks noChangeAspect="1"/>
          </p:cNvPicPr>
          <p:nvPr/>
        </p:nvPicPr>
        <p:blipFill>
          <a:blip r:embed="rId4"/>
          <a:stretch>
            <a:fillRect/>
          </a:stretch>
        </p:blipFill>
        <p:spPr>
          <a:xfrm>
            <a:off x="785786" y="3714752"/>
            <a:ext cx="3661168" cy="292893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Comic Sans MS"/>
        <a:ea typeface=""/>
        <a:cs typeface=""/>
      </a:majorFont>
      <a:minorFont>
        <a:latin typeface="Comic Sans MS"/>
        <a:ea typeface=""/>
        <a:cs typeface=""/>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TotalTime>
  <Words>652</Words>
  <Application>Microsoft Office PowerPoint</Application>
  <PresentationFormat>Экран (4:3)</PresentationFormat>
  <Paragraphs>42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Рекреаційні ресурси світу</vt:lpstr>
      <vt:lpstr>Вступ</vt:lpstr>
      <vt:lpstr>Класифікація природних ресурсів</vt:lpstr>
      <vt:lpstr>Слайд 4</vt:lpstr>
      <vt:lpstr>Слайд 5</vt:lpstr>
      <vt:lpstr>Слайд 6</vt:lpstr>
      <vt:lpstr>Рекреаційні ресурси</vt:lpstr>
      <vt:lpstr>Основні рекреаційно – туристські берегові райони</vt:lpstr>
      <vt:lpstr>Слайд 9</vt:lpstr>
      <vt:lpstr>Слайд 10</vt:lpstr>
      <vt:lpstr>Слайд 11</vt:lpstr>
      <vt:lpstr>Слайд 12</vt:lpstr>
      <vt:lpstr>Слайд 13</vt:lpstr>
      <vt:lpstr>Висновок:</vt:lpstr>
      <vt:lpstr>Підготували учениці 10 – А класу ССЗШ № 307</vt:lpstr>
    </vt:vector>
  </TitlesOfParts>
  <Company>Семья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Рекреаційні ресурси світу</dc:title>
  <dc:creator>Игорь</dc:creator>
  <cp:lastModifiedBy>Игорь</cp:lastModifiedBy>
  <cp:revision>25</cp:revision>
  <dcterms:created xsi:type="dcterms:W3CDTF">2012-11-21T16:20:47Z</dcterms:created>
  <dcterms:modified xsi:type="dcterms:W3CDTF">2012-12-02T16:58:13Z</dcterms:modified>
</cp:coreProperties>
</file>