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5" r:id="rId8"/>
    <p:sldId id="262" r:id="rId9"/>
    <p:sldId id="267" r:id="rId10"/>
    <p:sldId id="266" r:id="rId11"/>
    <p:sldId id="264" r:id="rId12"/>
    <p:sldId id="263" r:id="rId13"/>
    <p:sldId id="269" r:id="rId14"/>
    <p:sldId id="270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8" y="908720"/>
            <a:ext cx="37444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Monotype Corsiva" pitchFamily="66" charset="0"/>
              </a:rPr>
              <a:t>Ватикан</a:t>
            </a:r>
            <a:endParaRPr lang="ru-RU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5912875"/>
            <a:ext cx="316157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Степаненко Лина</a:t>
            </a:r>
          </a:p>
          <a:p>
            <a:pPr algn="ct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10 В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6615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047"/>
            <a:ext cx="9144001" cy="584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822" y="6289558"/>
            <a:ext cx="8884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Все здания Ватикана являются достопримечательностями (100%)!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4981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51415"/>
            <a:ext cx="6048672" cy="371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351" y="707268"/>
            <a:ext cx="8892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Ватикан имеет некоммерческую плановую экономику. Источники доходов — в первую очередь пожертвования католиков всего мира. </a:t>
            </a:r>
            <a:r>
              <a:rPr lang="ru-RU" sz="2000" dirty="0" smtClean="0"/>
              <a:t>Часть </a:t>
            </a:r>
            <a:r>
              <a:rPr lang="ru-RU" sz="2000" dirty="0"/>
              <a:t>средств составляет </a:t>
            </a:r>
            <a:r>
              <a:rPr lang="ru-RU" sz="2000" dirty="0" smtClean="0"/>
              <a:t>туризм. Бюджет </a:t>
            </a:r>
            <a:r>
              <a:rPr lang="ru-RU" sz="2000" dirty="0"/>
              <a:t>Ватикана составляет 310 миллионов долларов </a:t>
            </a:r>
            <a:r>
              <a:rPr lang="ru-RU" sz="2000" dirty="0" smtClean="0"/>
              <a:t>США.</a:t>
            </a:r>
            <a:endParaRPr lang="ru-RU" sz="2000" dirty="0"/>
          </a:p>
          <a:p>
            <a:r>
              <a:rPr lang="ru-RU" sz="2000" dirty="0"/>
              <a:t>Ватикан имеет собственный банк, более известный под названием «Институт религиозных дел».</a:t>
            </a:r>
          </a:p>
          <a:p>
            <a:r>
              <a:rPr lang="ru-RU" sz="2000" dirty="0"/>
              <a:t>Ватикан имеет резервную электростанцию. C 2008 года ведется строительство солнечной электростанции проектной мощностью 100 </a:t>
            </a:r>
            <a:r>
              <a:rPr lang="ru-RU" sz="2000" dirty="0" smtClean="0"/>
              <a:t>мегаватт.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61662" y="0"/>
            <a:ext cx="33326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Экономика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6374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64704"/>
            <a:ext cx="46805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</a:t>
            </a:r>
            <a:r>
              <a:rPr lang="ru-RU" sz="2400" dirty="0"/>
              <a:t>Ватикане нет аэропортов, но есть одна вертолётная площадка — </a:t>
            </a:r>
            <a:r>
              <a:rPr lang="ru-RU" sz="2400" dirty="0" err="1"/>
              <a:t>Ватиканский</a:t>
            </a:r>
            <a:r>
              <a:rPr lang="ru-RU" sz="2400" dirty="0"/>
              <a:t> </a:t>
            </a:r>
            <a:r>
              <a:rPr lang="ru-RU" sz="2400" dirty="0" err="1"/>
              <a:t>гелипорт</a:t>
            </a:r>
            <a:r>
              <a:rPr lang="ru-RU" sz="2400" dirty="0"/>
              <a:t>. Он был открыт в 1976 году и используется для связи Ватикана с международными римскими аэропортами </a:t>
            </a:r>
            <a:r>
              <a:rPr lang="ru-RU" sz="2400" dirty="0" err="1"/>
              <a:t>Фьюмичино</a:t>
            </a:r>
            <a:r>
              <a:rPr lang="ru-RU" sz="2400" dirty="0"/>
              <a:t> и </a:t>
            </a:r>
            <a:r>
              <a:rPr lang="ru-RU" sz="2400" dirty="0" err="1"/>
              <a:t>Чампино</a:t>
            </a:r>
            <a:r>
              <a:rPr lang="ru-RU" sz="2400" dirty="0"/>
              <a:t> и загородной папской резиденцией в </a:t>
            </a:r>
            <a:r>
              <a:rPr lang="ru-RU" sz="2400" dirty="0" err="1"/>
              <a:t>Кастель-Гандольфо</a:t>
            </a:r>
            <a:r>
              <a:rPr lang="ru-RU" sz="2400" dirty="0"/>
              <a:t>.</a:t>
            </a:r>
          </a:p>
          <a:p>
            <a:r>
              <a:rPr lang="ru-RU" sz="2400" dirty="0"/>
              <a:t>Имеется железнодорожная ветка длиной 700 метров и вокзал, построенный в 1932 году с юго-запада от собора святого Петра. </a:t>
            </a:r>
            <a:r>
              <a:rPr lang="ru-RU" sz="2400" dirty="0" err="1"/>
              <a:t>Ватиканская</a:t>
            </a:r>
            <a:r>
              <a:rPr lang="ru-RU" sz="2400" dirty="0"/>
              <a:t> железная дорога соединена с сетью </a:t>
            </a:r>
            <a:r>
              <a:rPr lang="ru-RU" sz="2400" dirty="0" smtClean="0"/>
              <a:t>итальянских.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3450" y="0"/>
            <a:ext cx="31490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Транспорт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36692"/>
            <a:ext cx="4176464" cy="52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152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547260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Ватикане имеется целых 4 вида вооружённых сил: Дворянская гвардия, </a:t>
            </a:r>
            <a:r>
              <a:rPr lang="ru-RU" sz="2400" dirty="0" err="1"/>
              <a:t>Палатинская</a:t>
            </a:r>
            <a:r>
              <a:rPr lang="ru-RU" sz="2400" dirty="0"/>
              <a:t> (дворцовая) гвардия, Папская жандармерия и Швейцарская </a:t>
            </a:r>
            <a:r>
              <a:rPr lang="ru-RU" sz="2400" dirty="0" smtClean="0"/>
              <a:t>гвардия</a:t>
            </a:r>
            <a:r>
              <a:rPr lang="ru-RU" sz="2400" dirty="0"/>
              <a:t> </a:t>
            </a:r>
            <a:r>
              <a:rPr lang="ru-RU" sz="2400" dirty="0" smtClean="0"/>
              <a:t>(подчиняется </a:t>
            </a:r>
            <a:r>
              <a:rPr lang="ru-RU" sz="2400" dirty="0"/>
              <a:t>только Святому </a:t>
            </a:r>
            <a:r>
              <a:rPr lang="ru-RU" sz="2400" dirty="0" smtClean="0"/>
              <a:t>Престолу). </a:t>
            </a:r>
            <a:r>
              <a:rPr lang="ru-RU" sz="2400" dirty="0"/>
              <a:t>Уровень преступности в Ватикане невероятно высок. На каждого жителя страны приходится минимум по одному преступлению, совершённому на территории Ватикана, в год. В 2003-ем году эта статистика выглядела так: 87,2% населения страны совершают раз в год гражданские правонарушения, а уголовные преступления — 133,6%. На самом деле эти преступления совершают туристы и наёмный персонал, работающий в Ватикане, но проживающий в Италии.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20688"/>
            <a:ext cx="3622903" cy="590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630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16" y="2305543"/>
            <a:ext cx="655320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89552"/>
            <a:ext cx="914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/>
              <a:t>Ватикан - это единственное государство на планете с уровнем грамотности 100%. Все его жители, кроме того, говорят на итальянском, французском, английском и латинском языках. В Ватикане проживают люди самых разных национальностей. Неофициальные источники утверждают, что в мире не существует ни одной национальности, представителя которой не нашлось бы тут.</a:t>
            </a:r>
          </a:p>
        </p:txBody>
      </p:sp>
    </p:spTree>
    <p:extLst>
      <p:ext uri="{BB962C8B-B14F-4D97-AF65-F5344CB8AC3E}">
        <p14:creationId xmlns:p14="http://schemas.microsoft.com/office/powerpoint/2010/main" val="2490017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868"/>
            <a:ext cx="9173156" cy="687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249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673" y="548680"/>
            <a:ext cx="2160943" cy="2160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3" l="9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522" y="3717032"/>
            <a:ext cx="2631247" cy="29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2429" y="117693"/>
            <a:ext cx="64012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Ватика́н</a:t>
            </a:r>
            <a:r>
              <a:rPr lang="ru-RU" sz="2400" dirty="0"/>
              <a:t> (лат. </a:t>
            </a:r>
            <a:r>
              <a:rPr lang="ru-RU" sz="2400" dirty="0" err="1"/>
              <a:t>Status</a:t>
            </a:r>
            <a:r>
              <a:rPr lang="ru-RU" sz="2400" dirty="0"/>
              <a:t> </a:t>
            </a:r>
            <a:r>
              <a:rPr lang="ru-RU" sz="2400" dirty="0" err="1"/>
              <a:t>Civitatis</a:t>
            </a:r>
            <a:r>
              <a:rPr lang="ru-RU" sz="2400" dirty="0"/>
              <a:t> </a:t>
            </a:r>
            <a:r>
              <a:rPr lang="ru-RU" sz="2400" dirty="0" err="1"/>
              <a:t>Vaticanæ</a:t>
            </a:r>
            <a:r>
              <a:rPr lang="ru-RU" sz="2400" dirty="0"/>
              <a:t>, итал. </a:t>
            </a:r>
            <a:r>
              <a:rPr lang="ru-RU" sz="2400" dirty="0" err="1"/>
              <a:t>Stato</a:t>
            </a:r>
            <a:r>
              <a:rPr lang="ru-RU" sz="2400" dirty="0"/>
              <a:t> </a:t>
            </a:r>
            <a:r>
              <a:rPr lang="ru-RU" sz="2400" dirty="0" err="1"/>
              <a:t>della</a:t>
            </a:r>
            <a:r>
              <a:rPr lang="ru-RU" sz="2400" dirty="0"/>
              <a:t> </a:t>
            </a:r>
            <a:r>
              <a:rPr lang="ru-RU" sz="2400" dirty="0" err="1"/>
              <a:t>Città</a:t>
            </a:r>
            <a:r>
              <a:rPr lang="ru-RU" sz="2400" dirty="0"/>
              <a:t> </a:t>
            </a:r>
            <a:r>
              <a:rPr lang="ru-RU" sz="2400" dirty="0" err="1"/>
              <a:t>del</a:t>
            </a:r>
            <a:r>
              <a:rPr lang="ru-RU" sz="2400" dirty="0"/>
              <a:t> </a:t>
            </a:r>
            <a:r>
              <a:rPr lang="ru-RU" sz="2400" dirty="0" err="1" smtClean="0"/>
              <a:t>Vaticano</a:t>
            </a:r>
            <a:r>
              <a:rPr lang="ru-RU" sz="2400" dirty="0" smtClean="0"/>
              <a:t>), </a:t>
            </a:r>
            <a:r>
              <a:rPr lang="ru-RU" sz="2400" dirty="0"/>
              <a:t>также встречается использование названия </a:t>
            </a:r>
            <a:r>
              <a:rPr lang="ru-RU" sz="2400" dirty="0" err="1"/>
              <a:t>Госуда́рство-го́род</a:t>
            </a:r>
            <a:r>
              <a:rPr lang="ru-RU" sz="2400" dirty="0"/>
              <a:t> </a:t>
            </a:r>
            <a:r>
              <a:rPr lang="ru-RU" sz="2400" dirty="0" err="1" smtClean="0"/>
              <a:t>Ватика́н</a:t>
            </a:r>
            <a:r>
              <a:rPr lang="ru-RU" sz="2400" dirty="0" smtClean="0"/>
              <a:t>) </a:t>
            </a:r>
            <a:r>
              <a:rPr lang="ru-RU" sz="2400" dirty="0"/>
              <a:t>— карликовое государство-анклав (самое маленькое государство в мире) внутри территории Рима, ассоциированное с Италией. Своё название государство получило от названия холма </a:t>
            </a:r>
            <a:r>
              <a:rPr lang="ru-RU" sz="2400" dirty="0" err="1"/>
              <a:t>Mons</a:t>
            </a:r>
            <a:r>
              <a:rPr lang="ru-RU" sz="2400" dirty="0"/>
              <a:t> </a:t>
            </a:r>
            <a:r>
              <a:rPr lang="ru-RU" sz="2400" dirty="0" err="1"/>
              <a:t>Vaticanus</a:t>
            </a:r>
            <a:r>
              <a:rPr lang="ru-RU" sz="2400" dirty="0"/>
              <a:t>, с латинского </a:t>
            </a:r>
            <a:r>
              <a:rPr lang="ru-RU" sz="2400" dirty="0" err="1"/>
              <a:t>vaticinia</a:t>
            </a:r>
            <a:r>
              <a:rPr lang="ru-RU" sz="2400" dirty="0"/>
              <a:t> — «место гаданий</a:t>
            </a:r>
            <a:r>
              <a:rPr lang="ru-RU" sz="2400" dirty="0" smtClean="0"/>
              <a:t>». </a:t>
            </a:r>
            <a:r>
              <a:rPr lang="ru-RU" sz="2400" dirty="0"/>
              <a:t>Статус Ватикана в международном праве — вспомогательная суверенная территория Святого Престола, резиденции высшего духовного руководства римско-католической церкви. Суверенитет Ватикана не является самостоятельным (национальным), а проистекает из суверенитета Святого Престола. Иными словами, его источник — не население Ватикана, а именно папский престол.</a:t>
            </a:r>
          </a:p>
        </p:txBody>
      </p:sp>
    </p:spTree>
    <p:extLst>
      <p:ext uri="{BB962C8B-B14F-4D97-AF65-F5344CB8AC3E}">
        <p14:creationId xmlns:p14="http://schemas.microsoft.com/office/powerpoint/2010/main" val="404846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32656"/>
            <a:ext cx="6156176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/>
              <a:t>Дата независимости</a:t>
            </a:r>
            <a:r>
              <a:rPr lang="en-US" sz="2700" dirty="0" smtClean="0"/>
              <a:t>—</a:t>
            </a:r>
            <a:r>
              <a:rPr lang="ru-RU" sz="2700" dirty="0" smtClean="0"/>
              <a:t>11</a:t>
            </a:r>
            <a:r>
              <a:rPr lang="en-US" sz="2700" dirty="0" smtClean="0"/>
              <a:t>.</a:t>
            </a:r>
            <a:r>
              <a:rPr lang="ru-RU" sz="2700" dirty="0" smtClean="0"/>
              <a:t> </a:t>
            </a:r>
            <a:r>
              <a:rPr lang="en-US" sz="2700" dirty="0" smtClean="0"/>
              <a:t>02.</a:t>
            </a:r>
            <a:r>
              <a:rPr lang="ru-RU" sz="2700" dirty="0" smtClean="0"/>
              <a:t> 1929</a:t>
            </a:r>
            <a:endParaRPr lang="en-US" sz="2700" dirty="0" smtClean="0"/>
          </a:p>
          <a:p>
            <a:r>
              <a:rPr lang="en-US" sz="2700" dirty="0" smtClean="0"/>
              <a:t>                                       </a:t>
            </a:r>
            <a:r>
              <a:rPr lang="ru-RU" sz="2700" dirty="0" smtClean="0"/>
              <a:t>(от </a:t>
            </a:r>
            <a:r>
              <a:rPr lang="ru-RU" sz="2700" dirty="0"/>
              <a:t>Италии)</a:t>
            </a:r>
          </a:p>
          <a:p>
            <a:r>
              <a:rPr lang="ru-RU" sz="2700" b="1" dirty="0"/>
              <a:t>Официальный </a:t>
            </a:r>
            <a:r>
              <a:rPr lang="ru-RU" sz="2700" b="1" dirty="0" smtClean="0"/>
              <a:t>язык</a:t>
            </a:r>
            <a:r>
              <a:rPr lang="en-US" sz="2700" dirty="0" smtClean="0"/>
              <a:t>—</a:t>
            </a:r>
            <a:r>
              <a:rPr lang="ru-RU" sz="2700" dirty="0" smtClean="0"/>
              <a:t>латинский</a:t>
            </a:r>
            <a:r>
              <a:rPr lang="ru-RU" sz="2700" dirty="0"/>
              <a:t>, </a:t>
            </a:r>
            <a:endParaRPr lang="en-US" sz="2700" dirty="0" smtClean="0"/>
          </a:p>
          <a:p>
            <a:r>
              <a:rPr lang="en-US" sz="2700" dirty="0"/>
              <a:t> </a:t>
            </a:r>
            <a:r>
              <a:rPr lang="en-US" sz="2700" dirty="0" smtClean="0"/>
              <a:t>                                    </a:t>
            </a:r>
            <a:r>
              <a:rPr lang="ru-RU" sz="2700" dirty="0" smtClean="0"/>
              <a:t>итальянский</a:t>
            </a:r>
          </a:p>
          <a:p>
            <a:r>
              <a:rPr lang="ru-RU" sz="2700" b="1" dirty="0" smtClean="0"/>
              <a:t>Форма правления</a:t>
            </a:r>
            <a:r>
              <a:rPr lang="en-US" sz="2700" dirty="0" smtClean="0"/>
              <a:t>—</a:t>
            </a:r>
            <a:r>
              <a:rPr lang="ru-RU" sz="2700" dirty="0" smtClean="0"/>
              <a:t>Абсолютная</a:t>
            </a:r>
            <a:r>
              <a:rPr lang="en-US" sz="2700" dirty="0" smtClean="0"/>
              <a:t> </a:t>
            </a:r>
          </a:p>
          <a:p>
            <a:r>
              <a:rPr lang="en-US" sz="2700" dirty="0"/>
              <a:t> </a:t>
            </a:r>
            <a:r>
              <a:rPr lang="en-US" sz="2700" dirty="0" smtClean="0"/>
              <a:t>             </a:t>
            </a:r>
            <a:r>
              <a:rPr lang="ru-RU" sz="2700" dirty="0" smtClean="0"/>
              <a:t>теократическая монархия</a:t>
            </a:r>
            <a:endParaRPr lang="en-US" sz="2700" dirty="0" smtClean="0"/>
          </a:p>
          <a:p>
            <a:r>
              <a:rPr lang="ru-RU" sz="2700" b="1" dirty="0" smtClean="0"/>
              <a:t>Папа римский</a:t>
            </a:r>
            <a:r>
              <a:rPr lang="en-US" sz="2700" dirty="0" smtClean="0"/>
              <a:t>—</a:t>
            </a:r>
            <a:r>
              <a:rPr lang="ru-RU" sz="2700" dirty="0"/>
              <a:t>Франциск</a:t>
            </a:r>
          </a:p>
          <a:p>
            <a:r>
              <a:rPr lang="ru-RU" sz="2700" b="1" dirty="0" err="1" smtClean="0"/>
              <a:t>Гос</a:t>
            </a:r>
            <a:r>
              <a:rPr lang="en-US" sz="2700" b="1" dirty="0"/>
              <a:t>.</a:t>
            </a:r>
            <a:r>
              <a:rPr lang="ru-RU" sz="2700" b="1" dirty="0" smtClean="0"/>
              <a:t> Секретарь</a:t>
            </a:r>
            <a:r>
              <a:rPr lang="en-US" sz="2700" dirty="0" smtClean="0"/>
              <a:t>—</a:t>
            </a:r>
            <a:r>
              <a:rPr lang="ru-RU" sz="2700" dirty="0" err="1" smtClean="0"/>
              <a:t>Бертоне</a:t>
            </a:r>
            <a:endParaRPr lang="ru-RU" sz="2700" dirty="0"/>
          </a:p>
          <a:p>
            <a:r>
              <a:rPr lang="ru-RU" sz="2700" b="1" dirty="0" smtClean="0"/>
              <a:t>Губернатор</a:t>
            </a:r>
            <a:r>
              <a:rPr lang="en-US" sz="2700" dirty="0" smtClean="0"/>
              <a:t>—</a:t>
            </a:r>
            <a:r>
              <a:rPr lang="ru-RU" sz="2700" dirty="0" smtClean="0"/>
              <a:t>Джованни </a:t>
            </a:r>
            <a:r>
              <a:rPr lang="ru-RU" sz="2700" dirty="0" err="1"/>
              <a:t>Бертелло</a:t>
            </a:r>
            <a:endParaRPr lang="ru-RU" sz="2700" dirty="0"/>
          </a:p>
          <a:p>
            <a:r>
              <a:rPr lang="ru-RU" sz="2700" b="1" dirty="0"/>
              <a:t>Гос. </a:t>
            </a:r>
            <a:r>
              <a:rPr lang="ru-RU" sz="2700" b="1" dirty="0" smtClean="0"/>
              <a:t>Религия</a:t>
            </a:r>
            <a:r>
              <a:rPr lang="en-US" sz="2700" dirty="0" smtClean="0"/>
              <a:t>—</a:t>
            </a:r>
            <a:r>
              <a:rPr lang="ru-RU" sz="2700" dirty="0" smtClean="0"/>
              <a:t>Католицизм</a:t>
            </a:r>
            <a:endParaRPr lang="ru-RU" sz="2700" dirty="0"/>
          </a:p>
          <a:p>
            <a:r>
              <a:rPr lang="ru-RU" sz="2700" b="1" dirty="0" smtClean="0"/>
              <a:t>Территория</a:t>
            </a:r>
            <a:r>
              <a:rPr lang="en-US" sz="2700" dirty="0" smtClean="0"/>
              <a:t>—</a:t>
            </a:r>
            <a:r>
              <a:rPr lang="ru-RU" sz="2700" dirty="0" smtClean="0"/>
              <a:t>279-я </a:t>
            </a:r>
            <a:r>
              <a:rPr lang="ru-RU" sz="2700" dirty="0"/>
              <a:t>в мире</a:t>
            </a:r>
          </a:p>
          <a:p>
            <a:r>
              <a:rPr lang="ru-RU" sz="2700" dirty="0"/>
              <a:t>•</a:t>
            </a:r>
            <a:r>
              <a:rPr lang="ru-RU" sz="2700" b="1" dirty="0"/>
              <a:t> </a:t>
            </a:r>
            <a:r>
              <a:rPr lang="ru-RU" sz="2700" b="1" dirty="0" smtClean="0"/>
              <a:t>Всего</a:t>
            </a:r>
            <a:r>
              <a:rPr lang="en-US" sz="2700" dirty="0" smtClean="0"/>
              <a:t>—</a:t>
            </a:r>
            <a:r>
              <a:rPr lang="ru-RU" sz="2700" dirty="0" smtClean="0"/>
              <a:t>0,44 </a:t>
            </a:r>
            <a:r>
              <a:rPr lang="ru-RU" sz="2700" dirty="0"/>
              <a:t>км²</a:t>
            </a:r>
          </a:p>
          <a:p>
            <a:r>
              <a:rPr lang="ru-RU" sz="2700" b="1" dirty="0" smtClean="0"/>
              <a:t>Население</a:t>
            </a:r>
          </a:p>
          <a:p>
            <a:r>
              <a:rPr lang="ru-RU" sz="2700" b="1" dirty="0" smtClean="0"/>
              <a:t>• </a:t>
            </a:r>
            <a:r>
              <a:rPr lang="ru-RU" sz="2700" b="1" dirty="0"/>
              <a:t>Оценка (2012</a:t>
            </a:r>
            <a:r>
              <a:rPr lang="ru-RU" sz="2700" b="1" dirty="0" smtClean="0"/>
              <a:t>)</a:t>
            </a:r>
            <a:r>
              <a:rPr lang="en-US" sz="2700" dirty="0" smtClean="0"/>
              <a:t>—</a:t>
            </a:r>
            <a:r>
              <a:rPr lang="ru-RU" sz="2700" dirty="0" smtClean="0"/>
              <a:t>836 </a:t>
            </a:r>
            <a:r>
              <a:rPr lang="ru-RU" sz="2700" dirty="0"/>
              <a:t>чел. (225-е)</a:t>
            </a:r>
          </a:p>
          <a:p>
            <a:r>
              <a:rPr lang="ru-RU" sz="2700" b="1" dirty="0" smtClean="0"/>
              <a:t>• Плотность</a:t>
            </a:r>
            <a:r>
              <a:rPr lang="en-US" sz="2700" dirty="0" smtClean="0"/>
              <a:t>—</a:t>
            </a:r>
            <a:r>
              <a:rPr lang="ru-RU" sz="2700" dirty="0" smtClean="0"/>
              <a:t>1891 чел./км²</a:t>
            </a:r>
            <a:endParaRPr lang="ru-RU" sz="27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82" y="955534"/>
            <a:ext cx="3924218" cy="5450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904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00765"/>
            <a:ext cx="7597581" cy="551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324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897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56357"/>
            <a:ext cx="56886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античности территория </a:t>
            </a:r>
            <a:r>
              <a:rPr lang="ru-RU" sz="2400" dirty="0" smtClean="0"/>
              <a:t>Ватикана не </a:t>
            </a:r>
            <a:r>
              <a:rPr lang="ru-RU" sz="2400" dirty="0"/>
              <a:t>была заселена, так как в Древнем Риме это место считалось святым. В 326 году, после прихода христианства, над предполагаемой гробницей святого Петра была воздвигнута базилика Константина, и с тех пор это место стало заселяться.</a:t>
            </a:r>
          </a:p>
          <a:p>
            <a:r>
              <a:rPr lang="ru-RU" sz="2400" dirty="0"/>
              <a:t>Образовавшееся в середине VIII века Папское государство охватило значительную часть </a:t>
            </a:r>
            <a:r>
              <a:rPr lang="ru-RU" sz="2400" dirty="0" err="1"/>
              <a:t>Апеннинского</a:t>
            </a:r>
            <a:r>
              <a:rPr lang="ru-RU" sz="2400" dirty="0"/>
              <a:t> полуострова, но в 1870 году было ликвидировано Итальянским </a:t>
            </a:r>
            <a:r>
              <a:rPr lang="ru-RU" sz="2400" dirty="0" smtClean="0"/>
              <a:t>королевством. В </a:t>
            </a:r>
            <a:r>
              <a:rPr lang="ru-RU" sz="2400" dirty="0"/>
              <a:t>современном виде возник 11 февраля 1929 года на основании заключённых правительством Б. Муссолини </a:t>
            </a:r>
            <a:r>
              <a:rPr lang="ru-RU" sz="2400" dirty="0" err="1"/>
              <a:t>Латеранских</a:t>
            </a:r>
            <a:r>
              <a:rPr lang="ru-RU" sz="2400" dirty="0"/>
              <a:t> соглашений.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80728"/>
            <a:ext cx="324036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68144" y="5927132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Символ </a:t>
            </a:r>
            <a:r>
              <a:rPr lang="ru-RU" sz="2000" dirty="0"/>
              <a:t>Ватикана. </a:t>
            </a:r>
            <a:endParaRPr lang="ru-RU" sz="2000" dirty="0" smtClean="0"/>
          </a:p>
          <a:p>
            <a:r>
              <a:rPr lang="ru-RU" sz="2000" dirty="0" smtClean="0"/>
              <a:t>Аббатство </a:t>
            </a:r>
            <a:r>
              <a:rPr lang="ru-RU" sz="2000" dirty="0" err="1"/>
              <a:t>Дормицион</a:t>
            </a:r>
            <a:r>
              <a:rPr lang="ru-RU" sz="20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43082" y="0"/>
            <a:ext cx="25698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История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576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475" y="3349719"/>
            <a:ext cx="5472608" cy="340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71899"/>
            <a:ext cx="864096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/>
              <a:t>Во время Второй Мировой Войны недвижимость </a:t>
            </a:r>
            <a:r>
              <a:rPr lang="ru-RU" sz="2300" dirty="0"/>
              <a:t>приобреталась Святым Престолом на деньги, полученные от Муссолини в обмен на признание Церковью фашистского </a:t>
            </a:r>
            <a:r>
              <a:rPr lang="ru-RU" sz="2300" dirty="0" smtClean="0"/>
              <a:t>режима  </a:t>
            </a:r>
            <a:r>
              <a:rPr lang="ru-RU" sz="2300" dirty="0"/>
              <a:t>в 1929 году. </a:t>
            </a:r>
            <a:r>
              <a:rPr lang="ru-RU" sz="2300" dirty="0" smtClean="0"/>
              <a:t>Тогда </a:t>
            </a:r>
            <a:r>
              <a:rPr lang="ru-RU" sz="2300" dirty="0"/>
              <a:t>Папой Римским стал </a:t>
            </a:r>
            <a:r>
              <a:rPr lang="ru-RU" sz="2300" dirty="0" err="1"/>
              <a:t>Акилле</a:t>
            </a:r>
            <a:r>
              <a:rPr lang="ru-RU" sz="2300" dirty="0"/>
              <a:t> </a:t>
            </a:r>
            <a:r>
              <a:rPr lang="ru-RU" sz="2300" dirty="0" err="1"/>
              <a:t>Ратти</a:t>
            </a:r>
            <a:r>
              <a:rPr lang="ru-RU" sz="2300" dirty="0"/>
              <a:t> - Пий X – который был ярым врагом коммунизма и открыто поддерживал политику </a:t>
            </a:r>
            <a:r>
              <a:rPr lang="ru-RU" sz="2300" dirty="0" err="1"/>
              <a:t>Бенито</a:t>
            </a:r>
            <a:r>
              <a:rPr lang="ru-RU" sz="2300" dirty="0"/>
              <a:t> Муссолини. Пий XI считал, что с приходом к власти фашистов ему удастся добиться примирения с итальянским государством и добиться признания папского суверенитета. В 1929 году он назвал Муссолини человеком, "посланным провидением".</a:t>
            </a:r>
          </a:p>
        </p:txBody>
      </p:sp>
    </p:spTree>
    <p:extLst>
      <p:ext uri="{BB962C8B-B14F-4D97-AF65-F5344CB8AC3E}">
        <p14:creationId xmlns:p14="http://schemas.microsoft.com/office/powerpoint/2010/main" val="3273060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1465" y="-138301"/>
            <a:ext cx="31530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География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3386" y="692696"/>
            <a:ext cx="86510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Ватикан расположен на </a:t>
            </a:r>
            <a:r>
              <a:rPr lang="ru-RU" sz="2400" dirty="0" err="1"/>
              <a:t>Ватиканском</a:t>
            </a:r>
            <a:r>
              <a:rPr lang="ru-RU" sz="2400" dirty="0"/>
              <a:t> холме в северо-западной части Рима, в нескольких сотнях метров от </a:t>
            </a:r>
            <a:r>
              <a:rPr lang="ru-RU" sz="2400" dirty="0" err="1"/>
              <a:t>Тибрa</a:t>
            </a:r>
            <a:r>
              <a:rPr lang="ru-RU" sz="2400" dirty="0"/>
              <a:t>. Со всех сторон Ватикан окружен территорией Италии, общая длина государственной </a:t>
            </a:r>
            <a:r>
              <a:rPr lang="ru-RU" sz="2400" dirty="0" smtClean="0"/>
              <a:t>границы—3,2 км. </a:t>
            </a:r>
            <a:r>
              <a:rPr lang="ru-RU" sz="2400" dirty="0"/>
              <a:t>Граница в основном совпадает с оборонительной стеной, построенной для предотвращения незаконных </a:t>
            </a:r>
            <a:r>
              <a:rPr lang="ru-RU" sz="2400" dirty="0" smtClean="0"/>
              <a:t>пересечений. </a:t>
            </a:r>
            <a:r>
              <a:rPr lang="ru-RU" sz="2400" dirty="0"/>
              <a:t>Перед собором Святого Петра границей является край </a:t>
            </a:r>
            <a:r>
              <a:rPr lang="ru-RU" sz="2400" dirty="0" err="1"/>
              <a:t>овалообразной</a:t>
            </a:r>
            <a:r>
              <a:rPr lang="ru-RU" sz="2400" dirty="0"/>
              <a:t> </a:t>
            </a:r>
            <a:r>
              <a:rPr lang="ru-RU" sz="2400" dirty="0" smtClean="0"/>
              <a:t>площади.</a:t>
            </a:r>
            <a:endParaRPr lang="ru-RU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3383545"/>
            <a:ext cx="4799976" cy="329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521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727" y="1124744"/>
            <a:ext cx="88924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Практически всё население Ватикана — подданные Святого Престола (подданства Ватикана не </a:t>
            </a:r>
            <a:r>
              <a:rPr lang="ru-RU" sz="2200" dirty="0" smtClean="0"/>
              <a:t>существует) </a:t>
            </a:r>
            <a:r>
              <a:rPr lang="ru-RU" sz="2200" dirty="0"/>
              <a:t>и являющиеся служителями Католической Церкви.</a:t>
            </a:r>
          </a:p>
          <a:p>
            <a:r>
              <a:rPr lang="ru-RU" sz="2200" dirty="0"/>
              <a:t>На 31 декабря 2005 года из 557 подданных Святого Престола 58 — кардиналы, 293 человека имеют статус духовенства и являются членами Папских представительств, 62 человека — другие представители духовенства, 101 — член швейцарской гвардии, а остальные 43 — миряне. В 1983 году в Ватикане не зарегистрировано ни одного новорождённого. Немногим менее половины, 246 граждан, сохранили свое первое гражданство. Гражданство в Ватикане не наследуется и не может быть приобретено в силу рождения в государстве. Оно может быть получено только на основе служения Святому Престолу и аннулируется в случае прекращения трудовой деятельности в </a:t>
            </a:r>
            <a:r>
              <a:rPr lang="ru-RU" sz="2200" dirty="0" smtClean="0"/>
              <a:t>Ватикане.</a:t>
            </a:r>
            <a:endParaRPr lang="ru-RU" sz="2200" dirty="0"/>
          </a:p>
          <a:p>
            <a:r>
              <a:rPr lang="ru-RU" sz="2200" dirty="0" smtClean="0"/>
              <a:t>Этнически </a:t>
            </a:r>
            <a:r>
              <a:rPr lang="ru-RU" sz="2200" dirty="0"/>
              <a:t>большинство из них итальянцы, за исключением членов швейцарской гвардии. </a:t>
            </a:r>
          </a:p>
          <a:p>
            <a:r>
              <a:rPr lang="ru-RU" sz="2200" dirty="0" smtClean="0"/>
              <a:t>За всю историю Ватикана </a:t>
            </a:r>
            <a:r>
              <a:rPr lang="ru-RU" sz="2200" dirty="0"/>
              <a:t>было </a:t>
            </a:r>
            <a:r>
              <a:rPr lang="ru-RU" sz="2200" dirty="0" smtClean="0"/>
              <a:t>зарегистрировано не более 150 </a:t>
            </a:r>
            <a:r>
              <a:rPr lang="ru-RU" sz="2200" dirty="0"/>
              <a:t>браков.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66756" y="188640"/>
            <a:ext cx="31224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Население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9559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861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19</cp:revision>
  <dcterms:created xsi:type="dcterms:W3CDTF">2013-04-13T09:25:55Z</dcterms:created>
  <dcterms:modified xsi:type="dcterms:W3CDTF">2013-04-14T08:24:28Z</dcterms:modified>
</cp:coreProperties>
</file>