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B7E-E95B-443B-AFDD-561C7A63142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C511-3691-4BD4-9479-0902625602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B7E-E95B-443B-AFDD-561C7A63142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C511-3691-4BD4-9479-090262560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B7E-E95B-443B-AFDD-561C7A63142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C511-3691-4BD4-9479-090262560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B7E-E95B-443B-AFDD-561C7A63142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C511-3691-4BD4-9479-090262560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B7E-E95B-443B-AFDD-561C7A63142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C511-3691-4BD4-9479-0902625602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B7E-E95B-443B-AFDD-561C7A63142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C511-3691-4BD4-9479-090262560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B7E-E95B-443B-AFDD-561C7A63142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C511-3691-4BD4-9479-0902625602E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B7E-E95B-443B-AFDD-561C7A63142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C511-3691-4BD4-9479-090262560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B7E-E95B-443B-AFDD-561C7A63142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C511-3691-4BD4-9479-090262560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B7E-E95B-443B-AFDD-561C7A63142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C511-3691-4BD4-9479-0902625602E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EB7E-E95B-443B-AFDD-561C7A63142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C511-3691-4BD4-9479-090262560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5D0EB7E-E95B-443B-AFDD-561C7A631423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3BC511-3691-4BD4-9479-0902625602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56992"/>
            <a:ext cx="7543800" cy="1524000"/>
          </a:xfrm>
        </p:spPr>
        <p:txBody>
          <a:bodyPr/>
          <a:lstStyle/>
          <a:p>
            <a:r>
              <a:rPr lang="uk-UA" sz="110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Угорщина</a:t>
            </a:r>
            <a:endParaRPr lang="ru-RU" sz="11000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91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260648"/>
            <a:ext cx="8928992" cy="1656184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Міждержавні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відносини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Україна-Угорщина</a:t>
            </a:r>
            <a:r>
              <a:rPr lang="ru-RU" b="1" dirty="0">
                <a:latin typeface="Gabriola" pitchFamily="82" charset="0"/>
              </a:rPr>
              <a:t/>
            </a:r>
            <a:br>
              <a:rPr lang="ru-RU" b="1" dirty="0">
                <a:latin typeface="Gabriola" pitchFamily="82" charset="0"/>
              </a:rPr>
            </a:br>
            <a:endParaRPr lang="ru-RU" dirty="0"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543800" cy="3384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Угорська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Республіка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однією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з перших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визнала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державну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незалежність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Одразу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після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оголошення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результатів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Всеукраїнського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референдуму, 3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грудня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 1991 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Угорщина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встановлює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дипломатичні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відносини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Україною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перетворює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Генеральне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консульство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Угорської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Республіки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Києві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у Посольство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Угорської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Республіки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Україні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. 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було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перше посольство, яке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відкрилося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столиці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після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референдуму.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грудня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 1991 — в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урочистій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обстановці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в 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Маріїнському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палаці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підписано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Договір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основи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добросусідства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співробітництва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ратифікований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українською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стороною 1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липня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1992;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угорською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стороною 11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травня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1993;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обмін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ратифікаційними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грамотами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відбувся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16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червня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1993 року). 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був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перший документ такого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рівня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який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підписала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Україна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24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березня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 1992 —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урочисто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відкрите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Посольство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Угорщині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, яке стало першим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дипломатичним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представництвом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кордоном.</a:t>
            </a:r>
            <a:endParaRPr lang="ru-RU" sz="1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515678"/>
            <a:ext cx="1967891" cy="157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8615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781800" cy="870992"/>
          </a:xfrm>
        </p:spPr>
        <p:txBody>
          <a:bodyPr>
            <a:noAutofit/>
          </a:bodyPr>
          <a:lstStyle/>
          <a:p>
            <a:r>
              <a:rPr lang="uk-UA" sz="6000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Свята та традиції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41044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Constantia" pitchFamily="18" charset="0"/>
              </a:rPr>
              <a:t>Хода </a:t>
            </a:r>
            <a:r>
              <a:rPr lang="ru-RU" sz="2000" dirty="0" err="1">
                <a:solidFill>
                  <a:srgbClr val="C00000"/>
                </a:solidFill>
                <a:latin typeface="Constantia" pitchFamily="18" charset="0"/>
              </a:rPr>
              <a:t>Бушо</a:t>
            </a:r>
            <a:r>
              <a:rPr lang="ru-RU" sz="2000" dirty="0">
                <a:solidFill>
                  <a:srgbClr val="C00000"/>
                </a:solidFill>
                <a:latin typeface="Constantia" pitchFamily="18" charset="0"/>
              </a:rPr>
              <a:t> в </a:t>
            </a:r>
            <a:r>
              <a:rPr lang="ru-RU" sz="2000" dirty="0" err="1">
                <a:solidFill>
                  <a:srgbClr val="C00000"/>
                </a:solidFill>
                <a:latin typeface="Constantia" pitchFamily="18" charset="0"/>
              </a:rPr>
              <a:t>Мохачі</a:t>
            </a:r>
            <a:endParaRPr lang="ru-RU" sz="2000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Тиждень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гулянь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пов'язаних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з проводами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зими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традиційно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завершує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карнавал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Бушояраш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Згідно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з легендою,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ряджені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(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їх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називають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Бушо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»)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припливають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Мохач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з острова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човні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після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гарматного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пострілу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починають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свою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урочисту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ходу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вулицями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міста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переповненим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туристами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місцевими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жителями. Час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часу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Бушо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дозволяють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собі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трохи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попустувати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навмання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б'ють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відвернувшихся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туристів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364088" y="1438620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38526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20688"/>
            <a:ext cx="46085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Constantia" pitchFamily="18" charset="0"/>
              </a:rPr>
              <a:t>День святого </a:t>
            </a:r>
            <a:r>
              <a:rPr lang="ru-RU" sz="2000" dirty="0" err="1">
                <a:solidFill>
                  <a:srgbClr val="C00000"/>
                </a:solidFill>
                <a:latin typeface="Constantia" pitchFamily="18" charset="0"/>
              </a:rPr>
              <a:t>Іштвана</a:t>
            </a:r>
            <a:endParaRPr lang="ru-RU" sz="2000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Є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головним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державним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святом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Угорщини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відзначається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20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серпня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Вважається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саме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цей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день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був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коронований перший король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Угорщини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Іштван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(Стефан)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Святий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якому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належить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заслуга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введення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християнства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країні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dirty="0">
                <a:latin typeface="Georgia" pitchFamily="18" charset="0"/>
              </a:rPr>
              <a:t> 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221088"/>
            <a:ext cx="38164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Constantia" pitchFamily="18" charset="0"/>
              </a:rPr>
              <a:t>День </a:t>
            </a:r>
            <a:r>
              <a:rPr lang="ru-RU" sz="2000" dirty="0" err="1">
                <a:solidFill>
                  <a:srgbClr val="C00000"/>
                </a:solidFill>
                <a:latin typeface="Constantia" pitchFamily="18" charset="0"/>
              </a:rPr>
              <a:t>буржуазної</a:t>
            </a:r>
            <a:r>
              <a:rPr lang="ru-RU" sz="2000" dirty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onstantia" pitchFamily="18" charset="0"/>
              </a:rPr>
              <a:t>революції</a:t>
            </a:r>
            <a:endParaRPr lang="ru-RU" sz="2000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15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березня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святкується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населенням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Угорщини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як День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буржуазної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революції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1848 року,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увійшла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історію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назвою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угорської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весни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».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328084" y="88232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827583" y="3345590"/>
            <a:ext cx="3456385" cy="21832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97946662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24744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err="1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Дякую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 за </a:t>
            </a:r>
            <a:r>
              <a:rPr lang="ru-RU" sz="9600" dirty="0" err="1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увагу</a:t>
            </a:r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!</a:t>
            </a:r>
            <a:endParaRPr lang="ru-RU" sz="9600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7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896544" cy="244827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36712"/>
            <a:ext cx="2237384" cy="4769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8826" y="170080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Прапор та герб Угорщини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757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81800" cy="1456184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Назва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7543800" cy="302210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Після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повалення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комуністичного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режиму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країна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тривалий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офіційно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мала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назву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Угорська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Республіка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проте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 1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січня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2012 набрала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чинності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нова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конституція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яка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офіційно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затвердила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скорочену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назву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Угорщина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08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6781800" cy="808112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Угорщина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поділена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на 19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медьє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(областей) та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місто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прирівняне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до них — Будапешт.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Сучасний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адміністративний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поділ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було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введено 1950 року.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4817701" cy="316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Адміністративний</a:t>
            </a:r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5400" dirty="0" err="1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поділ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7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897018"/>
              </p:ext>
            </p:extLst>
          </p:nvPr>
        </p:nvGraphicFramePr>
        <p:xfrm>
          <a:off x="1403648" y="476672"/>
          <a:ext cx="6048672" cy="5627550"/>
        </p:xfrm>
        <a:graphic>
          <a:graphicData uri="http://schemas.openxmlformats.org/drawingml/2006/table">
            <a:tbl>
              <a:tblPr/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46921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effectLst/>
                        </a:rPr>
                        <a:t>Назва</a:t>
                      </a:r>
                      <a:endParaRPr lang="ru-RU" sz="1000" dirty="0"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Адміністративний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центр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Площа</a:t>
                      </a: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(км²)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Населення</a:t>
                      </a: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осіб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Щільність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населення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осіб</a:t>
                      </a:r>
                      <a:r>
                        <a:rPr lang="ru-RU" sz="1000" dirty="0">
                          <a:effectLst/>
                        </a:rPr>
                        <a:t>/км²)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effectLst/>
                        </a:rPr>
                        <a:t>Кількість</a:t>
                      </a:r>
                      <a:r>
                        <a:rPr lang="ru-RU" sz="1000" dirty="0">
                          <a:effectLst/>
                        </a:rPr>
                        <a:t/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населених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пунктів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992"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Бач-Кишкун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Кечкемет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8 445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541 584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64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119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75466"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Бараня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Печ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4 430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402 260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91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301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8992">
                <a:tc>
                  <a:txBody>
                    <a:bodyPr/>
                    <a:lstStyle/>
                    <a:p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Бекеш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Бекешчаба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5 631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392 845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70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75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69216"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Боршод-Абауй-Земплен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Мішкольц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7 247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739 143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102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355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75466"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Чонґрад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Сеґед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4 263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425 785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100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60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2341"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Феєр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Секешфегервар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4 359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428 579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98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108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69216"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Дьйор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-Мошон-</a:t>
                      </a:r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Шопрон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Дьйор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4 208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440 138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174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8992"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Гайду-Бігар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Дебрецен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6 211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550 265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89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82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75466"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Гевеш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Еґер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3 637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323 769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89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119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7507">
                <a:tc>
                  <a:txBody>
                    <a:bodyPr/>
                    <a:lstStyle/>
                    <a:p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Яс-</a:t>
                      </a:r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Надькун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Солнок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Солнок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5 582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413 174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74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75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2341">
                <a:tc>
                  <a:txBody>
                    <a:bodyPr/>
                    <a:lstStyle/>
                    <a:p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Комаром-</a:t>
                      </a:r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Естерґом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Татабанья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2 265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315 886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139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76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2341"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Ноґрад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Шальґотар'ян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2 546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218 218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86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129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8992"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Пешт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Будапешт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6 393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1 124 395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176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186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75466">
                <a:tc>
                  <a:txBody>
                    <a:bodyPr/>
                    <a:lstStyle/>
                    <a:p>
                      <a:r>
                        <a:rPr lang="ru-RU" sz="100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Шомодь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Капошвар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6 036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334 065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244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69216"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Саболч-Сатмар-Береґ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Ньїредьгаза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5 936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583 564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98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228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75466"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Толна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Сексард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3 703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247 287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67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108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75466">
                <a:tc>
                  <a:txBody>
                    <a:bodyPr/>
                    <a:lstStyle/>
                    <a:p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Ваш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Сомбатгей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3 336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266 342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80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216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75466"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Веспрем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Веспрем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4 493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368 519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82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225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28992">
                <a:tc>
                  <a:txBody>
                    <a:bodyPr/>
                    <a:lstStyle/>
                    <a:p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Зала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Залаеґерсеґ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3 784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269 705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</a:rPr>
                        <a:t>78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257</a:t>
                      </a:r>
                    </a:p>
                  </a:txBody>
                  <a:tcPr marL="29666" marR="29666" marT="14833" marB="1483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89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846"/>
            <a:ext cx="6781800" cy="130304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Економіка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324036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Угорщина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 –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індустріально-аграрна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країна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Основні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галузі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промисловості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гірнича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металургія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конструкційних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матеріалів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харчова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текстильна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хімічна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(особливо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фармацевтична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моторобудівна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Гол. транспорт: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залізничний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автомобільний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річковий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(по р. Дунай). Будапешт –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центральний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вузол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транспортної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системи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Угорщини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Будапештські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летовища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Феріхедь-1 і Феріхедь-2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обслуговують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як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внутрішні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так і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міжнародні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авіалінії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134823" cy="417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64088" y="566124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Національний банк Угорщини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2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6781800" cy="16002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Експорт та імпорт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78" y="1515603"/>
            <a:ext cx="5040560" cy="44644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Головні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предмети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експорту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-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машинне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транспортне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обладнання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локомотиви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транспортне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обладнання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одяг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взуття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хімічні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продукти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ліки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нафтопродукти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залізо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і сталь.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Головні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предмети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імпорту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-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нафта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нафтопродукти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природний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газ, текстиль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вироби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нього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залізо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і сталь,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машини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верстати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сільськогосподарське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устаткування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кокс,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залізо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бавовна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деревина,засоби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пересування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запасні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частини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до них.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До початку 1970-х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років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експорт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імпорт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були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збалансовані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Однак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протягом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1970-х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років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витрати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імпорт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особливо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нафту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зростали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значно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швидше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ніж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доходи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експорту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Вже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в 1981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Угорщина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повинна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була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експортувати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товарів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на 25%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більше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щоб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покрити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обсяг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імпорту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результаті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утворився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серйозний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торговий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дефіцит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який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був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покритий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за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рахунок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іноземних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позик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092515" y="1340768"/>
            <a:ext cx="4051485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299860" y="3689663"/>
            <a:ext cx="3636793" cy="242301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57572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6781800" cy="1375048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Населення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3456384" cy="39582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Угорщина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однонаціональна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держава,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97 %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населення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складають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угорці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які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вважають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угорську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мову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рідною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Угорська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мова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не схожа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жодну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з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сусідніх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країн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адже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належить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до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фіно-угорської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групи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уральської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мовної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сім’ї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Національні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меншини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німці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румуни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словаки,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цигани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серби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українці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Більшість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населення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катол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і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є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кальвіністи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лютерани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православні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067944" y="2060848"/>
            <a:ext cx="4392489" cy="2774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63328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6781800" cy="16002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Видатні особистості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3384376" cy="31683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Ласло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Біро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винахідник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кулькової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ручки.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Національний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банк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Угорщини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29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вересня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2010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випустив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обіг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мідно-нікелеву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монету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присвячену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дню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народження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винахідника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780" y="4687164"/>
            <a:ext cx="246697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3928" y="1509179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Ерно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Рубік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– 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угорський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       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скульптор, винахідник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механічн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ої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 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головоломки</a:t>
            </a:r>
            <a:r>
              <a:rPr lang="vi-VN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 кубик-рубік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а.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Він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назвав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свій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винахід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Магічний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куб», але у 1980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році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компанія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Ideal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Toys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 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перейменували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головоломку за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ім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`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ям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винахідника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704405" y="3079535"/>
            <a:ext cx="1866079" cy="28643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26620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259</TotalTime>
  <Words>581</Words>
  <Application>Microsoft Office PowerPoint</Application>
  <PresentationFormat>Экран (4:3)</PresentationFormat>
  <Paragraphs>151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Угорщина</vt:lpstr>
      <vt:lpstr>Презентация PowerPoint</vt:lpstr>
      <vt:lpstr>Назва</vt:lpstr>
      <vt:lpstr>Угорщина поділена на 19 медьє (областей) та місто, прирівняне до них — Будапешт. Сучасний адміністративний поділ було введено 1950 року.</vt:lpstr>
      <vt:lpstr>Презентация PowerPoint</vt:lpstr>
      <vt:lpstr>Економіка</vt:lpstr>
      <vt:lpstr>Експорт та імпорт</vt:lpstr>
      <vt:lpstr>Населення</vt:lpstr>
      <vt:lpstr>Видатні особистості</vt:lpstr>
      <vt:lpstr>Міждержавні відносини Україна-Угорщина </vt:lpstr>
      <vt:lpstr>Свята та традиції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2014-01-13T18:08:59Z</dcterms:created>
  <dcterms:modified xsi:type="dcterms:W3CDTF">2014-01-19T18:12:58Z</dcterms:modified>
</cp:coreProperties>
</file>