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00" autoAdjust="0"/>
  </p:normalViewPr>
  <p:slideViewPr>
    <p:cSldViewPr showGuides="1">
      <p:cViewPr varScale="1">
        <p:scale>
          <a:sx n="103" d="100"/>
          <a:sy n="103" d="100"/>
        </p:scale>
        <p:origin x="-113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t>25.01.2012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4DD7F77-F086-4493-9B5E-40D32650DAF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t>25.01.2012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7F77-F086-4493-9B5E-40D32650DAF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t>25.01.2012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7F77-F086-4493-9B5E-40D32650DAF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t>25.01.2012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4DD7F77-F086-4493-9B5E-40D32650DAF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t>25.01.2012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7F77-F086-4493-9B5E-40D32650DA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t>25.01.2012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7F77-F086-4493-9B5E-40D32650DAF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t>25.01.2012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4DD7F77-F086-4493-9B5E-40D32650DA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t>25.01.2012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7F77-F086-4493-9B5E-40D32650DAF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t>25.01.2012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7F77-F086-4493-9B5E-40D32650DAF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t>25.01.2012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7F77-F086-4493-9B5E-40D32650DAF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3B96D-C09B-4746-9D7C-8543A880BDD7}" type="datetimeFigureOut">
              <a:rPr lang="ru-RU" smtClean="0"/>
              <a:t>25.01.2012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7F77-F086-4493-9B5E-40D32650DA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AB3B96D-C09B-4746-9D7C-8543A880BDD7}" type="datetimeFigureOut">
              <a:rPr lang="ru-RU" smtClean="0"/>
              <a:t>25.01.2012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4DD7F77-F086-4493-9B5E-40D32650DA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jpeg"/><Relationship Id="rId4" Type="http://schemas.openxmlformats.org/officeDocument/2006/relationships/image" Target="../media/image3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7210" y="2132856"/>
            <a:ext cx="8667278" cy="2448272"/>
          </a:xfrm>
        </p:spPr>
        <p:txBody>
          <a:bodyPr>
            <a:noAutofit/>
          </a:bodyPr>
          <a:lstStyle/>
          <a:p>
            <a:pPr algn="ctr"/>
            <a:r>
              <a:rPr lang="uk-UA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Рослини занесені до Червоної та Зеленої книги</a:t>
            </a:r>
            <a:br>
              <a:rPr lang="uk-UA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r>
              <a:rPr lang="uk-UA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України</a:t>
            </a:r>
            <a:endParaRPr lang="ru-RU" sz="4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pic>
        <p:nvPicPr>
          <p:cNvPr id="13314" name="Picture 2" descr="http://t0.gstatic.com/images?q=tbn:ANd9GcQUKe8_1xy70qg9R6mSA-KSh12SpGqiqBFVwLoEN9AOTrE3YVRq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645024"/>
            <a:ext cx="1485900" cy="2019301"/>
          </a:xfrm>
          <a:prstGeom prst="rect">
            <a:avLst/>
          </a:prstGeom>
          <a:noFill/>
        </p:spPr>
      </p:pic>
      <p:pic>
        <p:nvPicPr>
          <p:cNvPr id="13316" name="Picture 4" descr="http://t0.gstatic.com/images?q=tbn:ANd9GcTUfm2wQygSHAzTy0ESqwPDiLq4gbZn1HjbQJDF4o3mj3FS0nl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16632"/>
            <a:ext cx="1277711" cy="2016224"/>
          </a:xfrm>
          <a:prstGeom prst="rect">
            <a:avLst/>
          </a:prstGeom>
          <a:noFill/>
        </p:spPr>
      </p:pic>
      <p:pic>
        <p:nvPicPr>
          <p:cNvPr id="13318" name="Picture 6" descr="http://uateka.com/uploads/article/2011/09/13/8c26c99cdf66e06c85892ddad44d31793d3f204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116632"/>
            <a:ext cx="1440160" cy="2035126"/>
          </a:xfrm>
          <a:prstGeom prst="rect">
            <a:avLst/>
          </a:prstGeom>
          <a:noFill/>
        </p:spPr>
      </p:pic>
      <p:pic>
        <p:nvPicPr>
          <p:cNvPr id="13320" name="Picture 8" descr="http://t1.gstatic.com/images?q=tbn:ANd9GcQqsFXHxdygsTUF6IAN4Pub9q-S5Q2n9s3-bABRI6mbowWdmVItk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4208" y="3933056"/>
            <a:ext cx="2466975" cy="1847851"/>
          </a:xfrm>
          <a:prstGeom prst="rect">
            <a:avLst/>
          </a:prstGeom>
          <a:noFill/>
        </p:spPr>
      </p:pic>
      <p:pic>
        <p:nvPicPr>
          <p:cNvPr id="13322" name="Picture 10" descr="http://t2.gstatic.com/images?q=tbn:ANd9GcRL8zFPgINnFIB5kdGGal9fNA9Xvjkjqgx8E1F2uYp5lzOPNmX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50568" y="5013176"/>
            <a:ext cx="1642864" cy="16428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Водяний горіх плаваючий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340769"/>
            <a:ext cx="3528392" cy="3456383"/>
          </a:xfrm>
        </p:spPr>
        <p:txBody>
          <a:bodyPr>
            <a:normAutofit fontScale="62500" lnSpcReduction="20000"/>
          </a:bodyPr>
          <a:lstStyle/>
          <a:p>
            <a:r>
              <a:rPr lang="uk-UA" dirty="0" smtClean="0"/>
              <a:t> </a:t>
            </a:r>
            <a:r>
              <a:rPr lang="uk-UA" dirty="0" smtClean="0"/>
              <a:t>Він </a:t>
            </a:r>
            <a:r>
              <a:rPr lang="uk-UA" dirty="0" smtClean="0"/>
              <a:t>трапляється по всій території України. Водяний горіх плаваючий зростає в тихих заводях, </a:t>
            </a:r>
            <a:r>
              <a:rPr lang="uk-UA" dirty="0" smtClean="0"/>
              <a:t>старицях</a:t>
            </a:r>
            <a:r>
              <a:rPr lang="uk-UA" dirty="0" smtClean="0"/>
              <a:t>, озерах. Оптимальними для нього є глибини метр-півтора, але може рости і на глибині до 4-х м. Водяний горіх здатний формувати цілі зарості. Його угруповання включені до Зеленої книги України.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22530" name="Рисунок 13" descr="http://t0.gstatic.com/images?q=tbn:ANd9GcTiOYrTEJOgZ_UnuMzDkeG0R8pNkDl4MxpWmZi0Ahg_A08xxohbK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628800"/>
            <a:ext cx="2160240" cy="2884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Рисунок 52" descr="http://t2.gstatic.com/images?q=tbn:ANd9GcT0dqDIAc1yBZ_GSJr6aJ_4FlJSgJkp_NTqTWdNw2qZggkll-cXD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797152"/>
            <a:ext cx="2808312" cy="1868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686800" cy="79208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4000" b="1" dirty="0" smtClean="0"/>
              <a:t>Проліска дволиста</a:t>
            </a:r>
            <a:endParaRPr lang="ru-RU" sz="4000" b="1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95536" y="1490008"/>
            <a:ext cx="475252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Проліска дволиста. Досить звичайний ранньовесняний вид. Але в окремих районах трапляється рідше від підсніжника.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3554" name="Рисунок 61" descr="http://4.bp.blogspot.com/_lQmLUi6JFZM/Sq96IapxCnI/AAAAAAAABWQ/FVs9i-fPf6E/s320/DSC000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005064"/>
            <a:ext cx="3048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4" descr="http://t0.gstatic.com/images?q=tbn:ANd9GcSyog7pMC7sZzEZdvhx3VmRmNXg0xHxroWjbUooKNoTNn9m6zoBa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1268760"/>
            <a:ext cx="2619375" cy="1743076"/>
          </a:xfrm>
          <a:prstGeom prst="rect">
            <a:avLst/>
          </a:prstGeom>
          <a:noFill/>
        </p:spPr>
      </p:pic>
      <p:pic>
        <p:nvPicPr>
          <p:cNvPr id="23558" name="Picture 6" descr="http://t1.gstatic.com/images?q=tbn:ANd9GcRhYKyNfIfan1kscuRM-zuNPxQOwp0RmlvFC6X5om136VMgsX8_z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3717032"/>
            <a:ext cx="1790700" cy="2552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Крокус сітчастий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412776"/>
            <a:ext cx="4392488" cy="2952328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Поширений в степу, Правобережному i Лівобережному лісостепу. Зростає на  цілинних степах, в чагарниках, узліссях байрачних дібров, діброви. Їхня чисельність знижується через розорювання земель, надмірне випасання худоби, зривання на букети.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24578" name="Picture 2" descr="http://t2.gstatic.com/images?q=tbn:ANd9GcQk7Hub4Ve_TeS39N2FH3jE7BCUB4i6HAdOpesuywh_AT71wT5RN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268760"/>
            <a:ext cx="1847850" cy="2466975"/>
          </a:xfrm>
          <a:prstGeom prst="rect">
            <a:avLst/>
          </a:prstGeom>
          <a:noFill/>
        </p:spPr>
      </p:pic>
      <p:pic>
        <p:nvPicPr>
          <p:cNvPr id="24580" name="Picture 4" descr="http://t2.gstatic.com/images?q=tbn:ANd9GcTlFh_hr5vSSFf-K3yQ_wZNGeZVucg2_yS5TfUu8sVF-GUDxIPaW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4437112"/>
            <a:ext cx="1584176" cy="2084442"/>
          </a:xfrm>
          <a:prstGeom prst="rect">
            <a:avLst/>
          </a:prstGeom>
          <a:noFill/>
        </p:spPr>
      </p:pic>
      <p:pic>
        <p:nvPicPr>
          <p:cNvPr id="24582" name="Picture 6" descr="http://t1.gstatic.com/images?q=tbn:ANd9GcTvGgocyUYULSZ3h0r4D8bmjdIuTVTKDGN2_td0YXVFrXVG0Kk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39" y="4437112"/>
            <a:ext cx="2766017" cy="206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Печіночниця звичайна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375457"/>
            <a:ext cx="3691136" cy="3421695"/>
          </a:xfrm>
        </p:spPr>
        <p:txBody>
          <a:bodyPr>
            <a:normAutofit fontScale="55000" lnSpcReduction="20000"/>
          </a:bodyPr>
          <a:lstStyle/>
          <a:p>
            <a:r>
              <a:rPr lang="uk-UA" dirty="0" smtClean="0"/>
              <a:t>Поширена в західному і правобережному Поліссі, у західному Лісостепу і західній частині правобережного Лісостепу. Райони заготівель - Житомирська, Волинська, Рівненська, частково Хмельницька області. Декоративна, лікарська рослина. Зацвітає рано і має тривалий період цвітіння. Придатна для декорування затінених місць під деревами. Потребує бережливого використання й охорони.</a:t>
            </a:r>
            <a:endParaRPr lang="uk-UA" dirty="0"/>
          </a:p>
        </p:txBody>
      </p:sp>
      <p:pic>
        <p:nvPicPr>
          <p:cNvPr id="25602" name="Picture 2" descr="http://t2.gstatic.com/images?q=tbn:ANd9GcQdzNWPMiS8h6-CJexVvfDSxdelFt2A5FRsjrONTe03avE03DjtA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1268760"/>
            <a:ext cx="2571750" cy="1781176"/>
          </a:xfrm>
          <a:prstGeom prst="rect">
            <a:avLst/>
          </a:prstGeom>
          <a:noFill/>
        </p:spPr>
      </p:pic>
      <p:pic>
        <p:nvPicPr>
          <p:cNvPr id="25604" name="Picture 4" descr="http://t0.gstatic.com/images?q=tbn:ANd9GcQRPlTrC8sv-JF4cLyhi8GOJYNIKVm5zQCYRcNJ3zU-xbYZ4uW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869160"/>
            <a:ext cx="2505075" cy="1828800"/>
          </a:xfrm>
          <a:prstGeom prst="rect">
            <a:avLst/>
          </a:prstGeom>
          <a:noFill/>
        </p:spPr>
      </p:pic>
      <p:pic>
        <p:nvPicPr>
          <p:cNvPr id="25606" name="Picture 6" descr="Hepatica nobilis flower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064" y="3429000"/>
            <a:ext cx="2457450" cy="32766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8686800" cy="4464496"/>
          </a:xfrm>
        </p:spPr>
        <p:txBody>
          <a:bodyPr>
            <a:noAutofit/>
          </a:bodyPr>
          <a:lstStyle/>
          <a:p>
            <a:pPr algn="ctr"/>
            <a:r>
              <a:rPr lang="uk-UA" sz="8800" dirty="0" smtClean="0"/>
              <a:t>ДЯКУЮ ЗА УВАГУ!</a:t>
            </a:r>
            <a:endParaRPr lang="ru-RU" sz="8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Червона книга України</a:t>
            </a:r>
            <a:endParaRPr lang="ru-RU" b="1" dirty="0"/>
          </a:p>
        </p:txBody>
      </p:sp>
      <p:pic>
        <p:nvPicPr>
          <p:cNvPr id="14338" name="Рисунок 1" descr="http://t1.gstatic.com/images?q=tbn:ANd9GcRGTXbcdNUDAAv6CfsxecCVKmqAK81omvsN2O-TdrT9mw54PdP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3789040"/>
            <a:ext cx="147637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51520" y="1340768"/>
            <a:ext cx="684076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Червона книга України – це основний державний документ, який узагальнює відомості про сучасний стан видів тварин і рослин України, що перебувають під загрозою зникнення та заходи щодо їх збереження і відтворення на науково обґрунтованих засадах.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Об’єктами Червоної книги України є тварини і рослини на всіх стадіях розвитку, які постійно або тимчасово перебувають чи зростають у природних умовах у межах території України, її континентального шельфу та виключної (морської) економічної зони.</a:t>
            </a:r>
            <a:endParaRPr kumimoji="0" lang="uk-UA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4341" name="Picture 5" descr="http://t2.gstatic.com/images?q=tbn:ANd9GcQq5y6eprqJ5iEnPV2zgeuaHSrdBH3K6VXW0aCYvrhX7pc0_GwW1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5157192"/>
            <a:ext cx="2286000" cy="1819276"/>
          </a:xfrm>
          <a:prstGeom prst="rect">
            <a:avLst/>
          </a:prstGeom>
          <a:noFill/>
        </p:spPr>
      </p:pic>
      <p:pic>
        <p:nvPicPr>
          <p:cNvPr id="14343" name="Picture 7" descr="http://t0.gstatic.com/images?q=tbn:ANd9GcQjNwQgJcofXk4fBDuXgGNKl4fOaeDxctjJTUOh7RpuSuMyFtw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280" y="1268760"/>
            <a:ext cx="1810169" cy="1368152"/>
          </a:xfrm>
          <a:prstGeom prst="rect">
            <a:avLst/>
          </a:prstGeom>
          <a:noFill/>
        </p:spPr>
      </p:pic>
      <p:pic>
        <p:nvPicPr>
          <p:cNvPr id="14345" name="Picture 9" descr="http://t1.gstatic.com/images?q=tbn:ANd9GcRvz2uMpLWPodaaqUXEaBo1XTT2Xmo_w-jlluCKy2acaPKhnXz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7944" y="4581128"/>
            <a:ext cx="2771775" cy="1647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Зозулині черевички справжні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484784"/>
            <a:ext cx="5131296" cy="3024336"/>
          </a:xfrm>
        </p:spPr>
        <p:txBody>
          <a:bodyPr>
            <a:normAutofit/>
          </a:bodyPr>
          <a:lstStyle/>
          <a:p>
            <a:r>
              <a:rPr lang="uk-UA" sz="1800" dirty="0" smtClean="0"/>
              <a:t>Зозулині черевички </a:t>
            </a:r>
            <a:r>
              <a:rPr lang="uk-UA" sz="1800" dirty="0" smtClean="0"/>
              <a:t>справжні — </a:t>
            </a:r>
            <a:r>
              <a:rPr lang="uk-UA" sz="1800" dirty="0" smtClean="0"/>
              <a:t>одна з найкрасивіших орхідей флори </a:t>
            </a:r>
            <a:r>
              <a:rPr lang="uk-UA" sz="1800" dirty="0" smtClean="0"/>
              <a:t>України. В </a:t>
            </a:r>
            <a:r>
              <a:rPr lang="uk-UA" sz="1800" dirty="0" smtClean="0"/>
              <a:t>Україні трапляється на більшій частині території, крім степової зони. </a:t>
            </a:r>
            <a:r>
              <a:rPr lang="ru-RU" sz="1800" dirty="0" smtClean="0"/>
              <a:t>  </a:t>
            </a:r>
          </a:p>
          <a:p>
            <a:r>
              <a:rPr lang="uk-UA" sz="1800" dirty="0" smtClean="0"/>
              <a:t>Цей вид має дуже красиві квіти, а тому сильно страждає від знищення людьми і є рідкісним на більшій частині ареалу, в тому числі, по всій </a:t>
            </a:r>
            <a:r>
              <a:rPr lang="uk-UA" sz="1800" dirty="0" smtClean="0"/>
              <a:t>Україні.</a:t>
            </a:r>
            <a:r>
              <a:rPr lang="uk-UA" sz="1800" dirty="0" smtClean="0"/>
              <a:t> Зацвітає ця чарівна орхідея лише на 16-17-й рік і як буває прикро, коли її квітку зриває байдужа рука.</a:t>
            </a:r>
            <a:endParaRPr lang="ru-RU" sz="1800" dirty="0" smtClean="0"/>
          </a:p>
          <a:p>
            <a:endParaRPr lang="ru-RU" dirty="0"/>
          </a:p>
        </p:txBody>
      </p:sp>
      <p:pic>
        <p:nvPicPr>
          <p:cNvPr id="15362" name="Рисунок 22" descr="http://t2.gstatic.com/images?q=tbn:ANd9GcSChazYDzXlr4-8bdNgsC92zTe24LT1iPbJTvYMaHX1cNo1BDkZ1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1268760"/>
            <a:ext cx="245745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Рисунок 19" descr="http://t2.gstatic.com/images?q=tbn:ANd9GcTtSYHuzoi5i-wP6bEM4PD1loQ9JOwDlHruQDzeGKAaVpeOeak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869160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Рисунок 16" descr="http://t2.gstatic.com/images?q=tbn:ANd9GcR3Bay0YSE2OC-5TDxnpuAfd3M8n1_uO5OSqki_bGcqDtzOVObTy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4293096"/>
            <a:ext cx="1763249" cy="2127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4868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uk-UA" sz="4000" b="1" dirty="0" smtClean="0"/>
              <a:t>Лунарія оживаюча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556792"/>
            <a:ext cx="4483224" cy="2522910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Лунарія </a:t>
            </a:r>
            <a:r>
              <a:rPr lang="uk-UA" dirty="0" smtClean="0"/>
              <a:t>оживаюча – реліктова </a:t>
            </a:r>
            <a:r>
              <a:rPr lang="uk-UA" dirty="0" smtClean="0"/>
              <a:t>рослина поширена </a:t>
            </a:r>
            <a:r>
              <a:rPr lang="uk-UA" dirty="0" smtClean="0"/>
              <a:t>в Європі та в Північній Америці. В Україні найчастіше трапляється в Карпатах, де на окремих ділянках лісів на кам’янистих ґрунтах утворює густий покрив. На рівнині вона є дуже рідкісною.</a:t>
            </a:r>
            <a:endParaRPr lang="ru-RU" dirty="0"/>
          </a:p>
        </p:txBody>
      </p:sp>
      <p:pic>
        <p:nvPicPr>
          <p:cNvPr id="16386" name="Рисунок 34" descr="http://t3.gstatic.com/images?q=tbn:ANd9GcSyb3t6lMbjg1O69vLESFzwMNAQpnLKtOyJqVEqTrZf6ssCvH-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1268760"/>
            <a:ext cx="2021703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Рисунок 31" descr="http://t3.gstatic.com/images?q=tbn:ANd9GcQ7ihh4S2jiiikWDx-vF1DXUCAMp8ZwRdcgey90bHGMPzJQQhVP"/>
          <p:cNvPicPr>
            <a:picLocks noChangeAspect="1" noChangeArrowheads="1"/>
          </p:cNvPicPr>
          <p:nvPr/>
        </p:nvPicPr>
        <p:blipFill>
          <a:blip r:embed="rId3" cstate="print"/>
          <a:srcRect t="3726" b="14293"/>
          <a:stretch>
            <a:fillRect/>
          </a:stretch>
        </p:blipFill>
        <p:spPr bwMode="auto">
          <a:xfrm rot="10800000" flipV="1">
            <a:off x="251519" y="4365104"/>
            <a:ext cx="3273091" cy="1872208"/>
          </a:xfrm>
          <a:prstGeom prst="rect">
            <a:avLst/>
          </a:prstGeom>
          <a:noFill/>
          <a:ln w="9525">
            <a:solidFill>
              <a:schemeClr val="accent4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16389" name="Picture 5" descr="http://t1.gstatic.com/images?q=tbn:ANd9GcT9PTY0xuCsJXm4HgGwcE7OgDvQunv8rTqqvuTPSFN0QNsOHdG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3789040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Підсніжник білосніжний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484784"/>
            <a:ext cx="4248472" cy="2736304"/>
          </a:xfrm>
        </p:spPr>
        <p:txBody>
          <a:bodyPr>
            <a:normAutofit fontScale="55000" lnSpcReduction="20000"/>
          </a:bodyPr>
          <a:lstStyle/>
          <a:p>
            <a:r>
              <a:rPr lang="uk-UA" dirty="0" smtClean="0"/>
              <a:t>Підсніжник білосніжний </a:t>
            </a:r>
            <a:r>
              <a:rPr lang="uk-UA" dirty="0" smtClean="0"/>
              <a:t>– в </a:t>
            </a:r>
            <a:r>
              <a:rPr lang="uk-UA" dirty="0" smtClean="0"/>
              <a:t>Україні поширений переважно на Правобережжі, трапляється в Карпатах та Прикарпатті, на півдні Полісся, в Лісостепу. На Лівобережжі проходить східна межа поширення цього виду. Зростає в листя них лісах, на </a:t>
            </a:r>
            <a:r>
              <a:rPr lang="uk-UA" dirty="0" smtClean="0"/>
              <a:t>галявинах </a:t>
            </a:r>
            <a:r>
              <a:rPr lang="uk-UA" dirty="0" smtClean="0"/>
              <a:t>та чагарниках. </a:t>
            </a:r>
            <a:endParaRPr lang="ru-RU" dirty="0" smtClean="0"/>
          </a:p>
          <a:p>
            <a:r>
              <a:rPr lang="uk-UA" dirty="0" smtClean="0"/>
              <a:t>Основними </a:t>
            </a:r>
            <a:r>
              <a:rPr lang="uk-UA" dirty="0" smtClean="0"/>
              <a:t>причинами зменшення чисельності виду є масове зривання на букети, викопування </a:t>
            </a:r>
            <a:r>
              <a:rPr lang="uk-UA" dirty="0" smtClean="0"/>
              <a:t>цибулин.</a:t>
            </a:r>
            <a:endParaRPr lang="ru-RU" dirty="0"/>
          </a:p>
        </p:txBody>
      </p:sp>
      <p:pic>
        <p:nvPicPr>
          <p:cNvPr id="17410" name="Рисунок 40" descr="http://t3.gstatic.com/images?q=tbn:ANd9GcRiTQH6Mpsm1le1rFj197rL3ns8dKCMzVVcUOsA3N9G3b0QWQ-Drk9hN51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412776"/>
            <a:ext cx="2441324" cy="1837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Рисунок 43" descr="http://t2.gstatic.com/images?q=tbn:ANd9GcQ0EGE8-FFk75jzAVYJjQojXaTIFCx3C8w6uyLz2hBLcGSU_lq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3573016"/>
            <a:ext cx="2760307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Рисунок 37" descr="http://t2.gstatic.com/images?q=tbn:ANd9GcQ10tXKfsS9M9gbzbc03_kGj_JX2EN9diP7MmIsApsf4I9sP0Up2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509120"/>
            <a:ext cx="2520280" cy="179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6" descr="http://t1.gstatic.com/images?q=tbn:ANd9GcQ18EfnhegkQe9fBQxYYPCiltARq9olW94O6TThJVZBmHqF_o6GI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7944" y="4581128"/>
            <a:ext cx="1866900" cy="21336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76672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Сальвінія плаваюча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4464496" cy="3170981"/>
          </a:xfrm>
        </p:spPr>
        <p:txBody>
          <a:bodyPr>
            <a:normAutofit fontScale="62500" lnSpcReduction="20000"/>
          </a:bodyPr>
          <a:lstStyle/>
          <a:p>
            <a:r>
              <a:rPr lang="uk-UA" dirty="0" smtClean="0"/>
              <a:t>Сальвінія </a:t>
            </a:r>
            <a:r>
              <a:rPr lang="uk-UA" dirty="0" smtClean="0"/>
              <a:t>плаваюча. Ця водна папороть поширена по всій Україні. Вид названо на честь італійського ботаніка XVII-XVIII століть А. </a:t>
            </a:r>
            <a:r>
              <a:rPr lang="uk-UA" dirty="0" smtClean="0"/>
              <a:t>Сальвіні</a:t>
            </a:r>
            <a:r>
              <a:rPr lang="uk-UA" dirty="0" smtClean="0"/>
              <a:t>.</a:t>
            </a:r>
            <a:endParaRPr lang="ru-RU" dirty="0" smtClean="0"/>
          </a:p>
          <a:p>
            <a:r>
              <a:rPr lang="uk-UA" dirty="0" smtClean="0"/>
              <a:t>З</a:t>
            </a:r>
            <a:r>
              <a:rPr lang="uk-UA" dirty="0" smtClean="0"/>
              <a:t>нахідки </a:t>
            </a:r>
            <a:r>
              <a:rPr lang="uk-UA" dirty="0" smtClean="0"/>
              <a:t>древніх викопних решток виду свідчать про давнє походження виду і дають підстави вважати сальвінію третинним реліктом</a:t>
            </a:r>
            <a:r>
              <a:rPr lang="uk-UA" dirty="0" smtClean="0"/>
              <a:t>. Чисельність </a:t>
            </a:r>
            <a:r>
              <a:rPr lang="uk-UA" dirty="0" smtClean="0"/>
              <a:t>рослини в наш час зменшується через забруднення водойм.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8434" name="Рисунок 49" descr="http://t1.gstatic.com/images?q=tbn:ANd9GcS5N8vdacccYqyLhBP79ttqFipsyecgtwJe_gMeAHlQsLQpi9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1268760"/>
            <a:ext cx="1872208" cy="1391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46" descr="http://t2.gstatic.com/images?q=tbn:ANd9GcRr8087eYAI7eGRs79a5nSGWZZVICNO6TaD1mrr0UzBy8IkPIH7q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908910" y="4643818"/>
            <a:ext cx="1368152" cy="181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AutoShape 5" descr="data:image/jpeg;base64,/9j/4AAQSkZJRgABAQAAAQABAAD/2wCEAAkGBhQSERUTExQVFRQVGCAaFxgYGB0fGhsdIB8fHxsgIh8iHiYfHBsjHB4aHy8iIycpLSwsICAxNzEqNigrLCkBCQoKDgwOGg8PGi8lHiQqKSwtLS0sLC8wLCkqLCwpKS8vLCwuLywsLCwsLCksLCwsLCwpLCksLCopLCwsLCwpLP/AABEIAIAAoAMBIgACEQEDEQH/xAAbAAADAQEBAQEAAAAAAAAAAAADBAUCBgEAB//EADoQAAIBAgUCBQIEBgIBBAMAAAECEQMhAAQSMUEFURMiYXGBBjJCkaGxI1LB0eHwFPGCQ2KishUWM//EABkBAAIDAQAAAAAAAAAAAAAAAAECAAMEBf/EACcRAAICAgIBAgYDAAAAAAAAAAABAhEDIRIxQSJRBBMyYXGhgZHB/9oADAMBAAIRAxEAPwDj3qmT798fZXOMFN/uF5wGo+8euMU61hIG3GHaTW0UJDyZ99aAFxM2HmM8kk324w3WyL1d1cEkeZjHpwMR2qkQVJBDCYtY2P74o5DMsoYybCOTc2B72AP6YpkmvooJ71FmWoAD5DKgTuABBjuYJ+cL0SdO8xbnjDuUqwAVXxCTGlYm87g3IF74wtdTqRkRKguDIXntziY50iNAqeo2EnD9DLSpE+fhZH9Tj7KZEhS4qcWCnnsf8Y0uTd//AOxP/tmPWfy5wmTOn06ROKPK9EawokGLg2v+YH64+oZFkaVpOrbSWHmEz/NCmZ4wq+UdQYOloIB9Yt7Y+yWYqgROsk/iaB+v7YE1JrTtBSHaQUsTJi+oTPte36YXr5ZRoTxKgX7w99Im8aoj8ziiWa11ETJMFY2jSDO5jHtaiGDHUHEAABoj5sbmDfGT5myJCGZyLVdUOtxYnZgQYJFo7SPTG+l9MKrJPmeJGowItMcAkbYeoIankVSk24MHmBuCPXFlulkAzMwLkb9vfAeRpBSsjNSLLDLF+W1e9iNvy+Mb0epjsLfthytkXESLHYj/AG2FnWMZnlbWjRHDBgcw5YrMGD+ItEewkn5OEMz1YIWl1XRZQUeb/iG8jYdvzxQdcZDkTBI9sGGau0CWCuiRRqF6YUL4hYEE+IDwNpIvsb3H54QzvShTNPTrRywB0tNMts3m3HYjacG6vQd6iLWGuncBywWOfMthYDcR/TErqvSqtFHipookgFVYlQY5BurH134nfG/Gr2mU0Ffc4zOH8+lG+hzqm6/5iPywlQzZpmVAJ9RONkcnKNoSjL0SwMbG3zxizS/hIQ6gSbNu3fbaw9OMFyefNRQUVQJ8yggfOnYc9reuM9RyesBi6oApPmNz8d+MZZZXOXGWhqJ9GuC5JZkU8rvhygtB3ULTqkm2on9xPzxiXRrGm4MA6TPoYxVfrCVQtNQ9mEqsA99/14GHyp3oA0uSBJsyoLC8FiDGxP6/thfNZpAppCTHI33m/c3j4w+T4jlWJgGBtqNtp/v3GA5vMhV/hssSR59MAjcXEk8ROMsZtyqQSdn8yaUjTpIW8ne1jHra2H6GsUg4piWIgkjUsjta1iJtvgNbP1F8tRFqc2X17kfEDA16ujBmZIqTKlFAiBaTyJ7/ANsXtSkloNlXMI+pW06jGwMFe/AE8TjeUaRDKo1XALAmON7/ACLYk9N6kzSKrtpF1In7u3faYw19OZqrWrFaqCFGrUVGqxA7C5mPTFE8bimn4FdnefT2TTQdg7QYAiQP9mO18UOsONFOCJMiObf6bY53M5cqNdSoaCD7APuYiPtHMDdjYYm5nqtXNOKVMMSYCyZNuSY35nGKa5O0M9aOpFUCjNiYA/vhdMij0XZ7A7Ht2/XESt1UUAaJfxj+I8audNr8C5Mwcb671MplVpQVaAWHPf8AqMUfLkmkvciso5boVKpIGqBzN/T0wlkek6qhQDVuFuPMRgeb6yaGVSlTnxGA1t/LImPeI9sF6C3gUPGq+T+QmxPIj1PHpfBVxTb9yxTl0N1fp2jWy9ShVAUMLtEFWGzX7G/tOPxui2YpVniajKClQHzK6/ysD9yGJ7ixEEA4/UX+qWqUa2mmNRsxGxsQT35E7++ON+oW/wDVTSs0wGUWMrYtPaItjofCt45ON2it2nsLR+nYQ1KhKAX0gSY72nE00kUgsW0HYW1Ed9zGKvWeoaVVGZXP4hpIn1MHf05xP6n1SlUA0pHmkmAGIi17wfjGrFPI9vyBB+n5lGdgRpQIQoY33k3tc3wnWyoFXTTBMkaQdz6YayWdqVlKgAaACLgD11cmQPwxzOD5mpRqQxOkg2KtMqNjBusGNx+eIm4yCa6hkKfhyqlHWNSk8Hn1HY+/OCdGzgK+HTCq5/Ewkn8rn2txhrJZNWYu5VpFiykcyZkQdwcK5vpBoMKtEaxuVgGAb29AMU/MUk4N7AzL1zRq66iKGYyHk6QOTHJ7zzGPqvURXJXwfEK3DAkX29OwHrAxh86c1pXSSJ2mJPcm5FrdzfBM3U8JRTYUwpBKwpYX9TzP7jth0later8hEK3UfKUZWVwYJk//ACnnCtLMlTb8jsfcc4Ex3Eg/M49oZZnMKpaOwxtikkKxqn1aouzR/wCK/wBsdh9PdcOouo0kCxg+3Np3xxR6c+gvpIUSCbcem+5w99O5lxUCebSQREWBxnz44yjyj2iLtWdIzF67PWLurDSSTJWL2B4njFejmqdJGXLK2t1M1GEEDsLzOJTPxjC1WUgoTI2/z3Hpjiu2bJQT2PdB6Boc1691pgtB5I/p+59sIdMqNms4GqD8RYj24/OBgmez9etao40CPKoiY5PJ9sO5Tq9OkGZaR8Q24gfMzGC5um32/wBFLwvwE6loq51VPDLN9wOI2jE365V9a6qsjZVAgDud9pi+Gum5JnritvPmb3j98KdVzVKtmtLVNGkCDBIgH0uL8/4wsNSX2RI8k3XYllelPk6bZiZcN5l4AOw386kRPa0bYU+qdGaWm4XQVDB1Gxki8jtbjHS9Q+pcvTBSnTFUNqmo1ypKxIBBsDB27gDHJJ1BaZSkSDqEwCASTsexMRExjXh5Slz8/wCD5V6V7m8/kDUBFPLMDwYA599iPyxCz/TqlIgOmknaCD+04azebqFiRmCQtiwlVHpY+Yz2GEa2dY/iY+pMn/A9MdDEpIoS0O5D6eq1ULrpAG0tue3MfOJ7BqbwfuU7WN/2OKeR6Hmo1UwVDD+cCZ9Jx51DoD0qetzBm4tA+Z3wyyLk02iBNNepT8TxYAtp1SSdpIG3zj2n1LMUW0s2/wDNcAmLjt+2AHqiqKZSioddzvqt+fr6YJ1DrrVqQR0XUPxc/wCLf0wnG9OKohay4pUgWLpqZpmfNc7dvmBzhtMxTq0yupHMxGqJJ2gxufScRfp3ptUKaihG1CIJv68EX2wLqHSajMWOlWJ+xf0Fv34xneOLn9WyCGaUqxUgW/3cYufT1dUVmBEiLkwAPXv8YnL0ZkZDVjSzAWadzAB9/fD/AFPpUafCVdU7bAji5twcaMkoyXC+wdjWY6vRqKytNSTvt3vYiP67+wst17QpDK03IJMzaAD/ALxhjNdN8TRpQqZOqALCAfkgyLTj0/T3KueCJH7/ADztiiMsKjTFa9w+UzGtQ2x5HY/7cYYXCeZztSnCsyPbc2j5gW5n1w6uwNr8Ag4x5cbW/DNWLJ4Z6DjeUyTVXCKJJv6Acn2GCZVdBSowDrN1/a3vx6Yd6n1PLlWZf4bxEKYYntAsZtjK214NEm49oQr0zTqNTV5je8D1m/xjn83l1Z5ImbX5xZ6v1PxGUwQqqFAMR8YS/wCOWEwe/H9SBi6FoDkoq2L0ciCwAssyf6D1J9MeZvpaSK2kMy+YCRqkXjsR6cYJma6AOpYFh9q6TOrjgyZjtiezuYYIqBgLhtQv34Bnj9LY2YrTsxTm5Ozn6jFmjczAA9/3wxmOkVEXW0R73vh7J1Aaj1HZlmVDBTCiwnUNiAY+RgOfz4qAIuqASZY3I4vAk/3xtU3dIGwNH/kadc1fDAuQx+0G8XxRzXUWrrTQU3KyNRgmwt5SZiL35nFbpgpiloR1cLZ4HcEn9eLxib/zTSqfw9Yoqs+UhgGPdgO5vBN/TGfnybpbQaXkX65k6dFk0rO5YAm8H9MW8h1OnWQaqQUrYgqDxbiYI29sQK/1MwqMQAyEQA24EDntImNsXchl5RdRhyv3IRIB7b7Cx9hhcqaguffuAQ6si02UBUZBcpyDzftfa3tg3Quto1QqKSUwdoiSZ22vb9sYbpP/AB2NamQ6gGVYnV63Ag2vf1xkdbytRfNSKtaDpEz6MIM+v/WC0pRpK/uQP1Ajx1bxFW3lDAwb6d4gML2/XA3ydID+I4NTYBXJi57XBgn7v+oWcV28xV4O0gm2++Bf/k3KqpNkEKAAB8wLn1OLlh0thLFTNIlQPS1QDYEmP3/fDGY6uzAibRYHf1v/ALtiRkabMZCs450g2tP6C+KWZ6e6JrKGCYnULSJuNx74scMdq+xWUMvkyVFSkdLR5lciRI77XBkSPW2A1KT0Tpa03se3pvhHLdV8PTEWNiBf2nt6EYqUevrUUrUp2M3F/wBDBHuCMVVlg+rRGe0eqkLp+4jkm0c23n5x7l+o0ixDKVJkg3Mjbt5eMTBUGry7MYBbYdpjBuk5cLU8RmTUWggHzbcWsvaeZwcmHHTdBUpJVZUNVCCNUGJBg27EmDAPf9sBz2ZCoIYMR8xzPAIuI4v8YMpDsC9ipENMqyncHaQft3t+mFs/ldIdqSggea8n3A/EtySBtHtjLHi2K99juYyKvv4okAqYlL//AEIvcSBfEKvWNOmUVtYYkISZIMz7giSdr/OLb5lHo5dtUKKbLJEXFwIAIvEe+ORz1TxHNiRtI4O5Jvc3+LYsirdeCDWczAYeDQUwWk6ZLWsZPqb/AAPTDVP6ZUnzMyrH22JtvLfbvbmJGBdVz1bLOKY8JSRJKDuSeQIi3GI1fPVXJLOWne9remw/LFsYya9LpDrrRVz9XwSy0XMfi2J2iC0b724/LBOmZ3RQKupYE2UQZBg7AiAIO/cY59jxi1ksxSooWnVU2A7d47CO/wAd8NOHprsg9VyNFU8R0VST5U+4nsPS5E6f8Y+cstMI7rRd+dgYvDRNthtHHfE7o+ZBqmpUILKJWe/cDb4x51vMCrUTw7gKN9gZM/3xWoPlTJeyx0np1RKjeIUdIhTwebLERc3ODrlaKvoVArMDBIt7byTfYYTpZKrUX+JUCgxZPuJvAJJHrh5snRKHVpe0BmZSwnYarwdrm+2KJve3/QHom1M1VNYLTXWLagphGtN2tAG9yMTaeQauwC01pAbmDETuST5uwxcy1GowanQekEQLOpZJkHc/b/oxnJPWWs/jIPtC6h9vAF5sCCTA78YvWSlrsl2C6T0lqGZQBtUoWNthsDfYzyLifXFbN5taaFmkm8CSSxN+RAHItbtiFm/+QcxU8MONJuBwBtI224xWyzs4FOrpWpLMJRZO1xaGWLGTaPXCZFdSk/yCiNm861UABAAGLWF5I2J5j++AUlbVo78e+Ovz7lRqCzAbYXiJtHrG/fCbUVdfE06mqAm444gWk89555w8PiVXQLFf/wBfIB01AZ7/AOCcF6zVemiaEGpQBqDbGNJvveZ74SysVXCQKYPtb0A5Jw/U6Oyizq4HfynjY7bW/wChiOTjJKbCDy1WqFA0akAMgiPQxO8ztBxl8izQ9IMg5UPfuLb8czgVXrzEiDp3DXvP9pHzgGouZB/8jfb9fT0wYxduTpEPC76WQKFTWzKszHlBsf5QecFodJAWYJMSKgB2bYyIII9R2vbBzl6SgE1QW2AGrkxNxtG4icDzHUISBUMRE6AGHYCD2+MVyu/T0KRquUZqDP4QmdXiFjq0zH27fJtE4nUqZdlVRJYwPf8AYYojrZFI0tIgAifc/nPMnfH3SM2tNtLsQN5gdoudwDjSnJJ6LELVsiadQI4uCCYvbfjmLxg1XpRKmoHTVdjTMhhe24gmL46XNZgUqf8AEaQBuRJLE22tMSNvfvifR+o1qVgKs+HNpHM+UsJgW9wOO+KVlnJWkQgUw4I0htuAcdD9O5FAhqu0GYIaABEGSDufXiZGG89kqIJqlRpfsYULEAKtgSYMMD6wYwuFoVoSlrhPMx1GIOnljJEj4vwcSeXnH2AxHqvWqJkU6SNN9RWAJ3tEm3e15xOTOMwAGoEkxFg0wDba4gH42x09Ho9JD+JjfzMZ57bCP5j/ANxXruK5bwy3hbjgX3+bGd8HFKNNRQbKKZQ0aTVU8r6BqEW727e2x7YO3XKNamNX2zNRCJIHMXFpIgjjvtjFecxRhEAYgHeFXc7wBtxibnvpjQPIzMQDq8tidxYHY/P9MVrjL63sGvJ1C1tZJX8VzNtUgfItG84kV+oqlfxZV5BTSCQyRyZHNx6+mNnI5rXTJbwlZLkEQbQZBG99jt8YRr/T8EEsxWfMQPN6wP5ibD1OJjhDlUmLVMpJ1lZqPqCLpBWZ1MRay7fMgjbnH1U1KdIvCsCBBghl1QQdyDyIO2+C5bJGUqFfCdSQADJCQNK6bgQO+95k2xNzueuEsVQlQYA5niAb4eEYOVRJoXyrJs7QO4B/7w9UFIaXp6TMDTJAABsd/KTafbCBy+pSZFvUDA8vq2A/vjTKCk+wl05BlQ+EyOagAZWA07zKNwR3N/XC+W6vocLoeLyQpABAIEgTJNucEy2SrKNSsDG9Mk7fNiR2B7RgldHJswBZQCoMEwZNyfwkT7TfGO1dSdigH6kXc1AdLKQAgnV27Ta98YyjU2BaoGBJnew5tcnbvgvUMyqUHVfCqVpBEzqURcSv3Hi8RExzhCl13Qq+MODGqLDsDF+LWw6XJen9DdnN1yIMRvih0vPpSqKzjVpUAGAdPrHPOK/1FlgKDEgST5bHebtG0+vriCtLw0UmC7/YCNgbaz+yj3PAm6M1kgFbR0OYz1KqyeM2mmRqVZ3MEXIm9uOYGEs7QygIKs4W/BMiOJ3J2vAxDzFWTF4UkDtH+cFp1gkHyvYiCJg/tgLFVUwh8/1E1DudI2mJnkmAP8Yo9JzDoFApvpJmQGv6yB2vPbHPlox0eQ+p2inTFNJsJLN6Am2x3xMkajUUR2Wv+IWYP4h9UBhLi21yCeLT2x9UQLTOlbCIA4MXJsBO0kwdpwDN9cp0rtqOpj2Om8XB73MX+MTur9T/AIQ8Mqwf7jHydyTN4P8AgYxwhOTV9C0y8lJ0YqCGQQdbWAJkkADfcQQe9yZxz3VMzXpVb1BB/CvlgcjYkDY4RyH1BVpoUkERC676fbuPQ4UzWbZ5ZrkkX/3iMaYYWpOwpbsvUes06QdRqquTOqfuJvvvAMwAPXk4ey/VFKK71FBa2mDKTMR3XuOPnC3QMvTSkjllFRmjQYVhc6SJ3BMcDG83lhUpB18MXMo1nkb6SDdpsQPywjjFtr9gMZvrpqAaPKLySZYjtf53m3rhjL9LFUBjrZ3EgzfV2iP0xJ6Xl2qVARpIX7gxEX23H+2x0oACWgKJH4iNJ2O15t5eJwMrWKowFetIldErqpam8FXixEgEftPfvGF81llDQhldww7dvjFOl0lXD6HQt/IQLQYgkEkek4Sr0yrFSsRY6SCMX4pRlNuL/gJvpBcllLMBYKYEXmBfbkWAnDNTJoSZDNFrksAx/FpiPeRiaNO5JMGYIMH8jg1TNhmnSqiOJ/vO9/TCz+Hbk2iUUDlIWQy6RBIUaYtzyADz63tiQ2XptaJVTKgydhb3t8YMH1gajqAi0TsI/tf0GPa1QlCitCzJm9xt2I9p/PD4oSh2R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439" name="AutoShape 7" descr="data:image/jpeg;base64,/9j/4AAQSkZJRgABAQAAAQABAAD/2wCEAAkGBhQSERUTExQVFRQVGCAaFxgYGB0fGhsdIB8fHxsgIh8iHiYfHBsjHB4aHy8iIycpLSwsICAxNzEqNigrLCkBCQoKDgwOGg8PGi8lHiQqKSwtLS0sLC8wLCkqLCwpKS8vLCwuLywsLCwsLCksLCwsLCwpLCksLCopLCwsLCwpLP/AABEIAIAAoAMBIgACEQEDEQH/xAAbAAADAQEBAQEAAAAAAAAAAAADBAUCBgEAB//EADoQAAIBAgUCBQIEBgIBBAMAAAECEQMhAAQSMUEFURMiYXGBBjJCkaGxI1LB0eHwFPGCQ2KishUWM//EABkBAAIDAQAAAAAAAAAAAAAAAAECAAMEBf/EACcRAAICAgIBAgYDAAAAAAAAAAABAhEDIRIxQSJRBBMyYXGhgZHB/9oADAMBAAIRAxEAPwDj3qmT798fZXOMFN/uF5wGo+8euMU61hIG3GHaTW0UJDyZ99aAFxM2HmM8kk324w3WyL1d1cEkeZjHpwMR2qkQVJBDCYtY2P74o5DMsoYybCOTc2B72AP6YpkmvooJ71FmWoAD5DKgTuABBjuYJ+cL0SdO8xbnjDuUqwAVXxCTGlYm87g3IF74wtdTqRkRKguDIXntziY50iNAqeo2EnD9DLSpE+fhZH9Tj7KZEhS4qcWCnnsf8Y0uTd//AOxP/tmPWfy5wmTOn06ROKPK9EawokGLg2v+YH64+oZFkaVpOrbSWHmEz/NCmZ4wq+UdQYOloIB9Yt7Y+yWYqgROsk/iaB+v7YE1JrTtBSHaQUsTJi+oTPte36YXr5ZRoTxKgX7w99Im8aoj8ziiWa11ETJMFY2jSDO5jHtaiGDHUHEAABoj5sbmDfGT5myJCGZyLVdUOtxYnZgQYJFo7SPTG+l9MKrJPmeJGowItMcAkbYeoIankVSk24MHmBuCPXFlulkAzMwLkb9vfAeRpBSsjNSLLDLF+W1e9iNvy+Mb0epjsLfthytkXESLHYj/AG2FnWMZnlbWjRHDBgcw5YrMGD+ItEewkn5OEMz1YIWl1XRZQUeb/iG8jYdvzxQdcZDkTBI9sGGau0CWCuiRRqF6YUL4hYEE+IDwNpIvsb3H54QzvShTNPTrRywB0tNMts3m3HYjacG6vQd6iLWGuncBywWOfMthYDcR/TErqvSqtFHipookgFVYlQY5BurH134nfG/Gr2mU0Ffc4zOH8+lG+hzqm6/5iPywlQzZpmVAJ9RONkcnKNoSjL0SwMbG3zxizS/hIQ6gSbNu3fbaw9OMFyefNRQUVQJ8yggfOnYc9reuM9RyesBi6oApPmNz8d+MZZZXOXGWhqJ9GuC5JZkU8rvhygtB3ULTqkm2on9xPzxiXRrGm4MA6TPoYxVfrCVQtNQ9mEqsA99/14GHyp3oA0uSBJsyoLC8FiDGxP6/thfNZpAppCTHI33m/c3j4w+T4jlWJgGBtqNtp/v3GA5vMhV/hssSR59MAjcXEk8ROMsZtyqQSdn8yaUjTpIW8ne1jHra2H6GsUg4piWIgkjUsjta1iJtvgNbP1F8tRFqc2X17kfEDA16ujBmZIqTKlFAiBaTyJ7/ANsXtSkloNlXMI+pW06jGwMFe/AE8TjeUaRDKo1XALAmON7/ACLYk9N6kzSKrtpF1In7u3faYw19OZqrWrFaqCFGrUVGqxA7C5mPTFE8bimn4FdnefT2TTQdg7QYAiQP9mO18UOsONFOCJMiObf6bY53M5cqNdSoaCD7APuYiPtHMDdjYYm5nqtXNOKVMMSYCyZNuSY35nGKa5O0M9aOpFUCjNiYA/vhdMij0XZ7A7Ht2/XESt1UUAaJfxj+I8audNr8C5Mwcb671MplVpQVaAWHPf8AqMUfLkmkvciso5boVKpIGqBzN/T0wlkek6qhQDVuFuPMRgeb6yaGVSlTnxGA1t/LImPeI9sF6C3gUPGq+T+QmxPIj1PHpfBVxTb9yxTl0N1fp2jWy9ShVAUMLtEFWGzX7G/tOPxui2YpVniajKClQHzK6/ysD9yGJ7ixEEA4/UX+qWqUa2mmNRsxGxsQT35E7++ON+oW/wDVTSs0wGUWMrYtPaItjofCt45ON2it2nsLR+nYQ1KhKAX0gSY72nE00kUgsW0HYW1Ed9zGKvWeoaVVGZXP4hpIn1MHf05xP6n1SlUA0pHmkmAGIi17wfjGrFPI9vyBB+n5lGdgRpQIQoY33k3tc3wnWyoFXTTBMkaQdz6YayWdqVlKgAaACLgD11cmQPwxzOD5mpRqQxOkg2KtMqNjBusGNx+eIm4yCa6hkKfhyqlHWNSk8Hn1HY+/OCdGzgK+HTCq5/Ewkn8rn2txhrJZNWYu5VpFiykcyZkQdwcK5vpBoMKtEaxuVgGAb29AMU/MUk4N7AzL1zRq66iKGYyHk6QOTHJ7zzGPqvURXJXwfEK3DAkX29OwHrAxh86c1pXSSJ2mJPcm5FrdzfBM3U8JRTYUwpBKwpYX9TzP7jth0later8hEK3UfKUZWVwYJk//ACnnCtLMlTb8jsfcc4Ex3Eg/M49oZZnMKpaOwxtikkKxqn1aouzR/wCK/wBsdh9PdcOouo0kCxg+3Np3xxR6c+gvpIUSCbcem+5w99O5lxUCebSQREWBxnz44yjyj2iLtWdIzF67PWLurDSSTJWL2B4njFejmqdJGXLK2t1M1GEEDsLzOJTPxjC1WUgoTI2/z3Hpjiu2bJQT2PdB6Boc1691pgtB5I/p+59sIdMqNms4GqD8RYj24/OBgmez9etao40CPKoiY5PJ9sO5Tq9OkGZaR8Q24gfMzGC5um32/wBFLwvwE6loq51VPDLN9wOI2jE365V9a6qsjZVAgDud9pi+Gum5JnritvPmb3j98KdVzVKtmtLVNGkCDBIgH0uL8/4wsNSX2RI8k3XYllelPk6bZiZcN5l4AOw386kRPa0bYU+qdGaWm4XQVDB1Gxki8jtbjHS9Q+pcvTBSnTFUNqmo1ypKxIBBsDB27gDHJJ1BaZSkSDqEwCASTsexMRExjXh5Slz8/wCD5V6V7m8/kDUBFPLMDwYA599iPyxCz/TqlIgOmknaCD+04azebqFiRmCQtiwlVHpY+Yz2GEa2dY/iY+pMn/A9MdDEpIoS0O5D6eq1ULrpAG0tue3MfOJ7BqbwfuU7WN/2OKeR6Hmo1UwVDD+cCZ9Jx51DoD0qetzBm4tA+Z3wyyLk02iBNNepT8TxYAtp1SSdpIG3zj2n1LMUW0s2/wDNcAmLjt+2AHqiqKZSioddzvqt+fr6YJ1DrrVqQR0XUPxc/wCLf0wnG9OKohay4pUgWLpqZpmfNc7dvmBzhtMxTq0yupHMxGqJJ2gxufScRfp3ptUKaihG1CIJv68EX2wLqHSajMWOlWJ+xf0Fv34xneOLn9WyCGaUqxUgW/3cYufT1dUVmBEiLkwAPXv8YnL0ZkZDVjSzAWadzAB9/fD/AFPpUafCVdU7bAji5twcaMkoyXC+wdjWY6vRqKytNSTvt3vYiP67+wst17QpDK03IJMzaAD/ALxhjNdN8TRpQqZOqALCAfkgyLTj0/T3KueCJH7/ADztiiMsKjTFa9w+UzGtQ2x5HY/7cYYXCeZztSnCsyPbc2j5gW5n1w6uwNr8Ag4x5cbW/DNWLJ4Z6DjeUyTVXCKJJv6Acn2GCZVdBSowDrN1/a3vx6Yd6n1PLlWZf4bxEKYYntAsZtjK214NEm49oQr0zTqNTV5je8D1m/xjn83l1Z5ImbX5xZ6v1PxGUwQqqFAMR8YS/wCOWEwe/H9SBi6FoDkoq2L0ciCwAssyf6D1J9MeZvpaSK2kMy+YCRqkXjsR6cYJma6AOpYFh9q6TOrjgyZjtiezuYYIqBgLhtQv34Bnj9LY2YrTsxTm5Ozn6jFmjczAA9/3wxmOkVEXW0R73vh7J1Aaj1HZlmVDBTCiwnUNiAY+RgOfz4qAIuqASZY3I4vAk/3xtU3dIGwNH/kadc1fDAuQx+0G8XxRzXUWrrTQU3KyNRgmwt5SZiL35nFbpgpiloR1cLZ4HcEn9eLxib/zTSqfw9Yoqs+UhgGPdgO5vBN/TGfnybpbQaXkX65k6dFk0rO5YAm8H9MW8h1OnWQaqQUrYgqDxbiYI29sQK/1MwqMQAyEQA24EDntImNsXchl5RdRhyv3IRIB7b7Cx9hhcqaguffuAQ6si02UBUZBcpyDzftfa3tg3Quto1QqKSUwdoiSZ22vb9sYbpP/AB2NamQ6gGVYnV63Ag2vf1xkdbytRfNSKtaDpEz6MIM+v/WC0pRpK/uQP1Ajx1bxFW3lDAwb6d4gML2/XA3ydID+I4NTYBXJi57XBgn7v+oWcV28xV4O0gm2++Bf/k3KqpNkEKAAB8wLn1OLlh0thLFTNIlQPS1QDYEmP3/fDGY6uzAibRYHf1v/ALtiRkabMZCs450g2tP6C+KWZ6e6JrKGCYnULSJuNx74scMdq+xWUMvkyVFSkdLR5lciRI77XBkSPW2A1KT0Tpa03se3pvhHLdV8PTEWNiBf2nt6EYqUevrUUrUp2M3F/wBDBHuCMVVlg+rRGe0eqkLp+4jkm0c23n5x7l+o0ixDKVJkg3Mjbt5eMTBUGry7MYBbYdpjBuk5cLU8RmTUWggHzbcWsvaeZwcmHHTdBUpJVZUNVCCNUGJBg27EmDAPf9sBz2ZCoIYMR8xzPAIuI4v8YMpDsC9ipENMqyncHaQft3t+mFs/ldIdqSggea8n3A/EtySBtHtjLHi2K99juYyKvv4okAqYlL//AEIvcSBfEKvWNOmUVtYYkISZIMz7giSdr/OLb5lHo5dtUKKbLJEXFwIAIvEe+ORz1TxHNiRtI4O5Jvc3+LYsirdeCDWczAYeDQUwWk6ZLWsZPqb/AAPTDVP6ZUnzMyrH22JtvLfbvbmJGBdVz1bLOKY8JSRJKDuSeQIi3GI1fPVXJLOWne9remw/LFsYya9LpDrrRVz9XwSy0XMfi2J2iC0b724/LBOmZ3RQKupYE2UQZBg7AiAIO/cY59jxi1ksxSooWnVU2A7d47CO/wAd8NOHprsg9VyNFU8R0VST5U+4nsPS5E6f8Y+cstMI7rRd+dgYvDRNthtHHfE7o+ZBqmpUILKJWe/cDb4x51vMCrUTw7gKN9gZM/3xWoPlTJeyx0np1RKjeIUdIhTwebLERc3ODrlaKvoVArMDBIt7byTfYYTpZKrUX+JUCgxZPuJvAJJHrh5snRKHVpe0BmZSwnYarwdrm+2KJve3/QHom1M1VNYLTXWLagphGtN2tAG9yMTaeQauwC01pAbmDETuST5uwxcy1GowanQekEQLOpZJkHc/b/oxnJPWWs/jIPtC6h9vAF5sCCTA78YvWSlrsl2C6T0lqGZQBtUoWNthsDfYzyLifXFbN5taaFmkm8CSSxN+RAHItbtiFm/+QcxU8MONJuBwBtI224xWyzs4FOrpWpLMJRZO1xaGWLGTaPXCZFdSk/yCiNm861UABAAGLWF5I2J5j++AUlbVo78e+Ovz7lRqCzAbYXiJtHrG/fCbUVdfE06mqAm444gWk89555w8PiVXQLFf/wBfIB01AZ7/AOCcF6zVemiaEGpQBqDbGNJvveZ74SysVXCQKYPtb0A5Jw/U6Oyizq4HfynjY7bW/wChiOTjJKbCDy1WqFA0akAMgiPQxO8ztBxl8izQ9IMg5UPfuLb8czgVXrzEiDp3DXvP9pHzgGouZB/8jfb9fT0wYxduTpEPC76WQKFTWzKszHlBsf5QecFodJAWYJMSKgB2bYyIII9R2vbBzl6SgE1QW2AGrkxNxtG4icDzHUISBUMRE6AGHYCD2+MVyu/T0KRquUZqDP4QmdXiFjq0zH27fJtE4nUqZdlVRJYwPf8AYYojrZFI0tIgAifc/nPMnfH3SM2tNtLsQN5gdoudwDjSnJJ6LELVsiadQI4uCCYvbfjmLxg1XpRKmoHTVdjTMhhe24gmL46XNZgUqf8AEaQBuRJLE22tMSNvfvifR+o1qVgKs+HNpHM+UsJgW9wOO+KVlnJWkQgUw4I0htuAcdD9O5FAhqu0GYIaABEGSDufXiZGG89kqIJqlRpfsYULEAKtgSYMMD6wYwuFoVoSlrhPMx1GIOnljJEj4vwcSeXnH2AxHqvWqJkU6SNN9RWAJ3tEm3e15xOTOMwAGoEkxFg0wDba4gH42x09Ho9JD+JjfzMZ57bCP5j/ANxXruK5bwy3hbjgX3+bGd8HFKNNRQbKKZQ0aTVU8r6BqEW727e2x7YO3XKNamNX2zNRCJIHMXFpIgjjvtjFecxRhEAYgHeFXc7wBtxibnvpjQPIzMQDq8tidxYHY/P9MVrjL63sGvJ1C1tZJX8VzNtUgfItG84kV+oqlfxZV5BTSCQyRyZHNx6+mNnI5rXTJbwlZLkEQbQZBG99jt8YRr/T8EEsxWfMQPN6wP5ibD1OJjhDlUmLVMpJ1lZqPqCLpBWZ1MRay7fMgjbnH1U1KdIvCsCBBghl1QQdyDyIO2+C5bJGUqFfCdSQADJCQNK6bgQO+95k2xNzueuEsVQlQYA5niAb4eEYOVRJoXyrJs7QO4B/7w9UFIaXp6TMDTJAABsd/KTafbCBy+pSZFvUDA8vq2A/vjTKCk+wl05BlQ+EyOagAZWA07zKNwR3N/XC+W6vocLoeLyQpABAIEgTJNucEy2SrKNSsDG9Mk7fNiR2B7RgldHJswBZQCoMEwZNyfwkT7TfGO1dSdigH6kXc1AdLKQAgnV27Ta98YyjU2BaoGBJnew5tcnbvgvUMyqUHVfCqVpBEzqURcSv3Hi8RExzhCl13Qq+MODGqLDsDF+LWw6XJen9DdnN1yIMRvih0vPpSqKzjVpUAGAdPrHPOK/1FlgKDEgST5bHebtG0+vriCtLw0UmC7/YCNgbaz+yj3PAm6M1kgFbR0OYz1KqyeM2mmRqVZ3MEXIm9uOYGEs7QygIKs4W/BMiOJ3J2vAxDzFWTF4UkDtH+cFp1gkHyvYiCJg/tgLFVUwh8/1E1DudI2mJnkmAP8Yo9JzDoFApvpJmQGv6yB2vPbHPlox0eQ+p2inTFNJsJLN6Am2x3xMkajUUR2Wv+IWYP4h9UBhLi21yCeLT2x9UQLTOlbCIA4MXJsBO0kwdpwDN9cp0rtqOpj2Om8XB73MX+MTur9T/AIQ8Mqwf7jHydyTN4P8AgYxwhOTV9C0y8lJ0YqCGQQdbWAJkkADfcQQe9yZxz3VMzXpVb1BB/CvlgcjYkDY4RyH1BVpoUkERC676fbuPQ4UzWbZ5ZrkkX/3iMaYYWpOwpbsvUes06QdRqquTOqfuJvvvAMwAPXk4ey/VFKK71FBa2mDKTMR3XuOPnC3QMvTSkjllFRmjQYVhc6SJ3BMcDG83lhUpB18MXMo1nkb6SDdpsQPywjjFtr9gMZvrpqAaPKLySZYjtf53m3rhjL9LFUBjrZ3EgzfV2iP0xJ6Xl2qVARpIX7gxEX23H+2x0oACWgKJH4iNJ2O15t5eJwMrWKowFetIldErqpam8FXixEgEftPfvGF81llDQhldww7dvjFOl0lXD6HQt/IQLQYgkEkek4Sr0yrFSsRY6SCMX4pRlNuL/gJvpBcllLMBYKYEXmBfbkWAnDNTJoSZDNFrksAx/FpiPeRiaNO5JMGYIMH8jg1TNhmnSqiOJ/vO9/TCz+Hbk2iUUDlIWQy6RBIUaYtzyADz63tiQ2XptaJVTKgydhb3t8YMH1gajqAi0TsI/tf0GPa1QlCitCzJm9xt2I9p/PD4oSh2R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441" name="AutoShape 9" descr="data:image/jpeg;base64,/9j/4AAQSkZJRgABAQAAAQABAAD/2wCEAAkGBhQSERUTExQVFRQVGCAaFxgYGB0fGhsdIB8fHxsgIh8iHiYfHBsjHB4aHy8iIycpLSwsICAxNzEqNigrLCkBCQoKDgwOGg8PGi8lHiQqKSwtLS0sLC8wLCkqLCwpKS8vLCwuLywsLCwsLCksLCwsLCwpLCksLCopLCwsLCwpLP/AABEIAIAAoAMBIgACEQEDEQH/xAAbAAADAQEBAQEAAAAAAAAAAAADBAUCBgEAB//EADoQAAIBAgUCBQIEBgIBBAMAAAECEQMhAAQSMUEFURMiYXGBBjJCkaGxI1LB0eHwFPGCQ2KishUWM//EABkBAAIDAQAAAAAAAAAAAAAAAAECAAMEBf/EACcRAAICAgIBAgYDAAAAAAAAAAABAhEDIRIxQSJRBBMyYXGhgZHB/9oADAMBAAIRAxEAPwDj3qmT798fZXOMFN/uF5wGo+8euMU61hIG3GHaTW0UJDyZ99aAFxM2HmM8kk324w3WyL1d1cEkeZjHpwMR2qkQVJBDCYtY2P74o5DMsoYybCOTc2B72AP6YpkmvooJ71FmWoAD5DKgTuABBjuYJ+cL0SdO8xbnjDuUqwAVXxCTGlYm87g3IF74wtdTqRkRKguDIXntziY50iNAqeo2EnD9DLSpE+fhZH9Tj7KZEhS4qcWCnnsf8Y0uTd//AOxP/tmPWfy5wmTOn06ROKPK9EawokGLg2v+YH64+oZFkaVpOrbSWHmEz/NCmZ4wq+UdQYOloIB9Yt7Y+yWYqgROsk/iaB+v7YE1JrTtBSHaQUsTJi+oTPte36YXr5ZRoTxKgX7w99Im8aoj8ziiWa11ETJMFY2jSDO5jHtaiGDHUHEAABoj5sbmDfGT5myJCGZyLVdUOtxYnZgQYJFo7SPTG+l9MKrJPmeJGowItMcAkbYeoIankVSk24MHmBuCPXFlulkAzMwLkb9vfAeRpBSsjNSLLDLF+W1e9iNvy+Mb0epjsLfthytkXESLHYj/AG2FnWMZnlbWjRHDBgcw5YrMGD+ItEewkn5OEMz1YIWl1XRZQUeb/iG8jYdvzxQdcZDkTBI9sGGau0CWCuiRRqF6YUL4hYEE+IDwNpIvsb3H54QzvShTNPTrRywB0tNMts3m3HYjacG6vQd6iLWGuncBywWOfMthYDcR/TErqvSqtFHipookgFVYlQY5BurH134nfG/Gr2mU0Ffc4zOH8+lG+hzqm6/5iPywlQzZpmVAJ9RONkcnKNoSjL0SwMbG3zxizS/hIQ6gSbNu3fbaw9OMFyefNRQUVQJ8yggfOnYc9reuM9RyesBi6oApPmNz8d+MZZZXOXGWhqJ9GuC5JZkU8rvhygtB3ULTqkm2on9xPzxiXRrGm4MA6TPoYxVfrCVQtNQ9mEqsA99/14GHyp3oA0uSBJsyoLC8FiDGxP6/thfNZpAppCTHI33m/c3j4w+T4jlWJgGBtqNtp/v3GA5vMhV/hssSR59MAjcXEk8ROMsZtyqQSdn8yaUjTpIW8ne1jHra2H6GsUg4piWIgkjUsjta1iJtvgNbP1F8tRFqc2X17kfEDA16ujBmZIqTKlFAiBaTyJ7/ANsXtSkloNlXMI+pW06jGwMFe/AE8TjeUaRDKo1XALAmON7/ACLYk9N6kzSKrtpF1In7u3faYw19OZqrWrFaqCFGrUVGqxA7C5mPTFE8bimn4FdnefT2TTQdg7QYAiQP9mO18UOsONFOCJMiObf6bY53M5cqNdSoaCD7APuYiPtHMDdjYYm5nqtXNOKVMMSYCyZNuSY35nGKa5O0M9aOpFUCjNiYA/vhdMij0XZ7A7Ht2/XESt1UUAaJfxj+I8audNr8C5Mwcb671MplVpQVaAWHPf8AqMUfLkmkvciso5boVKpIGqBzN/T0wlkek6qhQDVuFuPMRgeb6yaGVSlTnxGA1t/LImPeI9sF6C3gUPGq+T+QmxPIj1PHpfBVxTb9yxTl0N1fp2jWy9ShVAUMLtEFWGzX7G/tOPxui2YpVniajKClQHzK6/ysD9yGJ7ixEEA4/UX+qWqUa2mmNRsxGxsQT35E7++ON+oW/wDVTSs0wGUWMrYtPaItjofCt45ON2it2nsLR+nYQ1KhKAX0gSY72nE00kUgsW0HYW1Ed9zGKvWeoaVVGZXP4hpIn1MHf05xP6n1SlUA0pHmkmAGIi17wfjGrFPI9vyBB+n5lGdgRpQIQoY33k3tc3wnWyoFXTTBMkaQdz6YayWdqVlKgAaACLgD11cmQPwxzOD5mpRqQxOkg2KtMqNjBusGNx+eIm4yCa6hkKfhyqlHWNSk8Hn1HY+/OCdGzgK+HTCq5/Ewkn8rn2txhrJZNWYu5VpFiykcyZkQdwcK5vpBoMKtEaxuVgGAb29AMU/MUk4N7AzL1zRq66iKGYyHk6QOTHJ7zzGPqvURXJXwfEK3DAkX29OwHrAxh86c1pXSSJ2mJPcm5FrdzfBM3U8JRTYUwpBKwpYX9TzP7jth0later8hEK3UfKUZWVwYJk//ACnnCtLMlTb8jsfcc4Ex3Eg/M49oZZnMKpaOwxtikkKxqn1aouzR/wCK/wBsdh9PdcOouo0kCxg+3Np3xxR6c+gvpIUSCbcem+5w99O5lxUCebSQREWBxnz44yjyj2iLtWdIzF67PWLurDSSTJWL2B4njFejmqdJGXLK2t1M1GEEDsLzOJTPxjC1WUgoTI2/z3Hpjiu2bJQT2PdB6Boc1691pgtB5I/p+59sIdMqNms4GqD8RYj24/OBgmez9etao40CPKoiY5PJ9sO5Tq9OkGZaR8Q24gfMzGC5um32/wBFLwvwE6loq51VPDLN9wOI2jE365V9a6qsjZVAgDud9pi+Gum5JnritvPmb3j98KdVzVKtmtLVNGkCDBIgH0uL8/4wsNSX2RI8k3XYllelPk6bZiZcN5l4AOw386kRPa0bYU+qdGaWm4XQVDB1Gxki8jtbjHS9Q+pcvTBSnTFUNqmo1ypKxIBBsDB27gDHJJ1BaZSkSDqEwCASTsexMRExjXh5Slz8/wCD5V6V7m8/kDUBFPLMDwYA599iPyxCz/TqlIgOmknaCD+04azebqFiRmCQtiwlVHpY+Yz2GEa2dY/iY+pMn/A9MdDEpIoS0O5D6eq1ULrpAG0tue3MfOJ7BqbwfuU7WN/2OKeR6Hmo1UwVDD+cCZ9Jx51DoD0qetzBm4tA+Z3wyyLk02iBNNepT8TxYAtp1SSdpIG3zj2n1LMUW0s2/wDNcAmLjt+2AHqiqKZSioddzvqt+fr6YJ1DrrVqQR0XUPxc/wCLf0wnG9OKohay4pUgWLpqZpmfNc7dvmBzhtMxTq0yupHMxGqJJ2gxufScRfp3ptUKaihG1CIJv68EX2wLqHSajMWOlWJ+xf0Fv34xneOLn9WyCGaUqxUgW/3cYufT1dUVmBEiLkwAPXv8YnL0ZkZDVjSzAWadzAB9/fD/AFPpUafCVdU7bAji5twcaMkoyXC+wdjWY6vRqKytNSTvt3vYiP67+wst17QpDK03IJMzaAD/ALxhjNdN8TRpQqZOqALCAfkgyLTj0/T3KueCJH7/ADztiiMsKjTFa9w+UzGtQ2x5HY/7cYYXCeZztSnCsyPbc2j5gW5n1w6uwNr8Ag4x5cbW/DNWLJ4Z6DjeUyTVXCKJJv6Acn2GCZVdBSowDrN1/a3vx6Yd6n1PLlWZf4bxEKYYntAsZtjK214NEm49oQr0zTqNTV5je8D1m/xjn83l1Z5ImbX5xZ6v1PxGUwQqqFAMR8YS/wCOWEwe/H9SBi6FoDkoq2L0ciCwAssyf6D1J9MeZvpaSK2kMy+YCRqkXjsR6cYJma6AOpYFh9q6TOrjgyZjtiezuYYIqBgLhtQv34Bnj9LY2YrTsxTm5Ozn6jFmjczAA9/3wxmOkVEXW0R73vh7J1Aaj1HZlmVDBTCiwnUNiAY+RgOfz4qAIuqASZY3I4vAk/3xtU3dIGwNH/kadc1fDAuQx+0G8XxRzXUWrrTQU3KyNRgmwt5SZiL35nFbpgpiloR1cLZ4HcEn9eLxib/zTSqfw9Yoqs+UhgGPdgO5vBN/TGfnybpbQaXkX65k6dFk0rO5YAm8H9MW8h1OnWQaqQUrYgqDxbiYI29sQK/1MwqMQAyEQA24EDntImNsXchl5RdRhyv3IRIB7b7Cx9hhcqaguffuAQ6si02UBUZBcpyDzftfa3tg3Quto1QqKSUwdoiSZ22vb9sYbpP/AB2NamQ6gGVYnV63Ag2vf1xkdbytRfNSKtaDpEz6MIM+v/WC0pRpK/uQP1Ajx1bxFW3lDAwb6d4gML2/XA3ydID+I4NTYBXJi57XBgn7v+oWcV28xV4O0gm2++Bf/k3KqpNkEKAAB8wLn1OLlh0thLFTNIlQPS1QDYEmP3/fDGY6uzAibRYHf1v/ALtiRkabMZCs450g2tP6C+KWZ6e6JrKGCYnULSJuNx74scMdq+xWUMvkyVFSkdLR5lciRI77XBkSPW2A1KT0Tpa03se3pvhHLdV8PTEWNiBf2nt6EYqUevrUUrUp2M3F/wBDBHuCMVVlg+rRGe0eqkLp+4jkm0c23n5x7l+o0ixDKVJkg3Mjbt5eMTBUGry7MYBbYdpjBuk5cLU8RmTUWggHzbcWsvaeZwcmHHTdBUpJVZUNVCCNUGJBg27EmDAPf9sBz2ZCoIYMR8xzPAIuI4v8YMpDsC9ipENMqyncHaQft3t+mFs/ldIdqSggea8n3A/EtySBtHtjLHi2K99juYyKvv4okAqYlL//AEIvcSBfEKvWNOmUVtYYkISZIMz7giSdr/OLb5lHo5dtUKKbLJEXFwIAIvEe+ORz1TxHNiRtI4O5Jvc3+LYsirdeCDWczAYeDQUwWk6ZLWsZPqb/AAPTDVP6ZUnzMyrH22JtvLfbvbmJGBdVz1bLOKY8JSRJKDuSeQIi3GI1fPVXJLOWne9remw/LFsYya9LpDrrRVz9XwSy0XMfi2J2iC0b724/LBOmZ3RQKupYE2UQZBg7AiAIO/cY59jxi1ksxSooWnVU2A7d47CO/wAd8NOHprsg9VyNFU8R0VST5U+4nsPS5E6f8Y+cstMI7rRd+dgYvDRNthtHHfE7o+ZBqmpUILKJWe/cDb4x51vMCrUTw7gKN9gZM/3xWoPlTJeyx0np1RKjeIUdIhTwebLERc3ODrlaKvoVArMDBIt7byTfYYTpZKrUX+JUCgxZPuJvAJJHrh5snRKHVpe0BmZSwnYarwdrm+2KJve3/QHom1M1VNYLTXWLagphGtN2tAG9yMTaeQauwC01pAbmDETuST5uwxcy1GowanQekEQLOpZJkHc/b/oxnJPWWs/jIPtC6h9vAF5sCCTA78YvWSlrsl2C6T0lqGZQBtUoWNthsDfYzyLifXFbN5taaFmkm8CSSxN+RAHItbtiFm/+QcxU8MONJuBwBtI224xWyzs4FOrpWpLMJRZO1xaGWLGTaPXCZFdSk/yCiNm861UABAAGLWF5I2J5j++AUlbVo78e+Ovz7lRqCzAbYXiJtHrG/fCbUVdfE06mqAm444gWk89555w8PiVXQLFf/wBfIB01AZ7/AOCcF6zVemiaEGpQBqDbGNJvveZ74SysVXCQKYPtb0A5Jw/U6Oyizq4HfynjY7bW/wChiOTjJKbCDy1WqFA0akAMgiPQxO8ztBxl8izQ9IMg5UPfuLb8czgVXrzEiDp3DXvP9pHzgGouZB/8jfb9fT0wYxduTpEPC76WQKFTWzKszHlBsf5QecFodJAWYJMSKgB2bYyIII9R2vbBzl6SgE1QW2AGrkxNxtG4icDzHUISBUMRE6AGHYCD2+MVyu/T0KRquUZqDP4QmdXiFjq0zH27fJtE4nUqZdlVRJYwPf8AYYojrZFI0tIgAifc/nPMnfH3SM2tNtLsQN5gdoudwDjSnJJ6LELVsiadQI4uCCYvbfjmLxg1XpRKmoHTVdjTMhhe24gmL46XNZgUqf8AEaQBuRJLE22tMSNvfvifR+o1qVgKs+HNpHM+UsJgW9wOO+KVlnJWkQgUw4I0htuAcdD9O5FAhqu0GYIaABEGSDufXiZGG89kqIJqlRpfsYULEAKtgSYMMD6wYwuFoVoSlrhPMx1GIOnljJEj4vwcSeXnH2AxHqvWqJkU6SNN9RWAJ3tEm3e15xOTOMwAGoEkxFg0wDba4gH42x09Ho9JD+JjfzMZ57bCP5j/ANxXruK5bwy3hbjgX3+bGd8HFKNNRQbKKZQ0aTVU8r6BqEW727e2x7YO3XKNamNX2zNRCJIHMXFpIgjjvtjFecxRhEAYgHeFXc7wBtxibnvpjQPIzMQDq8tidxYHY/P9MVrjL63sGvJ1C1tZJX8VzNtUgfItG84kV+oqlfxZV5BTSCQyRyZHNx6+mNnI5rXTJbwlZLkEQbQZBG99jt8YRr/T8EEsxWfMQPN6wP5ibD1OJjhDlUmLVMpJ1lZqPqCLpBWZ1MRay7fMgjbnH1U1KdIvCsCBBghl1QQdyDyIO2+C5bJGUqFfCdSQADJCQNK6bgQO+95k2xNzueuEsVQlQYA5niAb4eEYOVRJoXyrJs7QO4B/7w9UFIaXp6TMDTJAABsd/KTafbCBy+pSZFvUDA8vq2A/vjTKCk+wl05BlQ+EyOagAZWA07zKNwR3N/XC+W6vocLoeLyQpABAIEgTJNucEy2SrKNSsDG9Mk7fNiR2B7RgldHJswBZQCoMEwZNyfwkT7TfGO1dSdigH6kXc1AdLKQAgnV27Ta98YyjU2BaoGBJnew5tcnbvgvUMyqUHVfCqVpBEzqURcSv3Hi8RExzhCl13Qq+MODGqLDsDF+LWw6XJen9DdnN1yIMRvih0vPpSqKzjVpUAGAdPrHPOK/1FlgKDEgST5bHebtG0+vriCtLw0UmC7/YCNgbaz+yj3PAm6M1kgFbR0OYz1KqyeM2mmRqVZ3MEXIm9uOYGEs7QygIKs4W/BMiOJ3J2vAxDzFWTF4UkDtH+cFp1gkHyvYiCJg/tgLFVUwh8/1E1DudI2mJnkmAP8Yo9JzDoFApvpJmQGv6yB2vPbHPlox0eQ+p2inTFNJsJLN6Am2x3xMkajUUR2Wv+IWYP4h9UBhLi21yCeLT2x9UQLTOlbCIA4MXJsBO0kwdpwDN9cp0rtqOpj2Om8XB73MX+MTur9T/AIQ8Mqwf7jHydyTN4P8AgYxwhOTV9C0y8lJ0YqCGQQdbWAJkkADfcQQe9yZxz3VMzXpVb1BB/CvlgcjYkDY4RyH1BVpoUkERC676fbuPQ4UzWbZ5ZrkkX/3iMaYYWpOwpbsvUes06QdRqquTOqfuJvvvAMwAPXk4ey/VFKK71FBa2mDKTMR3XuOPnC3QMvTSkjllFRmjQYVhc6SJ3BMcDG83lhUpB18MXMo1nkb6SDdpsQPywjjFtr9gMZvrpqAaPKLySZYjtf53m3rhjL9LFUBjrZ3EgzfV2iP0xJ6Xl2qVARpIX7gxEX23H+2x0oACWgKJH4iNJ2O15t5eJwMrWKowFetIldErqpam8FXixEgEftPfvGF81llDQhldww7dvjFOl0lXD6HQt/IQLQYgkEkek4Sr0yrFSsRY6SCMX4pRlNuL/gJvpBcllLMBYKYEXmBfbkWAnDNTJoSZDNFrksAx/FpiPeRiaNO5JMGYIMH8jg1TNhmnSqiOJ/vO9/TCz+Hbk2iUUDlIWQy6RBIUaYtzyADz63tiQ2XptaJVTKgydhb3t8YMH1gajqAi0TsI/tf0GPa1QlCitCzJm9xt2I9p/PD4oSh2R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8443" name="Picture 11" descr="http://eco.ks.ua/files/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4293096"/>
            <a:ext cx="2304256" cy="18549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Шафран Гейфелів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196752"/>
            <a:ext cx="4320480" cy="3312368"/>
          </a:xfrm>
        </p:spPr>
        <p:txBody>
          <a:bodyPr>
            <a:normAutofit fontScale="55000" lnSpcReduction="20000"/>
          </a:bodyPr>
          <a:lstStyle/>
          <a:p>
            <a:r>
              <a:rPr lang="uk-UA" dirty="0" smtClean="0"/>
              <a:t>Шафран Гейфелів</a:t>
            </a:r>
            <a:endParaRPr lang="ru-RU" dirty="0" smtClean="0"/>
          </a:p>
          <a:p>
            <a:r>
              <a:rPr lang="uk-UA" dirty="0" smtClean="0"/>
              <a:t>В</a:t>
            </a:r>
            <a:r>
              <a:rPr lang="uk-UA" dirty="0" smtClean="0"/>
              <a:t> </a:t>
            </a:r>
            <a:r>
              <a:rPr lang="uk-UA" dirty="0" smtClean="0"/>
              <a:t>Українських </a:t>
            </a:r>
            <a:r>
              <a:rPr lang="uk-UA" dirty="0" smtClean="0"/>
              <a:t>Карпатах</a:t>
            </a:r>
            <a:r>
              <a:rPr lang="uk-UA" dirty="0" smtClean="0"/>
              <a:t>, Закарпатті, </a:t>
            </a:r>
            <a:r>
              <a:rPr lang="uk-UA" dirty="0" smtClean="0"/>
              <a:t>Передкарпатті, </a:t>
            </a:r>
            <a:r>
              <a:rPr lang="uk-UA" dirty="0" smtClean="0"/>
              <a:t>Поділлі. </a:t>
            </a:r>
            <a:r>
              <a:rPr lang="uk-UA" dirty="0" smtClean="0"/>
              <a:t>Зростає </a:t>
            </a:r>
            <a:r>
              <a:rPr lang="uk-UA" dirty="0" smtClean="0"/>
              <a:t>у вологих листяних лісах, лісових </a:t>
            </a:r>
            <a:r>
              <a:rPr lang="uk-UA" dirty="0" smtClean="0"/>
              <a:t>галявинах, після-лісових </a:t>
            </a:r>
            <a:r>
              <a:rPr lang="uk-UA" dirty="0" smtClean="0"/>
              <a:t>луках, полонинах. Трапляється суцільними </a:t>
            </a:r>
            <a:r>
              <a:rPr lang="uk-UA" dirty="0" smtClean="0"/>
              <a:t>заростями </a:t>
            </a:r>
            <a:r>
              <a:rPr lang="uk-UA" dirty="0" smtClean="0"/>
              <a:t>у вигляді великих і малих островів, місцями невеликими групами</a:t>
            </a:r>
            <a:r>
              <a:rPr lang="uk-UA" dirty="0" smtClean="0"/>
              <a:t>.</a:t>
            </a:r>
            <a:endParaRPr lang="ru-RU" dirty="0" smtClean="0"/>
          </a:p>
          <a:p>
            <a:r>
              <a:rPr lang="uk-UA" dirty="0" smtClean="0"/>
              <a:t>Основними причинами зміни </a:t>
            </a:r>
            <a:r>
              <a:rPr lang="uk-UA" dirty="0" smtClean="0"/>
              <a:t>чисельності </a:t>
            </a:r>
            <a:r>
              <a:rPr lang="uk-UA" dirty="0" smtClean="0"/>
              <a:t>є зривання на букети, </a:t>
            </a:r>
            <a:r>
              <a:rPr lang="uk-UA" dirty="0" smtClean="0"/>
              <a:t>викопування </a:t>
            </a:r>
            <a:r>
              <a:rPr lang="uk-UA" dirty="0" smtClean="0"/>
              <a:t>бульбоцибулин, у зоні </a:t>
            </a:r>
            <a:r>
              <a:rPr lang="uk-UA" dirty="0" smtClean="0"/>
              <a:t>полонин - </a:t>
            </a:r>
            <a:r>
              <a:rPr lang="uk-UA" dirty="0" smtClean="0"/>
              <a:t>поїданням дикими </a:t>
            </a:r>
            <a:r>
              <a:rPr lang="uk-UA" dirty="0" smtClean="0"/>
              <a:t>свинями</a:t>
            </a:r>
            <a:r>
              <a:rPr lang="uk-UA" dirty="0" smtClean="0"/>
              <a:t>. </a:t>
            </a:r>
            <a:endParaRPr lang="ru-RU" dirty="0" smtClean="0"/>
          </a:p>
        </p:txBody>
      </p:sp>
      <p:pic>
        <p:nvPicPr>
          <p:cNvPr id="19458" name="Рисунок 55" descr="http://t1.gstatic.com/images?q=tbn:ANd9GcRhnUq7JtEmE-tgTXKZF081lGtjRspPHm6ZAeFC0zdYSYabfI0o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196752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Рисунок 58" descr="http://t3.gstatic.com/images?q=tbn:ANd9GcTuQIVVkoY2bUkFE0FjNuYhWMmbLQBflt7TWOqNAehJ9ahcrU-iq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4869160"/>
            <a:ext cx="2088232" cy="1566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5" descr="http://t2.gstatic.com/images?q=tbn:ANd9GcT4uRHtHblgK-ybXB7LctcUbbvr59t8-4UKH2tszHSkFwcbPrFd3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4509120"/>
            <a:ext cx="2143125" cy="2143125"/>
          </a:xfrm>
          <a:prstGeom prst="rect">
            <a:avLst/>
          </a:prstGeom>
          <a:noFill/>
        </p:spPr>
      </p:pic>
      <p:pic>
        <p:nvPicPr>
          <p:cNvPr id="19463" name="Picture 7" descr="http://t3.gstatic.com/images?q=tbn:ANd9GcQeLbWaeVbcib7nN-WRcdh-hLvgMuO1ElMFPuCV0HbM-cdUh-2so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8304" y="3284984"/>
            <a:ext cx="1524000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76672"/>
            <a:ext cx="8686800" cy="838200"/>
          </a:xfrm>
        </p:spPr>
        <p:txBody>
          <a:bodyPr/>
          <a:lstStyle/>
          <a:p>
            <a:r>
              <a:rPr lang="ru-RU" b="1" dirty="0" smtClean="0"/>
              <a:t>Плаун колючий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39752" y="1844824"/>
            <a:ext cx="3672408" cy="4176464"/>
          </a:xfrm>
        </p:spPr>
        <p:txBody>
          <a:bodyPr>
            <a:normAutofit fontScale="85000" lnSpcReduction="20000"/>
          </a:bodyPr>
          <a:lstStyle/>
          <a:p>
            <a:r>
              <a:rPr lang="uk-UA" sz="3100" dirty="0" smtClean="0"/>
              <a:t>Плаун колючий  — багаторічна, тіньовитривала, трав'яниста, вічнозелена рослина.</a:t>
            </a:r>
          </a:p>
          <a:p>
            <a:r>
              <a:rPr lang="uk-UA" sz="3100" dirty="0" smtClean="0"/>
              <a:t>Росте в хвойних, рідше мішаних лісах. Поширена на Поліссі, в Карпатах, зрідка в лісостепу. Рослина лікарська. Потребує особливої охорони.</a:t>
            </a:r>
          </a:p>
          <a:p>
            <a:endParaRPr lang="ru-RU" dirty="0"/>
          </a:p>
        </p:txBody>
      </p:sp>
      <p:pic>
        <p:nvPicPr>
          <p:cNvPr id="21506" name="Picture 2" descr="http://t0.gstatic.com/images?q=tbn:ANd9GcRhtHJpS6om7tIJoOCikVZCBnNMYtJM5qxYKqie0QxZ_H36XlF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1340768"/>
            <a:ext cx="2466975" cy="1847851"/>
          </a:xfrm>
          <a:prstGeom prst="rect">
            <a:avLst/>
          </a:prstGeom>
          <a:noFill/>
        </p:spPr>
      </p:pic>
      <p:sp>
        <p:nvSpPr>
          <p:cNvPr id="21508" name="AutoShape 4" descr="http://t2.gstatic.com/images?q=tbn:ANd9GcScaJAJ0h2onSjH0whKZuDvKvuyAV1I6ulP1kj7UPCGEBbmxG1wew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0" name="AutoShape 6" descr="http://t2.gstatic.com/images?q=tbn:ANd9GcScaJAJ0h2onSjH0whKZuDvKvuyAV1I6ulP1kj7UPCGEBbmxG1wew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1512" name="Picture 8" descr="http://upload.wikimedia.org/wikipedia/commons/thumb/a/af/Clubmoss_1127100195.jpg/275px-Clubmoss_112710019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293096"/>
            <a:ext cx="1584176" cy="2114155"/>
          </a:xfrm>
          <a:prstGeom prst="rect">
            <a:avLst/>
          </a:prstGeom>
          <a:noFill/>
        </p:spPr>
      </p:pic>
      <p:pic>
        <p:nvPicPr>
          <p:cNvPr id="21514" name="Picture 10" descr="http://t0.gstatic.com/images?q=tbn:ANd9GcTZ6GUhmmEqtHyrs4tTNLVGgOgL3geTjMp0wiMNzh_C_eXgWI1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224" y="4437112"/>
            <a:ext cx="1524000" cy="1981201"/>
          </a:xfrm>
          <a:prstGeom prst="rect">
            <a:avLst/>
          </a:prstGeom>
          <a:noFill/>
        </p:spPr>
      </p:pic>
      <p:pic>
        <p:nvPicPr>
          <p:cNvPr id="21516" name="Picture 12" descr="Плаун колючий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1628800"/>
            <a:ext cx="1400613" cy="14622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Зелена книга України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67744" y="1412776"/>
            <a:ext cx="3168352" cy="3168352"/>
          </a:xfrm>
        </p:spPr>
        <p:txBody>
          <a:bodyPr>
            <a:normAutofit fontScale="62500" lnSpcReduction="20000"/>
          </a:bodyPr>
          <a:lstStyle/>
          <a:p>
            <a:r>
              <a:rPr lang="uk-UA" dirty="0" smtClean="0"/>
              <a:t>Зелена книга України є офіційним державним документом, в якому зведено відомості про сучасний стан рідкісних, таких, що перебувають під загрозою зникнення, та типових природних рослинних угруповань, які підлягають охороні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20482" name="AutoShape 2" descr="data:image/jpeg;base64,/9j/4AAQSkZJRgABAQAAAQABAAD/2wCEAAkGBhQQEBQUExQWFBQWFxkTGBYXGBkcFxwfHxkVFx0aHBojHyseFx4jGhkUHzsiJScrLC0sFR49NTAqNSkrLCkBCQoKDQsNGQ4OGTUkHiQ1NTAxNTU1NTU1NTU1LDU1NTU1NTU0NTU1NTU1NTU1NDU1NTQ0NDU1NTM1LCw0NTQ1Lv/AABEIAEkASQMBIgACEQEDEQH/xAAcAAACAgMBAQAAAAAAAAAAAAAABgQFAgMHAQj/xAA2EAACAQICBwcBBgcAAAAAAAABAgADEQQhBQYSMVFhcRMiMkGBobEHUnKRwdHwIzNCYoLC4f/EABoBAAIDAQEAAAAAAAAAAAAAAAMEAAEFBgL/xAAtEQACAQMCAwUJAQAAAAAAAAABAgADBBEhMRJRoQUTMkFhInGBkbHB0fDxQv/aAAwDAQACEQMRAD8A7jCJ31K1uq4ChT7AL2lRiAzC4UAXJt5k5D1ixo/XPEYyitQ1Cu0CCqd0AjIjj7xercLTiNzfJbbgkzqzuBvIHWQ62m6Cb6qehv8AE56BtZsSx/uJMkU6fAe0Va9PkJlt2y50RPvG+prXR/p236Ll+JmWjtYlqvsFShPhuQb8stxia2NpqQGdATkAWF5KtwyINwfMHjPJuaykFhpAntO6VgzjTljEf4Sv0NpPt6eeTrkw58ehlhNJWDDInSU6i1UDrsYQhCeoSIv1ewhbBK4Fyjj0vlecy1Lxdmq0jyrL8NO6ay4LtsJWS1yUJHUZj4nzrhsQ2HxVOo3k2y3DZbK3ID8ohcrr75idpUsn3jqJ0ui0jHR6vWqB2fvL2lPvE2+0tjvtmbDhNlA2y4fG8e0zxVNiFZBd6bB1HEbmX1GduRgrKsaVX2TjOmeR8vhkDPpmYto4D8LbH9/OPXElNoqmxYtSH8RdhrDJWBszJ1FnHrPdH1Ws1N/5lI7Dc/st6j4m7R+sibVnDJnkXUD05dZBo4hq1daqpsIFKE598eQz8RBsb+VowyXNSm4uV4QoBBJ+QHPQYwNc4J211btKDU8Ief8ATy1P1xLrB4s0XDr0YcR+o3x0o1g6hlNwRcGIyy10BpHs27NvAx7vI8Ohi1rW4DwnYxbsy87pu7fY9DGeEITVnUzwi8+c9etHmniq9PcqsQB6BgTxyM+jZyP6wYIpWSoozqC1+BW9z1tF7geznlEr5SaXEPLWV+reP7bD0m87dm3Vd3tL6mYh6lYu1SrRJ8X8Rb8R/wAjkuJ2c8x1sB7zJcYaclWThqESyVjxmamViY/a8N2+6pb38PvN9NKr7lP+Tf6rf5lLTY7CGS1uawwqkjpLAOBvg9UEcv3nea6Og6p3ts9AF9zdpMo6uqDtN3yM7G7X5Zw62znePU+xqx8ZA6xh1d0p29LPMr3Sw3Hgb7iZbSNo7ErUpqyiwPlwO4j0MkzVpjCjXM6GipWmoJz6win9RtEithQ1rmm216EFT7GNk04vDiojKdxBEt14lInt0DqVbYzh+pWpoxV67Mw2XKqFNshkSx3m/KP+G1WpKb2BPG1z+JuYt4DA4/Rr1aVGilakXLoXYgi5zFgM+sukwmkK+8rSB/e4frFAAP8AOTAoooqAqZPPT6mW7YelTHe2R94/lImK1nw9LLavyGXzMMPqAWzrVnbkO6PbP3lxgdTMPS3UxficzCAVD6T3ms25A6/j7xabWupUyoUWbmQbfibTJcBjq/ibsxwEeqWBVdwAm4UxL7nPiMruQ3jJPxx0GJUar6KbDUyjMWudq5l1PAJ7DqAowIUAKMKMCEIQly5iUBnoWewkkhCEJJIQhCSSEIQkkn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4" name="AutoShape 4" descr="data:image/jpeg;base64,/9j/4AAQSkZJRgABAQAAAQABAAD/2wCEAAkGBhQQEBQUExQWFBQWFxkTGBYXGBkcFxwfHxkVFx0aHBojHyseFx4jGhkUHzsiJScrLC0sFR49NTAqNSkrLCkBCQoKDQsNGQ4OGTUkHiQ1NTAxNTU1NTU1NTU1LDU1NTU1NTU0NTU1NTU1NTU1NDU1NTQ0NDU1NTM1LCw0NTQ1Lv/AABEIAEkASQMBIgACEQEDEQH/xAAcAAACAgMBAQAAAAAAAAAAAAAABgQFAgMHAQj/xAA2EAACAQICBwcBBgcAAAAAAAABAgADEQQhBQYSMVFhcRMiMkGBobEHUnKRwdHwIzNCYoLC4f/EABoBAAIDAQEAAAAAAAAAAAAAAAMEAAEFBgL/xAAtEQACAQMCAwUJAQAAAAAAAAABAgADBBEhMRJRoQUTMkFhInGBkbHB0fDxQv/aAAwDAQACEQMRAD8A7jCJ31K1uq4ChT7AL2lRiAzC4UAXJt5k5D1ixo/XPEYyitQ1Cu0CCqd0AjIjj7xercLTiNzfJbbgkzqzuBvIHWQ62m6Cb6qehv8AE56BtZsSx/uJMkU6fAe0Va9PkJlt2y50RPvG+prXR/p236Ll+JmWjtYlqvsFShPhuQb8stxia2NpqQGdATkAWF5KtwyINwfMHjPJuaykFhpAntO6VgzjTljEf4Sv0NpPt6eeTrkw58ehlhNJWDDInSU6i1UDrsYQhCeoSIv1ewhbBK4Fyjj0vlecy1Lxdmq0jyrL8NO6ay4LtsJWS1yUJHUZj4nzrhsQ2HxVOo3k2y3DZbK3ID8ohcrr75idpUsn3jqJ0ui0jHR6vWqB2fvL2lPvE2+0tjvtmbDhNlA2y4fG8e0zxVNiFZBd6bB1HEbmX1GduRgrKsaVX2TjOmeR8vhkDPpmYto4D8LbH9/OPXElNoqmxYtSH8RdhrDJWBszJ1FnHrPdH1Ws1N/5lI7Dc/st6j4m7R+sibVnDJnkXUD05dZBo4hq1daqpsIFKE598eQz8RBsb+VowyXNSm4uV4QoBBJ+QHPQYwNc4J211btKDU8Ief8ATy1P1xLrB4s0XDr0YcR+o3x0o1g6hlNwRcGIyy10BpHs27NvAx7vI8Ohi1rW4DwnYxbsy87pu7fY9DGeEITVnUzwi8+c9etHmniq9PcqsQB6BgTxyM+jZyP6wYIpWSoozqC1+BW9z1tF7geznlEr5SaXEPLWV+reP7bD0m87dm3Vd3tL6mYh6lYu1SrRJ8X8Rb8R/wAjkuJ2c8x1sB7zJcYaclWThqESyVjxmamViY/a8N2+6pb38PvN9NKr7lP+Tf6rf5lLTY7CGS1uawwqkjpLAOBvg9UEcv3nea6Og6p3ts9AF9zdpMo6uqDtN3yM7G7X5Zw62znePU+xqx8ZA6xh1d0p29LPMr3Sw3Hgb7iZbSNo7ErUpqyiwPlwO4j0MkzVpjCjXM6GipWmoJz6win9RtEithQ1rmm216EFT7GNk04vDiojKdxBEt14lInt0DqVbYzh+pWpoxV67Mw2XKqFNshkSx3m/KP+G1WpKb2BPG1z+JuYt4DA4/Rr1aVGilakXLoXYgi5zFgM+sukwmkK+8rSB/e4frFAAP8AOTAoooqAqZPPT6mW7YelTHe2R94/lImK1nw9LLavyGXzMMPqAWzrVnbkO6PbP3lxgdTMPS3UxficzCAVD6T3ms25A6/j7xabWupUyoUWbmQbfibTJcBjq/ibsxwEeqWBVdwAm4UxL7nPiMruQ3jJPxx0GJUar6KbDUyjMWudq5l1PAJ7DqAowIUAKMKMCEIQly5iUBnoWewkkhCEJJIQhCSSEIQkkn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486" name="Picture 6" descr="http://www.menr.gov.ua/media/images/books/green_boo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4869160"/>
            <a:ext cx="1607045" cy="1607047"/>
          </a:xfrm>
          <a:prstGeom prst="rect">
            <a:avLst/>
          </a:prstGeom>
          <a:noFill/>
        </p:spPr>
      </p:pic>
      <p:pic>
        <p:nvPicPr>
          <p:cNvPr id="20488" name="Picture 8" descr="http://t1.gstatic.com/images?q=tbn:ANd9GcQ16fqRkg1vI4Qw9lUOLBrSY5ZXJXGXUcowJxUVDJspf_vioH5KK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4797152"/>
            <a:ext cx="2466975" cy="1847851"/>
          </a:xfrm>
          <a:prstGeom prst="rect">
            <a:avLst/>
          </a:prstGeom>
          <a:noFill/>
        </p:spPr>
      </p:pic>
      <p:pic>
        <p:nvPicPr>
          <p:cNvPr id="20490" name="Picture 10" descr="http://t2.gstatic.com/images?q=tbn:ANd9GcQzSB_UcHpE8ojoI_KwLAXuOxI2i7Uju7J82s_bU4acpsWd2Put2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1700808"/>
            <a:ext cx="2009775" cy="2276475"/>
          </a:xfrm>
          <a:prstGeom prst="rect">
            <a:avLst/>
          </a:prstGeom>
          <a:noFill/>
        </p:spPr>
      </p:pic>
      <p:pic>
        <p:nvPicPr>
          <p:cNvPr id="20492" name="Picture 12" descr="http://t3.gstatic.com/images?q=tbn:ANd9GcRSqbbvFG3V-reW1SWEomcCmlQ4ruZOlaOmR9vGPTrFUtrY3pyVE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1556792"/>
            <a:ext cx="2657475" cy="1724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101</TotalTime>
  <Words>299</Words>
  <Application>Microsoft Office PowerPoint</Application>
  <PresentationFormat>Экран (4:3)</PresentationFormat>
  <Paragraphs>33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Рослини занесені до Червоної та Зеленої книги України</vt:lpstr>
      <vt:lpstr>Червона книга України</vt:lpstr>
      <vt:lpstr>Зозулині черевички справжні</vt:lpstr>
      <vt:lpstr>Лунарія оживаюча </vt:lpstr>
      <vt:lpstr>Підсніжник білосніжний</vt:lpstr>
      <vt:lpstr>Сальвінія плаваюча </vt:lpstr>
      <vt:lpstr>Шафран Гейфелів </vt:lpstr>
      <vt:lpstr>Плаун колючий</vt:lpstr>
      <vt:lpstr>Зелена книга України</vt:lpstr>
      <vt:lpstr>Водяний горіх плаваючий</vt:lpstr>
      <vt:lpstr> Проліска дволиста</vt:lpstr>
      <vt:lpstr>Крокус сітчастий</vt:lpstr>
      <vt:lpstr>Печіночниця звичайна</vt:lpstr>
      <vt:lpstr>ДЯКУЮ ЗА УВАГУ!</vt:lpstr>
    </vt:vector>
  </TitlesOfParts>
  <Company>House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Червона та Зелена книги України</dc:title>
  <dc:creator>Otec</dc:creator>
  <cp:lastModifiedBy>Otec</cp:lastModifiedBy>
  <cp:revision>11</cp:revision>
  <dcterms:created xsi:type="dcterms:W3CDTF">2012-01-25T17:21:13Z</dcterms:created>
  <dcterms:modified xsi:type="dcterms:W3CDTF">2012-01-25T19:03:07Z</dcterms:modified>
</cp:coreProperties>
</file>