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68" r:id="rId3"/>
    <p:sldId id="270" r:id="rId4"/>
    <p:sldId id="257" r:id="rId5"/>
    <p:sldId id="258" r:id="rId6"/>
    <p:sldId id="259" r:id="rId7"/>
    <p:sldId id="260" r:id="rId8"/>
    <p:sldId id="261" r:id="rId9"/>
    <p:sldId id="262" r:id="rId10"/>
    <p:sldId id="263" r:id="rId11"/>
    <p:sldId id="264" r:id="rId12"/>
    <p:sldId id="265" r:id="rId13"/>
    <p:sldId id="269" r:id="rId14"/>
    <p:sldId id="266" r:id="rId15"/>
    <p:sldId id="267" r:id="rId1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533E316-51C8-4ED0-B322-BD7FDF200B4F}">
  <a:tblStyle styleId="{F533E316-51C8-4ED0-B322-BD7FDF200B4F}" styleName="Table_0">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714348" y="714356"/>
            <a:ext cx="7786743" cy="1470024"/>
          </a:xfrm>
          <a:prstGeom prst="rect">
            <a:avLst/>
          </a:prstGeom>
          <a:noFill/>
          <a:ln>
            <a:noFill/>
          </a:ln>
        </p:spPr>
        <p:txBody>
          <a:bodyPr lIns="91425" tIns="45700" rIns="91425" bIns="45700" anchor="ctr" anchorCtr="0">
            <a:noAutofit/>
          </a:bodyPr>
          <a:lstStyle/>
          <a:p>
            <a:pPr marL="0" marR="0" lvl="0" indent="0" algn="ctr" rtl="0">
              <a:spcBef>
                <a:spcPts val="0"/>
              </a:spcBef>
              <a:buClr>
                <a:srgbClr val="FDE9D8"/>
              </a:buClr>
              <a:buSzPct val="25000"/>
              <a:buFont typeface="Arial"/>
              <a:buNone/>
            </a:pPr>
            <a:r>
              <a:rPr lang="uk-UA" sz="6000" i="1" u="none" strike="noStrike" cap="all"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Arial"/>
                <a:cs typeface="Arial"/>
                <a:sym typeface="Arial"/>
              </a:rPr>
              <a:t>Країни</a:t>
            </a:r>
            <a:r>
              <a:rPr lang="uk-UA" sz="5400" i="1" u="none" strike="noStrike" cap="all"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Arial"/>
                <a:cs typeface="Arial"/>
                <a:sym typeface="Arial"/>
              </a:rPr>
              <a:t> Африки</a:t>
            </a:r>
          </a:p>
        </p:txBody>
      </p:sp>
      <p:sp>
        <p:nvSpPr>
          <p:cNvPr id="81" name="Shape 81"/>
          <p:cNvSpPr txBox="1">
            <a:spLocks noGrp="1"/>
          </p:cNvSpPr>
          <p:nvPr>
            <p:ph type="subTitle" idx="1"/>
          </p:nvPr>
        </p:nvSpPr>
        <p:spPr>
          <a:xfrm>
            <a:off x="1357290" y="235743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FDE9D8"/>
              </a:buClr>
              <a:buSzPct val="25000"/>
              <a:buFont typeface="Arial"/>
              <a:buNone/>
            </a:pPr>
            <a:r>
              <a:rPr lang="uk-UA" sz="6000" b="1" dirty="0">
                <a:ln w="12700">
                  <a:solidFill>
                    <a:schemeClr val="bg1"/>
                  </a:solidFill>
                  <a:prstDash val="solid"/>
                </a:ln>
                <a:solidFill>
                  <a:schemeClr val="bg2">
                    <a:lumMod val="60000"/>
                    <a:lumOff val="40000"/>
                  </a:schemeClr>
                </a:solidFill>
                <a:effectLst>
                  <a:outerShdw blurRad="41275" dist="20320" dir="1800000" algn="tl" rotWithShape="0">
                    <a:srgbClr val="000000">
                      <a:alpha val="40000"/>
                    </a:srgbClr>
                  </a:outerShdw>
                </a:effectLst>
                <a:latin typeface="Arial"/>
                <a:ea typeface="Arial"/>
                <a:cs typeface="Arial"/>
                <a:sym typeface="Arial"/>
              </a:rPr>
              <a:t>Ш</a:t>
            </a:r>
            <a:r>
              <a:rPr lang="uk-UA" sz="6000" b="1" u="none" strike="noStrike" baseline="0" dirty="0" smtClean="0">
                <a:ln w="12700">
                  <a:solidFill>
                    <a:schemeClr val="bg1"/>
                  </a:solidFill>
                  <a:prstDash val="solid"/>
                </a:ln>
                <a:solidFill>
                  <a:schemeClr val="bg2">
                    <a:lumMod val="60000"/>
                    <a:lumOff val="40000"/>
                  </a:schemeClr>
                </a:solidFill>
                <a:effectLst>
                  <a:outerShdw blurRad="41275" dist="20320" dir="1800000" algn="tl" rotWithShape="0">
                    <a:srgbClr val="000000">
                      <a:alpha val="40000"/>
                    </a:srgbClr>
                  </a:outerShdw>
                </a:effectLst>
                <a:latin typeface="Arial"/>
                <a:ea typeface="Arial"/>
                <a:cs typeface="Arial"/>
                <a:sym typeface="Arial"/>
              </a:rPr>
              <a:t>лях </a:t>
            </a:r>
            <a:r>
              <a:rPr lang="uk-UA" sz="6000" b="1" u="none" strike="noStrike" baseline="0" dirty="0">
                <a:ln w="12700">
                  <a:solidFill>
                    <a:schemeClr val="bg1"/>
                  </a:solidFill>
                  <a:prstDash val="solid"/>
                </a:ln>
                <a:solidFill>
                  <a:schemeClr val="bg2">
                    <a:lumMod val="60000"/>
                    <a:lumOff val="40000"/>
                  </a:schemeClr>
                </a:solidFill>
                <a:effectLst>
                  <a:outerShdw blurRad="41275" dist="20320" dir="1800000" algn="tl" rotWithShape="0">
                    <a:srgbClr val="000000">
                      <a:alpha val="40000"/>
                    </a:srgbClr>
                  </a:outerShdw>
                </a:effectLst>
                <a:latin typeface="Arial"/>
                <a:ea typeface="Arial"/>
                <a:cs typeface="Arial"/>
                <a:sym typeface="Arial"/>
              </a:rPr>
              <a:t>до незалежності</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7"/>
        <p:cNvGrpSpPr/>
        <p:nvPr/>
      </p:nvGrpSpPr>
      <p:grpSpPr>
        <a:xfrm>
          <a:off x="0" y="0"/>
          <a:ext cx="0" cy="0"/>
          <a:chOff x="0" y="0"/>
          <a:chExt cx="0" cy="0"/>
        </a:xfrm>
      </p:grpSpPr>
      <p:pic>
        <p:nvPicPr>
          <p:cNvPr id="129" name="Shape 129"/>
          <p:cNvPicPr preferRelativeResize="0"/>
          <p:nvPr/>
        </p:nvPicPr>
        <p:blipFill>
          <a:blip r:embed="rId3"/>
          <a:stretch>
            <a:fillRect/>
          </a:stretch>
        </p:blipFill>
        <p:spPr>
          <a:xfrm>
            <a:off x="4786314" y="1071546"/>
            <a:ext cx="4184665" cy="4198661"/>
          </a:xfrm>
          <a:prstGeom prst="rect">
            <a:avLst/>
          </a:prstGeom>
        </p:spPr>
      </p:pic>
      <p:sp>
        <p:nvSpPr>
          <p:cNvPr id="5" name="Прямоугольник 4"/>
          <p:cNvSpPr/>
          <p:nvPr/>
        </p:nvSpPr>
        <p:spPr>
          <a:xfrm>
            <a:off x="0" y="1428737"/>
            <a:ext cx="4714876" cy="1077218"/>
          </a:xfrm>
          <a:prstGeom prst="rect">
            <a:avLst/>
          </a:prstGeom>
        </p:spPr>
        <p:txBody>
          <a:bodyPr wrap="square">
            <a:spAutoFit/>
          </a:bodyPr>
          <a:lstStyle/>
          <a:p>
            <a:pPr lvl="0" algn="just">
              <a:buSzPct val="25000"/>
            </a:pPr>
            <a:r>
              <a:rPr lang="uk-UA" sz="1600" b="1" dirty="0" err="1" smtClean="0">
                <a:solidFill>
                  <a:schemeClr val="dk1"/>
                </a:solidFill>
                <a:latin typeface="Times New Roman" pitchFamily="18" charset="0"/>
                <a:cs typeface="Times New Roman" pitchFamily="18" charset="0"/>
              </a:rPr>
              <a:t>Не́льсон</a:t>
            </a:r>
            <a:r>
              <a:rPr lang="uk-UA" sz="1600" b="1" dirty="0" smtClean="0">
                <a:solidFill>
                  <a:schemeClr val="dk1"/>
                </a:solidFill>
                <a:latin typeface="Times New Roman" pitchFamily="18" charset="0"/>
                <a:cs typeface="Times New Roman" pitchFamily="18" charset="0"/>
              </a:rPr>
              <a:t> </a:t>
            </a:r>
            <a:r>
              <a:rPr lang="uk-UA" sz="1600" b="1" dirty="0" err="1" smtClean="0">
                <a:solidFill>
                  <a:schemeClr val="dk1"/>
                </a:solidFill>
                <a:latin typeface="Times New Roman" pitchFamily="18" charset="0"/>
                <a:cs typeface="Times New Roman" pitchFamily="18" charset="0"/>
              </a:rPr>
              <a:t>Манде́ла</a:t>
            </a:r>
            <a:r>
              <a:rPr lang="uk-UA" sz="1600" dirty="0" smtClean="0">
                <a:solidFill>
                  <a:schemeClr val="dk1"/>
                </a:solidFill>
                <a:latin typeface="Times New Roman" pitchFamily="18" charset="0"/>
                <a:cs typeface="Times New Roman" pitchFamily="18" charset="0"/>
              </a:rPr>
              <a:t> (нар. 1918)  — південноафриканський політик і юрист, президент Південно-Африканської республіки (з 1994 по 1999). </a:t>
            </a:r>
            <a:endParaRPr lang="uk-UA" sz="1600" dirty="0">
              <a:solidFill>
                <a:schemeClr val="dk1"/>
              </a:solidFill>
              <a:latin typeface="Times New Roman" pitchFamily="18" charset="0"/>
              <a:cs typeface="Times New Roman" pitchFamily="18" charset="0"/>
            </a:endParaRPr>
          </a:p>
        </p:txBody>
      </p:sp>
      <p:sp>
        <p:nvSpPr>
          <p:cNvPr id="6" name="Прямоугольник 5"/>
          <p:cNvSpPr/>
          <p:nvPr/>
        </p:nvSpPr>
        <p:spPr>
          <a:xfrm>
            <a:off x="0" y="2500306"/>
            <a:ext cx="4572000" cy="3139321"/>
          </a:xfrm>
          <a:prstGeom prst="rect">
            <a:avLst/>
          </a:prstGeom>
        </p:spPr>
        <p:txBody>
          <a:bodyPr>
            <a:spAutoFit/>
          </a:bodyPr>
          <a:lstStyle/>
          <a:p>
            <a:pPr lvl="0" algn="just">
              <a:buSzPct val="25000"/>
            </a:pPr>
            <a:r>
              <a:rPr lang="uk-UA" sz="1800" b="1" dirty="0" smtClean="0">
                <a:solidFill>
                  <a:schemeClr val="dk1"/>
                </a:solidFill>
                <a:latin typeface="Times New Roman" pitchFamily="18" charset="0"/>
                <a:cs typeface="Times New Roman" pitchFamily="18" charset="0"/>
              </a:rPr>
              <a:t>Як організатор </a:t>
            </a:r>
            <a:r>
              <a:rPr lang="uk-UA" sz="1800" b="1" dirty="0" err="1" smtClean="0">
                <a:solidFill>
                  <a:schemeClr val="dk1"/>
                </a:solidFill>
                <a:latin typeface="Times New Roman" pitchFamily="18" charset="0"/>
                <a:cs typeface="Times New Roman" pitchFamily="18" charset="0"/>
              </a:rPr>
              <a:t>АНК</a:t>
            </a:r>
            <a:r>
              <a:rPr lang="uk-UA" sz="1800" b="1" dirty="0" smtClean="0">
                <a:solidFill>
                  <a:schemeClr val="dk1"/>
                </a:solidFill>
                <a:latin typeface="Times New Roman" pitchFamily="18" charset="0"/>
                <a:cs typeface="Times New Roman" pitchFamily="18" charset="0"/>
              </a:rPr>
              <a:t> був ув'язнений в 1964 р., де став символом руху проти апартеїду.</a:t>
            </a:r>
          </a:p>
          <a:p>
            <a:pPr lvl="0" algn="just">
              <a:buSzPct val="25000"/>
            </a:pPr>
            <a:r>
              <a:rPr lang="uk-UA" sz="1800" b="1" dirty="0" smtClean="0">
                <a:solidFill>
                  <a:schemeClr val="dk1"/>
                </a:solidFill>
                <a:latin typeface="Times New Roman" pitchFamily="18" charset="0"/>
                <a:cs typeface="Times New Roman" pitchFamily="18" charset="0"/>
              </a:rPr>
              <a:t>У лютому 1990 р. був звільнений, заборона на діяльність </a:t>
            </a:r>
            <a:r>
              <a:rPr lang="uk-UA" sz="1800" b="1" dirty="0" err="1" smtClean="0">
                <a:solidFill>
                  <a:schemeClr val="dk1"/>
                </a:solidFill>
                <a:latin typeface="Times New Roman" pitchFamily="18" charset="0"/>
                <a:cs typeface="Times New Roman" pitchFamily="18" charset="0"/>
              </a:rPr>
              <a:t>АНК</a:t>
            </a:r>
            <a:r>
              <a:rPr lang="uk-UA" sz="1800" b="1" dirty="0" smtClean="0">
                <a:solidFill>
                  <a:schemeClr val="dk1"/>
                </a:solidFill>
                <a:latin typeface="Times New Roman" pitchFamily="18" charset="0"/>
                <a:cs typeface="Times New Roman" pitchFamily="18" charset="0"/>
              </a:rPr>
              <a:t> була знята, він почав вести переговори з урядом про багаторасове майбутнє ПАР.</a:t>
            </a:r>
          </a:p>
          <a:p>
            <a:pPr lvl="0" algn="just">
              <a:buSzPct val="25000"/>
            </a:pPr>
            <a:r>
              <a:rPr lang="uk-UA" sz="1800" b="1" dirty="0" smtClean="0">
                <a:solidFill>
                  <a:schemeClr val="dk1"/>
                </a:solidFill>
                <a:latin typeface="Times New Roman" pitchFamily="18" charset="0"/>
                <a:cs typeface="Times New Roman" pitchFamily="18" charset="0"/>
              </a:rPr>
              <a:t>У травні 1994 р. був обраний президентом, після того як </a:t>
            </a:r>
            <a:r>
              <a:rPr lang="uk-UA" sz="1800" b="1" dirty="0" err="1" smtClean="0">
                <a:solidFill>
                  <a:schemeClr val="dk1"/>
                </a:solidFill>
                <a:latin typeface="Times New Roman" pitchFamily="18" charset="0"/>
                <a:cs typeface="Times New Roman" pitchFamily="18" charset="0"/>
              </a:rPr>
              <a:t>АНК</a:t>
            </a:r>
            <a:r>
              <a:rPr lang="uk-UA" sz="1800" b="1" dirty="0" smtClean="0">
                <a:solidFill>
                  <a:schemeClr val="dk1"/>
                </a:solidFill>
                <a:latin typeface="Times New Roman" pitchFamily="18" charset="0"/>
                <a:cs typeface="Times New Roman" pitchFamily="18" charset="0"/>
              </a:rPr>
              <a:t> отримав 63% голосів.</a:t>
            </a:r>
          </a:p>
          <a:p>
            <a:pPr lvl="0" algn="just">
              <a:buSzPct val="25000"/>
            </a:pPr>
            <a:r>
              <a:rPr lang="uk-UA" sz="1800" b="1" dirty="0" smtClean="0">
                <a:solidFill>
                  <a:schemeClr val="dk1"/>
                </a:solidFill>
                <a:latin typeface="Times New Roman" pitchFamily="18" charset="0"/>
                <a:cs typeface="Times New Roman" pitchFamily="18" charset="0"/>
              </a:rPr>
              <a:t>Лауреат Нобелівської премії миру 1993 р.</a:t>
            </a:r>
            <a:endParaRPr lang="uk-UA" sz="1800" b="1" dirty="0">
              <a:solidFill>
                <a:schemeClr val="dk1"/>
              </a:solidFill>
              <a:latin typeface="Times New Roman" pitchFamily="18" charset="0"/>
              <a:cs typeface="Times New Roman" pitchFamily="18"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285720" y="285728"/>
            <a:ext cx="8229600" cy="1571636"/>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uk-UA" sz="4400" b="1" i="1" u="none" strike="noStrike"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Arial"/>
                <a:cs typeface="Arial"/>
                <a:sym typeface="Arial"/>
              </a:rPr>
              <a:t>Демократична республіка Конго</a:t>
            </a:r>
            <a:endParaRPr lang="uk-UA" sz="4400" b="1" i="1" u="none" strike="noStrike"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Arial"/>
              <a:cs typeface="Arial"/>
              <a:sym typeface="Arial"/>
            </a:endParaRPr>
          </a:p>
        </p:txBody>
      </p:sp>
      <p:pic>
        <p:nvPicPr>
          <p:cNvPr id="137" name="Shape 137"/>
          <p:cNvPicPr preferRelativeResize="0"/>
          <p:nvPr/>
        </p:nvPicPr>
        <p:blipFill>
          <a:blip r:embed="rId3"/>
          <a:stretch>
            <a:fillRect/>
          </a:stretch>
        </p:blipFill>
        <p:spPr>
          <a:xfrm>
            <a:off x="6143636" y="1285860"/>
            <a:ext cx="2357453" cy="3225421"/>
          </a:xfrm>
          <a:prstGeom prst="rect">
            <a:avLst/>
          </a:prstGeom>
        </p:spPr>
      </p:pic>
      <p:pic>
        <p:nvPicPr>
          <p:cNvPr id="139" name="Shape 139"/>
          <p:cNvPicPr preferRelativeResize="0"/>
          <p:nvPr/>
        </p:nvPicPr>
        <p:blipFill>
          <a:blip r:embed="rId4"/>
          <a:stretch>
            <a:fillRect/>
          </a:stretch>
        </p:blipFill>
        <p:spPr>
          <a:xfrm>
            <a:off x="285720" y="4357694"/>
            <a:ext cx="3286116" cy="2084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Прямоугольник 7"/>
          <p:cNvSpPr/>
          <p:nvPr/>
        </p:nvSpPr>
        <p:spPr>
          <a:xfrm>
            <a:off x="357158" y="2000240"/>
            <a:ext cx="4572000" cy="2062103"/>
          </a:xfrm>
          <a:prstGeom prst="rect">
            <a:avLst/>
          </a:prstGeom>
        </p:spPr>
        <p:txBody>
          <a:bodyPr>
            <a:spAutoFit/>
          </a:bodyPr>
          <a:lstStyle/>
          <a:p>
            <a:pPr lvl="0" algn="just">
              <a:buSzPct val="25000"/>
            </a:pPr>
            <a:r>
              <a:rPr lang="uk-UA" sz="1600" b="1" dirty="0" err="1" smtClean="0">
                <a:solidFill>
                  <a:schemeClr val="dk1"/>
                </a:solidFill>
                <a:latin typeface="Times New Roman" pitchFamily="18" charset="0"/>
                <a:cs typeface="Times New Roman" pitchFamily="18" charset="0"/>
              </a:rPr>
              <a:t>Патрі́с</a:t>
            </a:r>
            <a:r>
              <a:rPr lang="uk-UA" sz="1600" b="1" dirty="0" smtClean="0">
                <a:solidFill>
                  <a:schemeClr val="dk1"/>
                </a:solidFill>
                <a:latin typeface="Times New Roman" pitchFamily="18" charset="0"/>
                <a:cs typeface="Times New Roman" pitchFamily="18" charset="0"/>
              </a:rPr>
              <a:t> </a:t>
            </a:r>
            <a:r>
              <a:rPr lang="uk-UA" sz="1600" b="1" dirty="0" err="1" smtClean="0">
                <a:solidFill>
                  <a:schemeClr val="dk1"/>
                </a:solidFill>
                <a:latin typeface="Times New Roman" pitchFamily="18" charset="0"/>
                <a:cs typeface="Times New Roman" pitchFamily="18" charset="0"/>
              </a:rPr>
              <a:t>Емері́</a:t>
            </a:r>
            <a:r>
              <a:rPr lang="uk-UA" sz="1600" b="1" dirty="0" smtClean="0">
                <a:solidFill>
                  <a:schemeClr val="dk1"/>
                </a:solidFill>
                <a:latin typeface="Times New Roman" pitchFamily="18" charset="0"/>
                <a:cs typeface="Times New Roman" pitchFamily="18" charset="0"/>
              </a:rPr>
              <a:t> </a:t>
            </a:r>
            <a:r>
              <a:rPr lang="uk-UA" sz="1600" b="1" dirty="0" err="1" smtClean="0">
                <a:solidFill>
                  <a:schemeClr val="dk1"/>
                </a:solidFill>
                <a:latin typeface="Times New Roman" pitchFamily="18" charset="0"/>
                <a:cs typeface="Times New Roman" pitchFamily="18" charset="0"/>
              </a:rPr>
              <a:t>Луму́мба</a:t>
            </a:r>
            <a:r>
              <a:rPr lang="uk-UA" sz="1600" dirty="0" smtClean="0">
                <a:solidFill>
                  <a:schemeClr val="dk1"/>
                </a:solidFill>
                <a:latin typeface="Times New Roman" pitchFamily="18" charset="0"/>
                <a:cs typeface="Times New Roman" pitchFamily="18" charset="0"/>
              </a:rPr>
              <a:t> (1925 —1961) — революціонер і перший прем'єр-міністр ДРК. Брав участь у підпільній роботі, спрямованій на визволення Бельгійського Конго. Перший </a:t>
            </a:r>
            <a:r>
              <a:rPr lang="uk-UA" sz="1600" dirty="0" err="1" smtClean="0">
                <a:solidFill>
                  <a:schemeClr val="dk1"/>
                </a:solidFill>
                <a:latin typeface="Times New Roman" pitchFamily="18" charset="0"/>
                <a:cs typeface="Times New Roman" pitchFamily="18" charset="0"/>
              </a:rPr>
              <a:t>прем'єр-мінстр</a:t>
            </a:r>
            <a:r>
              <a:rPr lang="uk-UA" sz="1600" dirty="0" smtClean="0">
                <a:solidFill>
                  <a:schemeClr val="dk1"/>
                </a:solidFill>
                <a:latin typeface="Times New Roman" pitchFamily="18" charset="0"/>
                <a:cs typeface="Times New Roman" pitchFamily="18" charset="0"/>
              </a:rPr>
              <a:t> незалежної ДРК.У той самий період, у Конго починається громадянська війна, під час якої </a:t>
            </a:r>
            <a:r>
              <a:rPr lang="uk-UA" sz="1600" dirty="0" err="1" smtClean="0">
                <a:solidFill>
                  <a:schemeClr val="dk1"/>
                </a:solidFill>
                <a:latin typeface="Times New Roman" pitchFamily="18" charset="0"/>
                <a:cs typeface="Times New Roman" pitchFamily="18" charset="0"/>
              </a:rPr>
              <a:t>Лумумбу</a:t>
            </a:r>
            <a:r>
              <a:rPr lang="uk-UA" sz="1600" dirty="0" smtClean="0">
                <a:solidFill>
                  <a:schemeClr val="dk1"/>
                </a:solidFill>
                <a:latin typeface="Times New Roman" pitchFamily="18" charset="0"/>
                <a:cs typeface="Times New Roman" pitchFamily="18" charset="0"/>
              </a:rPr>
              <a:t> було викрадено і страчено у провінції </a:t>
            </a:r>
            <a:r>
              <a:rPr lang="uk-UA" sz="1600" dirty="0" err="1" smtClean="0">
                <a:solidFill>
                  <a:schemeClr val="dk1"/>
                </a:solidFill>
                <a:latin typeface="Times New Roman" pitchFamily="18" charset="0"/>
                <a:cs typeface="Times New Roman" pitchFamily="18" charset="0"/>
              </a:rPr>
              <a:t>Катанга</a:t>
            </a:r>
            <a:r>
              <a:rPr lang="uk-UA" sz="1600" dirty="0" smtClean="0">
                <a:solidFill>
                  <a:schemeClr val="dk1"/>
                </a:solidFill>
                <a:latin typeface="Times New Roman" pitchFamily="18" charset="0"/>
                <a:ea typeface="Calibri"/>
                <a:cs typeface="Times New Roman" pitchFamily="18" charset="0"/>
                <a:sym typeface="Calibri"/>
              </a:rPr>
              <a:t>.</a:t>
            </a:r>
            <a:endParaRPr lang="uk-UA" sz="1600" dirty="0">
              <a:solidFill>
                <a:schemeClr val="dk1"/>
              </a:solidFill>
              <a:latin typeface="Times New Roman" pitchFamily="18" charset="0"/>
              <a:ea typeface="Calibri"/>
              <a:cs typeface="Times New Roman" pitchFamily="18" charset="0"/>
              <a:sym typeface="Calibri"/>
            </a:endParaRPr>
          </a:p>
        </p:txBody>
      </p:sp>
      <p:sp>
        <p:nvSpPr>
          <p:cNvPr id="9" name="Прямоугольник 8"/>
          <p:cNvSpPr/>
          <p:nvPr/>
        </p:nvSpPr>
        <p:spPr>
          <a:xfrm>
            <a:off x="4000496" y="4643446"/>
            <a:ext cx="4572000" cy="2062103"/>
          </a:xfrm>
          <a:prstGeom prst="rect">
            <a:avLst/>
          </a:prstGeom>
        </p:spPr>
        <p:txBody>
          <a:bodyPr>
            <a:spAutoFit/>
          </a:bodyPr>
          <a:lstStyle/>
          <a:p>
            <a:pPr lvl="0" algn="just">
              <a:buSzPct val="25000"/>
            </a:pPr>
            <a:r>
              <a:rPr lang="uk-UA" sz="1600" dirty="0" smtClean="0">
                <a:solidFill>
                  <a:schemeClr val="dk1"/>
                </a:solidFill>
                <a:latin typeface="Times New Roman" pitchFamily="18" charset="0"/>
                <a:cs typeface="Times New Roman" pitchFamily="18" charset="0"/>
              </a:rPr>
              <a:t>Незалежність від Бельгії отримана в 1960; до того часу країна називалася Республікою Конго, стала Республікою Заїр у 1971. Повстання у провінції </a:t>
            </a:r>
            <a:r>
              <a:rPr lang="uk-UA" sz="1600" dirty="0" err="1" smtClean="0">
                <a:solidFill>
                  <a:schemeClr val="dk1"/>
                </a:solidFill>
                <a:latin typeface="Times New Roman" pitchFamily="18" charset="0"/>
                <a:cs typeface="Times New Roman" pitchFamily="18" charset="0"/>
              </a:rPr>
              <a:t>Шаба</a:t>
            </a:r>
            <a:r>
              <a:rPr lang="uk-UA" sz="1600" dirty="0" smtClean="0">
                <a:solidFill>
                  <a:schemeClr val="dk1"/>
                </a:solidFill>
                <a:latin typeface="Times New Roman" pitchFamily="18" charset="0"/>
                <a:cs typeface="Times New Roman" pitchFamily="18" charset="0"/>
              </a:rPr>
              <a:t> 1977 і 1978 подавлені за допомогою військ Марокко, доставлених повітрям у Заїр Францією, а також французькими і бельгійськими десантниками. У 1990 знята заборона на багатопартійну політику.</a:t>
            </a:r>
            <a:endParaRPr lang="uk-UA" sz="1600" dirty="0">
              <a:solidFill>
                <a:schemeClr val="dk1"/>
              </a:solidFill>
              <a:latin typeface="Times New Roman" pitchFamily="18" charset="0"/>
              <a:cs typeface="Times New Roman" pitchFamily="18"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500034" y="357166"/>
            <a:ext cx="8305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DE9D8"/>
              </a:buClr>
              <a:buSzPct val="25000"/>
              <a:buFont typeface="Arial"/>
              <a:buNone/>
            </a:pPr>
            <a:r>
              <a:rPr lang="uk-UA" sz="4400" b="1" i="1" u="none" strike="noStrike"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Arial"/>
                <a:cs typeface="Arial"/>
                <a:sym typeface="Arial"/>
              </a:rPr>
              <a:t>УНІТА</a:t>
            </a:r>
          </a:p>
        </p:txBody>
      </p:sp>
      <p:pic>
        <p:nvPicPr>
          <p:cNvPr id="146" name="Shape 146"/>
          <p:cNvPicPr preferRelativeResize="0"/>
          <p:nvPr/>
        </p:nvPicPr>
        <p:blipFill>
          <a:blip r:embed="rId3"/>
          <a:stretch>
            <a:fillRect/>
          </a:stretch>
        </p:blipFill>
        <p:spPr>
          <a:xfrm>
            <a:off x="2643174" y="4000504"/>
            <a:ext cx="3809986" cy="2285991"/>
          </a:xfrm>
          <a:prstGeom prst="rect">
            <a:avLst/>
          </a:prstGeom>
        </p:spPr>
      </p:pic>
      <p:sp>
        <p:nvSpPr>
          <p:cNvPr id="5" name="Прямоугольник 4"/>
          <p:cNvSpPr/>
          <p:nvPr/>
        </p:nvSpPr>
        <p:spPr>
          <a:xfrm>
            <a:off x="357158" y="1285860"/>
            <a:ext cx="8358246" cy="2585323"/>
          </a:xfrm>
          <a:prstGeom prst="rect">
            <a:avLst/>
          </a:prstGeom>
        </p:spPr>
        <p:txBody>
          <a:bodyPr wrap="square">
            <a:spAutoFit/>
          </a:bodyPr>
          <a:lstStyle/>
          <a:p>
            <a:pPr lvl="0" algn="just">
              <a:buSzPct val="25000"/>
            </a:pPr>
            <a:r>
              <a:rPr lang="uk-UA" sz="1800" dirty="0" smtClean="0">
                <a:solidFill>
                  <a:schemeClr val="dk1"/>
                </a:solidFill>
              </a:rPr>
              <a:t>Національний союз за повну незалежність Анголи, УНІТА - повстанське угрупування в Анголі в роки громадянської війни 1975-2002, заснована </a:t>
            </a:r>
            <a:r>
              <a:rPr lang="uk-UA" sz="1800" dirty="0" err="1" smtClean="0">
                <a:solidFill>
                  <a:schemeClr val="dk1"/>
                </a:solidFill>
              </a:rPr>
              <a:t>Жонасом</a:t>
            </a:r>
            <a:r>
              <a:rPr lang="uk-UA" sz="1800" dirty="0" smtClean="0">
                <a:solidFill>
                  <a:schemeClr val="dk1"/>
                </a:solidFill>
              </a:rPr>
              <a:t> </a:t>
            </a:r>
            <a:r>
              <a:rPr lang="uk-UA" sz="1800" dirty="0" err="1" smtClean="0">
                <a:solidFill>
                  <a:schemeClr val="dk1"/>
                </a:solidFill>
              </a:rPr>
              <a:t>Савимби.Засноване</a:t>
            </a:r>
            <a:r>
              <a:rPr lang="uk-UA" sz="1800" dirty="0" smtClean="0">
                <a:solidFill>
                  <a:schemeClr val="dk1"/>
                </a:solidFill>
              </a:rPr>
              <a:t> у березні 1966 в результаті розколу національно-визвольного руху ФНЛА. В період 1966-1974 спільно з ФНЛА і МПЛА вела боротьбу з португальськими колонізаторами. З 1975 по 1991 вело озброєну боротьбу з урядом. У 1991-1992 веде переговори і бере участь у виборах. З 1992 відновила бойові дії. З початку 2000-х років знаходиться в процесі реорганізації. Із загибеллю </a:t>
            </a:r>
            <a:r>
              <a:rPr lang="uk-UA" sz="1800" dirty="0" err="1" smtClean="0">
                <a:solidFill>
                  <a:schemeClr val="dk1"/>
                </a:solidFill>
              </a:rPr>
              <a:t>Савимби</a:t>
            </a:r>
            <a:r>
              <a:rPr lang="uk-UA" sz="1800" dirty="0" smtClean="0">
                <a:solidFill>
                  <a:schemeClr val="dk1"/>
                </a:solidFill>
              </a:rPr>
              <a:t> в 2002 році припинила озброєну боротьбу з правлінням.</a:t>
            </a:r>
            <a:endParaRPr lang="uk-UA" sz="1800" dirty="0">
              <a:solidFill>
                <a:schemeClr val="dk1"/>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428596" y="642894"/>
            <a:ext cx="4614866" cy="6215106"/>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2"/>
              </a:buClr>
              <a:buSzPct val="85000"/>
              <a:buFont typeface="Merriweather"/>
              <a:buChar char="●"/>
            </a:pPr>
            <a:r>
              <a:rPr lang="uk-UA" sz="2000" b="0" i="0" u="none" strike="noStrike" cap="none" baseline="0" dirty="0">
                <a:latin typeface="Times New Roman" pitchFamily="18" charset="0"/>
                <a:ea typeface="Merriweather"/>
                <a:cs typeface="Times New Roman" pitchFamily="18" charset="0"/>
                <a:sym typeface="Merriweather"/>
              </a:rPr>
              <a:t>Із 1989 р., коли президентом ПАР стає Ф. де Клерк, відбувається поступове згортання політики апартеїду.</a:t>
            </a:r>
          </a:p>
          <a:p>
            <a:pPr marL="274320" marR="0" lvl="0" indent="-274320" algn="l" rtl="0">
              <a:lnSpc>
                <a:spcPct val="80000"/>
              </a:lnSpc>
              <a:spcBef>
                <a:spcPts val="600"/>
              </a:spcBef>
              <a:buClr>
                <a:schemeClr val="accent2"/>
              </a:buClr>
              <a:buSzPct val="85000"/>
              <a:buFont typeface="Merriweather"/>
              <a:buChar char="●"/>
            </a:pPr>
            <a:r>
              <a:rPr lang="uk-UA" sz="2000" b="0" i="0" u="none" strike="noStrike" cap="none" baseline="0" dirty="0">
                <a:latin typeface="Times New Roman" pitchFamily="18" charset="0"/>
                <a:ea typeface="Merriweather"/>
                <a:cs typeface="Times New Roman" pitchFamily="18" charset="0"/>
                <a:sym typeface="Merriweather"/>
              </a:rPr>
              <a:t>У 1994 р., коли в результаті президентських виборів до влади приходить лідер </a:t>
            </a:r>
            <a:r>
              <a:rPr lang="uk-UA" sz="2000" b="0" i="0" u="none" strike="noStrike" cap="none" baseline="0" dirty="0" err="1">
                <a:latin typeface="Times New Roman" pitchFamily="18" charset="0"/>
                <a:ea typeface="Merriweather"/>
                <a:cs typeface="Times New Roman" pitchFamily="18" charset="0"/>
                <a:sym typeface="Merriweather"/>
              </a:rPr>
              <a:t>АНК</a:t>
            </a:r>
            <a:r>
              <a:rPr lang="uk-UA" sz="2000" b="0" i="0" u="none" strike="noStrike" cap="none" baseline="0" dirty="0">
                <a:latin typeface="Times New Roman" pitchFamily="18" charset="0"/>
                <a:ea typeface="Merriweather"/>
                <a:cs typeface="Times New Roman" pitchFamily="18" charset="0"/>
                <a:sym typeface="Merriweather"/>
              </a:rPr>
              <a:t> Н. </a:t>
            </a:r>
            <a:r>
              <a:rPr lang="uk-UA" sz="2000" b="0" i="0" u="none" strike="noStrike" cap="none" baseline="0" dirty="0" err="1">
                <a:latin typeface="Times New Roman" pitchFamily="18" charset="0"/>
                <a:ea typeface="Merriweather"/>
                <a:cs typeface="Times New Roman" pitchFamily="18" charset="0"/>
                <a:sym typeface="Merriweather"/>
              </a:rPr>
              <a:t>Мандела</a:t>
            </a:r>
            <a:r>
              <a:rPr lang="uk-UA" sz="2000" b="0" i="0" u="none" strike="noStrike" cap="none" baseline="0" dirty="0">
                <a:latin typeface="Times New Roman" pitchFamily="18" charset="0"/>
                <a:ea typeface="Merriweather"/>
                <a:cs typeface="Times New Roman" pitchFamily="18" charset="0"/>
                <a:sym typeface="Merriweather"/>
              </a:rPr>
              <a:t>, політика згортання апартеїду продовжилася, хоча реформи зумовили спротив як білої частини населення, так і </a:t>
            </a:r>
            <a:r>
              <a:rPr lang="uk-UA" sz="2000" b="0" i="0" u="none" strike="noStrike" cap="none" baseline="0" dirty="0" err="1">
                <a:latin typeface="Times New Roman" pitchFamily="18" charset="0"/>
                <a:ea typeface="Merriweather"/>
                <a:cs typeface="Times New Roman" pitchFamily="18" charset="0"/>
                <a:sym typeface="Merriweather"/>
              </a:rPr>
              <a:t>радикалівіз</a:t>
            </a:r>
            <a:r>
              <a:rPr lang="uk-UA" sz="2000" b="0" i="0" u="none" strike="noStrike" cap="none" baseline="0" dirty="0">
                <a:latin typeface="Times New Roman" pitchFamily="18" charset="0"/>
                <a:ea typeface="Merriweather"/>
                <a:cs typeface="Times New Roman" pitchFamily="18" charset="0"/>
                <a:sym typeface="Merriweather"/>
              </a:rPr>
              <a:t> </a:t>
            </a:r>
            <a:r>
              <a:rPr lang="uk-UA" sz="2000" b="0" i="0" u="none" strike="noStrike" cap="none" baseline="0" dirty="0" err="1">
                <a:latin typeface="Times New Roman" pitchFamily="18" charset="0"/>
                <a:ea typeface="Merriweather"/>
                <a:cs typeface="Times New Roman" pitchFamily="18" charset="0"/>
                <a:sym typeface="Merriweather"/>
              </a:rPr>
              <a:t>АНК</a:t>
            </a:r>
            <a:r>
              <a:rPr lang="uk-UA" sz="2000" b="0" i="0" u="none" strike="noStrike" cap="none" baseline="0" dirty="0">
                <a:latin typeface="Times New Roman" pitchFamily="18" charset="0"/>
                <a:ea typeface="Merriweather"/>
                <a:cs typeface="Times New Roman" pitchFamily="18" charset="0"/>
                <a:sym typeface="Merriweather"/>
              </a:rPr>
              <a:t>.</a:t>
            </a:r>
          </a:p>
          <a:p>
            <a:pPr marL="274320" marR="0" lvl="0" indent="-274320" algn="l" rtl="0">
              <a:lnSpc>
                <a:spcPct val="80000"/>
              </a:lnSpc>
              <a:spcBef>
                <a:spcPts val="600"/>
              </a:spcBef>
              <a:buClr>
                <a:schemeClr val="accent2"/>
              </a:buClr>
              <a:buSzPct val="85000"/>
              <a:buFont typeface="Merriweather"/>
              <a:buChar char="●"/>
            </a:pPr>
            <a:r>
              <a:rPr lang="uk-UA" sz="2000" b="0" i="0" u="none" strike="noStrike" cap="none" baseline="0" dirty="0">
                <a:latin typeface="Times New Roman" pitchFamily="18" charset="0"/>
                <a:ea typeface="Merriweather"/>
                <a:cs typeface="Times New Roman" pitchFamily="18" charset="0"/>
                <a:sym typeface="Merriweather"/>
              </a:rPr>
              <a:t>ПАР є найбільш економічно розвиненою країною в Африці: світовий лідер у видобутку золота, платини, хроматів, один з лідерів з видобутку марганцю, алмазів. Має розвинену обробну промисловість, машинобудування, суднобудування, воєнну промисловість.</a:t>
            </a:r>
          </a:p>
          <a:p>
            <a:pPr marL="274320" marR="0" lvl="0" indent="-274320" algn="l" rtl="0">
              <a:lnSpc>
                <a:spcPct val="80000"/>
              </a:lnSpc>
              <a:spcBef>
                <a:spcPts val="600"/>
              </a:spcBef>
              <a:buClr>
                <a:schemeClr val="accent2"/>
              </a:buClr>
              <a:buSzPct val="85000"/>
              <a:buFont typeface="Merriweather"/>
              <a:buChar char="●"/>
            </a:pPr>
            <a:r>
              <a:rPr lang="uk-UA" sz="2000" b="0" i="0" u="none" strike="noStrike" cap="none" baseline="0" dirty="0">
                <a:latin typeface="Times New Roman" pitchFamily="18" charset="0"/>
                <a:ea typeface="Merriweather"/>
                <a:cs typeface="Times New Roman" pitchFamily="18" charset="0"/>
                <a:sym typeface="Merriweather"/>
              </a:rPr>
              <a:t>ВНП на душу населення складає 3010 доларів.</a:t>
            </a:r>
          </a:p>
          <a:p>
            <a:pPr marL="274320" marR="0" lvl="0" indent="-165560" algn="l" rtl="0">
              <a:lnSpc>
                <a:spcPct val="80000"/>
              </a:lnSpc>
              <a:spcBef>
                <a:spcPts val="600"/>
              </a:spcBef>
              <a:buClr>
                <a:schemeClr val="accent2"/>
              </a:buClr>
              <a:buFont typeface="Merriweather"/>
              <a:buNone/>
            </a:pPr>
            <a:endParaRPr sz="2000" b="0" i="0" u="none" strike="noStrike" cap="none" baseline="0">
              <a:solidFill>
                <a:schemeClr val="lt1"/>
              </a:solidFill>
              <a:latin typeface="Merriweather"/>
              <a:ea typeface="Merriweather"/>
              <a:cs typeface="Merriweather"/>
              <a:sym typeface="Merriweather"/>
            </a:endParaRPr>
          </a:p>
        </p:txBody>
      </p:sp>
      <p:pic>
        <p:nvPicPr>
          <p:cNvPr id="135" name="Shape 135"/>
          <p:cNvPicPr preferRelativeResize="0"/>
          <p:nvPr/>
        </p:nvPicPr>
        <p:blipFill>
          <a:blip r:embed="rId3"/>
          <a:stretch>
            <a:fillRect/>
          </a:stretch>
        </p:blipFill>
        <p:spPr>
          <a:xfrm>
            <a:off x="5357817" y="571479"/>
            <a:ext cx="3475341" cy="2357454"/>
          </a:xfrm>
          <a:prstGeom prst="rect">
            <a:avLst/>
          </a:prstGeom>
        </p:spPr>
      </p:pic>
      <p:pic>
        <p:nvPicPr>
          <p:cNvPr id="136" name="Shape 136"/>
          <p:cNvPicPr preferRelativeResize="0"/>
          <p:nvPr/>
        </p:nvPicPr>
        <p:blipFill>
          <a:blip r:embed="rId4"/>
          <a:stretch>
            <a:fillRect/>
          </a:stretch>
        </p:blipFill>
        <p:spPr>
          <a:xfrm>
            <a:off x="5072066" y="3143248"/>
            <a:ext cx="3845744" cy="3429023"/>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571472"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DE9D8"/>
              </a:buClr>
              <a:buSzPct val="25000"/>
              <a:buFont typeface="Arial"/>
              <a:buNone/>
            </a:pPr>
            <a:r>
              <a:rPr lang="uk-UA" sz="5400" b="1" i="1" u="none" strike="noStrike" baseline="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Arial"/>
                <a:cs typeface="Arial"/>
                <a:sym typeface="Arial"/>
              </a:rPr>
              <a:t>Мау-Мау</a:t>
            </a:r>
            <a:endParaRPr lang="uk-UA" sz="5400" b="1" i="1" u="none" strike="noStrike"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Arial"/>
              <a:cs typeface="Arial"/>
              <a:sym typeface="Arial"/>
            </a:endParaRPr>
          </a:p>
        </p:txBody>
      </p:sp>
      <p:sp>
        <p:nvSpPr>
          <p:cNvPr id="152" name="Shape 152"/>
          <p:cNvSpPr txBox="1"/>
          <p:nvPr/>
        </p:nvSpPr>
        <p:spPr>
          <a:xfrm>
            <a:off x="928662" y="1214421"/>
            <a:ext cx="7358114" cy="3071835"/>
          </a:xfrm>
          <a:prstGeom prst="rect">
            <a:avLst/>
          </a:prstGeom>
          <a:solidFill>
            <a:srgbClr val="FBD4B4"/>
          </a:solidFill>
          <a:ln>
            <a:noFill/>
          </a:ln>
        </p:spPr>
        <p:txBody>
          <a:bodyPr lIns="91425" tIns="45700" rIns="91425" bIns="45700" anchor="t" anchorCtr="0">
            <a:noAutofit/>
          </a:bodyPr>
          <a:lstStyle/>
          <a:p>
            <a:pPr marL="0" marR="0" lvl="0" indent="0" algn="just" rtl="0">
              <a:spcBef>
                <a:spcPts val="0"/>
              </a:spcBef>
              <a:buSzPct val="25000"/>
              <a:buNone/>
            </a:pPr>
            <a:r>
              <a:rPr lang="uk-UA" sz="1800" b="0" i="0" u="none" strike="noStrike" cap="none" baseline="0" dirty="0" err="1">
                <a:solidFill>
                  <a:schemeClr val="dk1"/>
                </a:solidFill>
                <a:latin typeface="Times New Roman" pitchFamily="18" charset="0"/>
                <a:ea typeface="Calibri"/>
                <a:cs typeface="Times New Roman" pitchFamily="18" charset="0"/>
                <a:sym typeface="Calibri"/>
              </a:rPr>
              <a:t>Мау-мау</a:t>
            </a:r>
            <a:r>
              <a:rPr lang="uk-UA" sz="1800" b="0" i="0" u="none" strike="noStrike" cap="none" baseline="0" dirty="0">
                <a:solidFill>
                  <a:schemeClr val="dk1"/>
                </a:solidFill>
                <a:latin typeface="Times New Roman" pitchFamily="18" charset="0"/>
                <a:ea typeface="Calibri"/>
                <a:cs typeface="Times New Roman" pitchFamily="18" charset="0"/>
                <a:sym typeface="Calibri"/>
              </a:rPr>
              <a:t> - повстання місцевих етносів Кенії, головним чином, </a:t>
            </a:r>
            <a:r>
              <a:rPr lang="uk-UA" sz="1800" b="0" i="0" u="none" strike="noStrike" cap="none" baseline="0" dirty="0" err="1">
                <a:solidFill>
                  <a:schemeClr val="dk1"/>
                </a:solidFill>
                <a:latin typeface="Times New Roman" pitchFamily="18" charset="0"/>
                <a:ea typeface="Calibri"/>
                <a:cs typeface="Times New Roman" pitchFamily="18" charset="0"/>
                <a:sym typeface="Calibri"/>
              </a:rPr>
              <a:t>кикуйю</a:t>
            </a:r>
            <a:r>
              <a:rPr lang="uk-UA" sz="1800" b="0" i="0" u="none" strike="noStrike" cap="none" baseline="0" dirty="0">
                <a:solidFill>
                  <a:schemeClr val="dk1"/>
                </a:solidFill>
                <a:latin typeface="Times New Roman" pitchFamily="18" charset="0"/>
                <a:ea typeface="Calibri"/>
                <a:cs typeface="Times New Roman" pitchFamily="18" charset="0"/>
                <a:sym typeface="Calibri"/>
              </a:rPr>
              <a:t>, а також </a:t>
            </a:r>
            <a:r>
              <a:rPr lang="uk-UA" sz="1800" b="0" i="0" u="none" strike="noStrike" cap="none" baseline="0" dirty="0" err="1">
                <a:solidFill>
                  <a:schemeClr val="dk1"/>
                </a:solidFill>
                <a:latin typeface="Times New Roman" pitchFamily="18" charset="0"/>
                <a:ea typeface="Calibri"/>
                <a:cs typeface="Times New Roman" pitchFamily="18" charset="0"/>
                <a:sym typeface="Calibri"/>
              </a:rPr>
              <a:t>эмбу</a:t>
            </a:r>
            <a:r>
              <a:rPr lang="uk-UA" sz="1800" b="0" i="0" u="none" strike="noStrike" cap="none" baseline="0" dirty="0">
                <a:solidFill>
                  <a:schemeClr val="dk1"/>
                </a:solidFill>
                <a:latin typeface="Times New Roman" pitchFamily="18" charset="0"/>
                <a:ea typeface="Calibri"/>
                <a:cs typeface="Times New Roman" pitchFamily="18" charset="0"/>
                <a:sym typeface="Calibri"/>
              </a:rPr>
              <a:t> і міру проти англійської практики відбирання землі у африканців.</a:t>
            </a:r>
          </a:p>
          <a:p>
            <a:pPr marL="0" marR="0" lvl="0" indent="0" algn="just" rtl="0">
              <a:spcBef>
                <a:spcPts val="0"/>
              </a:spcBef>
              <a:buSzPct val="25000"/>
              <a:buNone/>
            </a:pPr>
            <a:r>
              <a:rPr lang="uk-UA" sz="1800" b="0" i="0" u="none" strike="noStrike" cap="none" baseline="0" dirty="0">
                <a:solidFill>
                  <a:schemeClr val="dk1"/>
                </a:solidFill>
                <a:latin typeface="Times New Roman" pitchFamily="18" charset="0"/>
                <a:ea typeface="Calibri"/>
                <a:cs typeface="Times New Roman" pitchFamily="18" charset="0"/>
                <a:sym typeface="Calibri"/>
              </a:rPr>
              <a:t>У січні 1960 року надзвичайний стан скасований. Відносно втрат існують різночитання, </a:t>
            </a:r>
            <a:r>
              <a:rPr lang="uk-UA" sz="1800" b="0" i="0" u="none" strike="noStrike" cap="none" baseline="0" dirty="0" err="1">
                <a:solidFill>
                  <a:schemeClr val="dk1"/>
                </a:solidFill>
                <a:latin typeface="Times New Roman" pitchFamily="18" charset="0"/>
                <a:ea typeface="Calibri"/>
                <a:cs typeface="Times New Roman" pitchFamily="18" charset="0"/>
                <a:sym typeface="Calibri"/>
              </a:rPr>
              <a:t>найвірогідніша</a:t>
            </a:r>
            <a:r>
              <a:rPr lang="uk-UA" sz="1800" b="0" i="0" u="none" strike="noStrike" cap="none" baseline="0" dirty="0">
                <a:solidFill>
                  <a:schemeClr val="dk1"/>
                </a:solidFill>
                <a:latin typeface="Times New Roman" pitchFamily="18" charset="0"/>
                <a:ea typeface="Calibri"/>
                <a:cs typeface="Times New Roman" pitchFamily="18" charset="0"/>
                <a:sym typeface="Calibri"/>
              </a:rPr>
              <a:t> версія виглядає так: 11500 убитих повстанців, 1800 африканців від їх рук, 500 африканців з колоніальних формувань, 65 європейських солдатів, 32 білі поселенці і 49 індусів. </a:t>
            </a:r>
            <a:br>
              <a:rPr lang="uk-UA" sz="1800" b="0" i="0" u="none" strike="noStrike" cap="none" baseline="0" dirty="0">
                <a:solidFill>
                  <a:schemeClr val="dk1"/>
                </a:solidFill>
                <a:latin typeface="Times New Roman" pitchFamily="18" charset="0"/>
                <a:ea typeface="Calibri"/>
                <a:cs typeface="Times New Roman" pitchFamily="18" charset="0"/>
                <a:sym typeface="Calibri"/>
              </a:rPr>
            </a:br>
            <a:r>
              <a:rPr lang="uk-UA" sz="1800" b="0" i="0" u="none" strike="noStrike" cap="none" baseline="0" dirty="0">
                <a:solidFill>
                  <a:schemeClr val="dk1"/>
                </a:solidFill>
                <a:latin typeface="Times New Roman" pitchFamily="18" charset="0"/>
                <a:ea typeface="Calibri"/>
                <a:cs typeface="Times New Roman" pitchFamily="18" charset="0"/>
                <a:sym typeface="Calibri"/>
              </a:rPr>
              <a:t/>
            </a:r>
            <a:br>
              <a:rPr lang="uk-UA" sz="1800" b="0" i="0" u="none" strike="noStrike" cap="none" baseline="0" dirty="0">
                <a:solidFill>
                  <a:schemeClr val="dk1"/>
                </a:solidFill>
                <a:latin typeface="Times New Roman" pitchFamily="18" charset="0"/>
                <a:ea typeface="Calibri"/>
                <a:cs typeface="Times New Roman" pitchFamily="18" charset="0"/>
                <a:sym typeface="Calibri"/>
              </a:rPr>
            </a:br>
            <a:r>
              <a:rPr lang="uk-UA" sz="1800" b="0" i="0" u="none" strike="noStrike" cap="none" baseline="0" dirty="0">
                <a:solidFill>
                  <a:schemeClr val="dk1"/>
                </a:solidFill>
                <a:latin typeface="Times New Roman" pitchFamily="18" charset="0"/>
                <a:ea typeface="Calibri"/>
                <a:cs typeface="Times New Roman" pitchFamily="18" charset="0"/>
                <a:sym typeface="Calibri"/>
              </a:rPr>
              <a:t>В 2003 р. влада Кенії офіційно зареєструвала Асоціацію ветеранів війни</a:t>
            </a:r>
          </a:p>
        </p:txBody>
      </p:sp>
      <p:sp>
        <p:nvSpPr>
          <p:cNvPr id="153" name="Shape 153"/>
          <p:cNvSpPr txBox="1"/>
          <p:nvPr/>
        </p:nvSpPr>
        <p:spPr>
          <a:xfrm>
            <a:off x="928662" y="4572007"/>
            <a:ext cx="7429552" cy="2031325"/>
          </a:xfrm>
          <a:prstGeom prst="rect">
            <a:avLst/>
          </a:prstGeom>
          <a:solidFill>
            <a:srgbClr val="B6DDE7"/>
          </a:solidFill>
          <a:ln>
            <a:noFill/>
          </a:ln>
        </p:spPr>
        <p:txBody>
          <a:bodyPr lIns="91425" tIns="45700" rIns="91425" bIns="45700" anchor="t" anchorCtr="0">
            <a:noAutofit/>
          </a:bodyPr>
          <a:lstStyle/>
          <a:p>
            <a:pPr marL="0" marR="0" lvl="0" indent="0" algn="just" rtl="0">
              <a:spcBef>
                <a:spcPts val="0"/>
              </a:spcBef>
              <a:buSzPct val="25000"/>
              <a:buNone/>
            </a:pPr>
            <a:r>
              <a:rPr lang="uk-UA" sz="1800" b="0" i="0" u="none" strike="noStrike" cap="none" baseline="0" dirty="0">
                <a:solidFill>
                  <a:schemeClr val="dk1"/>
                </a:solidFill>
                <a:latin typeface="Times New Roman" pitchFamily="18" charset="0"/>
                <a:ea typeface="Calibri"/>
                <a:cs typeface="Times New Roman" pitchFamily="18" charset="0"/>
                <a:sym typeface="Calibri"/>
              </a:rPr>
              <a:t>Учасники руху знищували колонізаторів з особливою жорстокістю, пожирали їх трупи, а між бойовими вилазками влаштовували різноманітні культові заходи, в яких важливу роль грали канібалізм і скотолозтво. Образ партизан був настільки огидливий, що навіть перший прем'єр і президент країни </a:t>
            </a:r>
            <a:r>
              <a:rPr lang="uk-UA" sz="1800" b="0" i="0" u="none" strike="noStrike" cap="none" baseline="0" dirty="0" err="1">
                <a:solidFill>
                  <a:schemeClr val="dk1"/>
                </a:solidFill>
                <a:latin typeface="Times New Roman" pitchFamily="18" charset="0"/>
                <a:ea typeface="Calibri"/>
                <a:cs typeface="Times New Roman" pitchFamily="18" charset="0"/>
                <a:sym typeface="Calibri"/>
              </a:rPr>
              <a:t>Джомо</a:t>
            </a:r>
            <a:r>
              <a:rPr lang="uk-UA" sz="1800" b="0" i="0" u="none" strike="noStrike" cap="none" baseline="0" dirty="0">
                <a:solidFill>
                  <a:schemeClr val="dk1"/>
                </a:solidFill>
                <a:latin typeface="Times New Roman" pitchFamily="18" charset="0"/>
                <a:ea typeface="Calibri"/>
                <a:cs typeface="Times New Roman" pitchFamily="18" charset="0"/>
                <a:sym typeface="Calibri"/>
              </a:rPr>
              <a:t> </a:t>
            </a:r>
            <a:r>
              <a:rPr lang="uk-UA" sz="1800" b="0" i="0" u="none" strike="noStrike" cap="none" baseline="0" dirty="0" err="1">
                <a:solidFill>
                  <a:schemeClr val="dk1"/>
                </a:solidFill>
                <a:latin typeface="Times New Roman" pitchFamily="18" charset="0"/>
                <a:ea typeface="Calibri"/>
                <a:cs typeface="Times New Roman" pitchFamily="18" charset="0"/>
                <a:sym typeface="Calibri"/>
              </a:rPr>
              <a:t>Кениатта</a:t>
            </a:r>
            <a:r>
              <a:rPr lang="uk-UA" sz="1800" b="0" i="0" u="none" strike="noStrike" cap="none" baseline="0" dirty="0">
                <a:solidFill>
                  <a:schemeClr val="dk1"/>
                </a:solidFill>
                <a:latin typeface="Times New Roman" pitchFamily="18" charset="0"/>
                <a:ea typeface="Calibri"/>
                <a:cs typeface="Times New Roman" pitchFamily="18" charset="0"/>
                <a:sym typeface="Calibri"/>
              </a:rPr>
              <a:t>, якого британці свого часу звинувачували в тому, що він був духовним вождем руху, не відмінив колоніальної заборони на діяльність "</a:t>
            </a:r>
            <a:r>
              <a:rPr lang="uk-UA" sz="1800" b="0" i="0" u="none" strike="noStrike" cap="none" baseline="0" dirty="0" err="1">
                <a:solidFill>
                  <a:schemeClr val="dk1"/>
                </a:solidFill>
                <a:latin typeface="Times New Roman" pitchFamily="18" charset="0"/>
                <a:ea typeface="Calibri"/>
                <a:cs typeface="Times New Roman" pitchFamily="18" charset="0"/>
                <a:sym typeface="Calibri"/>
              </a:rPr>
              <a:t>мау-мау</a:t>
            </a:r>
            <a:r>
              <a:rPr lang="uk-UA" sz="1800" b="0" i="0" u="none" strike="noStrike" cap="none" baseline="0" dirty="0">
                <a:solidFill>
                  <a:schemeClr val="dk1"/>
                </a:solidFill>
                <a:latin typeface="Times New Roman" pitchFamily="18" charset="0"/>
                <a:ea typeface="Calibri"/>
                <a:cs typeface="Times New Roman" pitchFamily="18" charset="0"/>
                <a:sym typeface="Calibri"/>
              </a:rPr>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642910" y="2143116"/>
            <a:ext cx="8229600" cy="221457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uk-UA" sz="6600" b="1" i="1" u="none" strike="noStrike" baseline="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Arial"/>
                <a:cs typeface="Arial"/>
                <a:sym typeface="Arial"/>
              </a:rPr>
              <a:t>Дякую за </a:t>
            </a:r>
            <a:r>
              <a:rPr lang="uk-UA" sz="6600" b="1" i="1" u="none" strike="noStrike"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Arial"/>
                <a:cs typeface="Arial"/>
                <a:sym typeface="Arial"/>
              </a:rPr>
              <a:t>увагу!</a:t>
            </a:r>
            <a:r>
              <a:rPr lang="uk-UA" sz="6600" b="1" i="0" u="none" strike="noStrike"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Arial"/>
                <a:cs typeface="Arial"/>
                <a:sym typeface="Arial"/>
              </a:rPr>
              <a:t/>
            </a:r>
            <a:br>
              <a:rPr lang="uk-UA" sz="6600" b="1" i="0" u="none" strike="noStrike"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Arial"/>
                <a:cs typeface="Arial"/>
                <a:sym typeface="Arial"/>
              </a:rPr>
            </a:br>
            <a:r>
              <a:rPr lang="uk-UA"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a:ea typeface="Arial"/>
                <a:cs typeface="Arial"/>
                <a:sym typeface="Arial"/>
              </a:rPr>
              <a:t>Виконала:</a:t>
            </a:r>
            <a:r>
              <a:rPr lang="uk-UA" sz="2800" b="1" i="0" u="none" strike="noStrike" baseline="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a:ea typeface="Arial"/>
                <a:cs typeface="Arial"/>
                <a:sym typeface="Arial"/>
              </a:rPr>
              <a:t/>
            </a:r>
            <a:br>
              <a:rPr lang="uk-UA" sz="2800" b="1" i="0" u="none" strike="noStrike" baseline="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a:ea typeface="Arial"/>
                <a:cs typeface="Arial"/>
                <a:sym typeface="Arial"/>
              </a:rPr>
            </a:br>
            <a:r>
              <a:rPr lang="uk-UA"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a:ea typeface="Arial"/>
                <a:cs typeface="Arial"/>
                <a:sym typeface="Arial"/>
              </a:rPr>
              <a:t>Гуцул Анастасія</a:t>
            </a:r>
            <a:endParaRPr lang="uk-UA" sz="2800" b="1" i="0" u="none" strike="noStrike" baseline="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285720" y="500043"/>
            <a:ext cx="3614734" cy="5929354"/>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2"/>
              </a:buClr>
              <a:buSzPct val="85000"/>
              <a:buNone/>
            </a:pPr>
            <a:r>
              <a:rPr lang="uk-UA" sz="1800" b="0" i="0" u="none" strike="noStrike" cap="none" baseline="0" dirty="0">
                <a:latin typeface="Times New Roman" pitchFamily="18" charset="0"/>
                <a:ea typeface="Merriweather"/>
                <a:cs typeface="Times New Roman" pitchFamily="18" charset="0"/>
                <a:sym typeface="Merriweather"/>
              </a:rPr>
              <a:t>До Другої світової війни в Африці існували тільки чотири незалежні держави: Єгипет, Ефіопія, Ліберія і Південно-Африканський Союз. </a:t>
            </a:r>
          </a:p>
          <a:p>
            <a:pPr marL="274320" marR="0" lvl="0" indent="-274320" algn="l" rtl="0">
              <a:lnSpc>
                <a:spcPct val="80000"/>
              </a:lnSpc>
              <a:spcBef>
                <a:spcPts val="600"/>
              </a:spcBef>
              <a:buClr>
                <a:schemeClr val="accent2"/>
              </a:buClr>
              <a:buSzPct val="85000"/>
              <a:buNone/>
            </a:pPr>
            <a:r>
              <a:rPr lang="uk-UA" sz="1800" b="0" i="0" u="none" strike="noStrike" cap="none" baseline="0" dirty="0">
                <a:latin typeface="Times New Roman" pitchFamily="18" charset="0"/>
                <a:ea typeface="Merriweather"/>
                <a:cs typeface="Times New Roman" pitchFamily="18" charset="0"/>
                <a:sym typeface="Merriweather"/>
              </a:rPr>
              <a:t>Деколонізація Африки розпочинається у другій половині ХХ ст. і складається з трьох етапів:</a:t>
            </a:r>
          </a:p>
          <a:p>
            <a:pPr marL="274320" marR="0" lvl="0" indent="-274320" algn="l" rtl="0">
              <a:lnSpc>
                <a:spcPct val="80000"/>
              </a:lnSpc>
              <a:spcBef>
                <a:spcPts val="600"/>
              </a:spcBef>
              <a:buClr>
                <a:schemeClr val="accent2"/>
              </a:buClr>
              <a:buSzPct val="85000"/>
              <a:buFont typeface="Merriweather"/>
              <a:buChar char="●"/>
            </a:pPr>
            <a:r>
              <a:rPr lang="uk-UA" sz="1800" b="0" i="0" u="none" strike="noStrike" cap="none" baseline="0" dirty="0" smtClean="0">
                <a:latin typeface="Times New Roman" pitchFamily="18" charset="0"/>
                <a:ea typeface="Merriweather"/>
                <a:cs typeface="Times New Roman" pitchFamily="18" charset="0"/>
                <a:sym typeface="Merriweather"/>
              </a:rPr>
              <a:t> </a:t>
            </a:r>
            <a:r>
              <a:rPr lang="uk-UA" sz="1800" b="1" i="0" u="none" strike="noStrike" cap="none" baseline="0" dirty="0" smtClean="0">
                <a:latin typeface="Times New Roman" pitchFamily="18" charset="0"/>
                <a:ea typeface="Merriweather"/>
                <a:cs typeface="Times New Roman" pitchFamily="18" charset="0"/>
                <a:sym typeface="Merriweather"/>
              </a:rPr>
              <a:t>1-й </a:t>
            </a:r>
            <a:r>
              <a:rPr lang="uk-UA" sz="1800" b="1" i="0" u="none" strike="noStrike" cap="none" baseline="0" dirty="0">
                <a:latin typeface="Times New Roman" pitchFamily="18" charset="0"/>
                <a:ea typeface="Merriweather"/>
                <a:cs typeface="Times New Roman" pitchFamily="18" charset="0"/>
                <a:sym typeface="Merriweather"/>
              </a:rPr>
              <a:t>етап — 50-ті рр. ХХ ст. — незалежність здобули арабські країни Північної Африки (окрім Алжиру).</a:t>
            </a:r>
          </a:p>
          <a:p>
            <a:pPr marL="274320" marR="0" lvl="0" indent="-274320" algn="l" rtl="0">
              <a:lnSpc>
                <a:spcPct val="80000"/>
              </a:lnSpc>
              <a:spcBef>
                <a:spcPts val="600"/>
              </a:spcBef>
              <a:buClr>
                <a:schemeClr val="accent2"/>
              </a:buClr>
              <a:buSzPct val="85000"/>
              <a:buFont typeface="Merriweather"/>
              <a:buChar char="●"/>
            </a:pPr>
            <a:r>
              <a:rPr lang="uk-UA" sz="1800" b="1" i="0" u="none" strike="noStrike" cap="none" baseline="0" dirty="0" smtClean="0">
                <a:latin typeface="Times New Roman" pitchFamily="18" charset="0"/>
                <a:ea typeface="Merriweather"/>
                <a:cs typeface="Times New Roman" pitchFamily="18" charset="0"/>
                <a:sym typeface="Merriweather"/>
              </a:rPr>
              <a:t> </a:t>
            </a:r>
            <a:r>
              <a:rPr lang="uk-UA" sz="1800" b="1" i="0" u="none" strike="noStrike" cap="none" baseline="0" dirty="0">
                <a:latin typeface="Times New Roman" pitchFamily="18" charset="0"/>
                <a:ea typeface="Merriweather"/>
                <a:cs typeface="Times New Roman" pitchFamily="18" charset="0"/>
                <a:sym typeface="Merriweather"/>
              </a:rPr>
              <a:t>2-й етап — 60-ті рр. ХХ ст. — незалежними стають країни Тропічної Африки, а також Алжир (1960 рік, протягом якого незалежність здобули 17 країн Африки, було проголошено «роком Африки»).</a:t>
            </a:r>
          </a:p>
          <a:p>
            <a:pPr marL="274320" marR="0" lvl="0" indent="-274320" algn="l" rtl="0">
              <a:lnSpc>
                <a:spcPct val="80000"/>
              </a:lnSpc>
              <a:spcBef>
                <a:spcPts val="600"/>
              </a:spcBef>
              <a:buClr>
                <a:schemeClr val="accent2"/>
              </a:buClr>
              <a:buSzPct val="85000"/>
              <a:buFont typeface="Merriweather"/>
              <a:buChar char="●"/>
            </a:pPr>
            <a:r>
              <a:rPr lang="uk-UA" sz="1800" b="1" i="0" u="none" strike="noStrike" cap="none" baseline="0" dirty="0" smtClean="0">
                <a:latin typeface="Times New Roman" pitchFamily="18" charset="0"/>
                <a:ea typeface="Merriweather"/>
                <a:cs typeface="Times New Roman" pitchFamily="18" charset="0"/>
                <a:sym typeface="Merriweather"/>
              </a:rPr>
              <a:t> </a:t>
            </a:r>
            <a:r>
              <a:rPr lang="uk-UA" sz="1800" b="1" i="0" u="none" strike="noStrike" cap="none" baseline="0" dirty="0">
                <a:latin typeface="Times New Roman" pitchFamily="18" charset="0"/>
                <a:ea typeface="Merriweather"/>
                <a:cs typeface="Times New Roman" pitchFamily="18" charset="0"/>
                <a:sym typeface="Merriweather"/>
              </a:rPr>
              <a:t>3-й етап — 70–80-ті рр. ХХ ст. — крах колоніалізму і ліквідація системи апартеїду на Півдні Африки.</a:t>
            </a:r>
          </a:p>
          <a:p>
            <a:pPr marL="274320" marR="0" lvl="0" indent="-176085" algn="l" rtl="0">
              <a:lnSpc>
                <a:spcPct val="80000"/>
              </a:lnSpc>
              <a:spcBef>
                <a:spcPts val="600"/>
              </a:spcBef>
              <a:buClr>
                <a:schemeClr val="accent2"/>
              </a:buClr>
              <a:buFont typeface="Merriweather"/>
              <a:buNone/>
            </a:pPr>
            <a:endParaRPr sz="1800" b="0" i="0" u="none" strike="noStrike" cap="none" baseline="0">
              <a:solidFill>
                <a:schemeClr val="lt1"/>
              </a:solidFill>
              <a:latin typeface="Merriweather"/>
              <a:ea typeface="Merriweather"/>
              <a:cs typeface="Merriweather"/>
              <a:sym typeface="Merriweather"/>
            </a:endParaRPr>
          </a:p>
        </p:txBody>
      </p:sp>
      <p:pic>
        <p:nvPicPr>
          <p:cNvPr id="105" name="Shape 105"/>
          <p:cNvPicPr preferRelativeResize="0"/>
          <p:nvPr/>
        </p:nvPicPr>
        <p:blipFill>
          <a:blip r:embed="rId3"/>
          <a:stretch>
            <a:fillRect/>
          </a:stretch>
        </p:blipFill>
        <p:spPr>
          <a:xfrm>
            <a:off x="4108546" y="0"/>
            <a:ext cx="5035453" cy="6833126"/>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428596" y="571481"/>
            <a:ext cx="8472518" cy="5929354"/>
          </a:xfrm>
          <a:prstGeom prst="rect">
            <a:avLst/>
          </a:prstGeom>
          <a:noFill/>
          <a:ln>
            <a:noFill/>
          </a:ln>
        </p:spPr>
        <p:txBody>
          <a:bodyPr lIns="91425" tIns="45700" rIns="91425" bIns="45700" anchor="t" anchorCtr="0">
            <a:noAutofit/>
          </a:bodyPr>
          <a:lstStyle/>
          <a:p>
            <a:pPr>
              <a:lnSpc>
                <a:spcPct val="90000"/>
              </a:lnSpc>
              <a:spcBef>
                <a:spcPts val="0"/>
              </a:spcBef>
              <a:buClr>
                <a:schemeClr val="accent2"/>
              </a:buClr>
              <a:buSzPct val="85000"/>
              <a:buNone/>
            </a:pPr>
            <a:r>
              <a:rPr lang="uk-UA" sz="2600" b="0" i="0" u="none" strike="noStrike" cap="none" baseline="0" dirty="0">
                <a:latin typeface="Times New Roman" pitchFamily="18" charset="0"/>
                <a:ea typeface="Merriweather"/>
                <a:cs typeface="Times New Roman" pitchFamily="18" charset="0"/>
                <a:sym typeface="Merriweather"/>
              </a:rPr>
              <a:t>Країни Тропічної Африки мали певні труднощі у другій половині ХХ ст., бо це найбільш відсталий в економічному плані регіон світу. Тут зберігається ряд серйозних проблем:</a:t>
            </a:r>
          </a:p>
          <a:p>
            <a:pPr>
              <a:lnSpc>
                <a:spcPct val="90000"/>
              </a:lnSpc>
              <a:spcBef>
                <a:spcPts val="600"/>
              </a:spcBef>
              <a:buClr>
                <a:schemeClr val="accent2"/>
              </a:buClr>
              <a:buSzPct val="85000"/>
              <a:buNone/>
            </a:pPr>
            <a:r>
              <a:rPr lang="uk-UA" sz="2600" b="0" i="0" u="none" strike="noStrike" cap="none" baseline="0" dirty="0">
                <a:latin typeface="Times New Roman" pitchFamily="18" charset="0"/>
                <a:ea typeface="Merriweather"/>
                <a:cs typeface="Times New Roman" pitchFamily="18" charset="0"/>
                <a:sym typeface="Merriweather"/>
              </a:rPr>
              <a:t>• виробництво продовольства хронічно відстає від росту населення (частий голод — звичайне явище);</a:t>
            </a:r>
          </a:p>
          <a:p>
            <a:pPr marL="274320" marR="0" lvl="0" indent="-274320" algn="l" rtl="0">
              <a:lnSpc>
                <a:spcPct val="90000"/>
              </a:lnSpc>
              <a:spcBef>
                <a:spcPts val="600"/>
              </a:spcBef>
              <a:buClr>
                <a:schemeClr val="accent2"/>
              </a:buClr>
              <a:buSzPct val="85000"/>
              <a:buNone/>
            </a:pPr>
            <a:r>
              <a:rPr lang="uk-UA" sz="2600" b="0" i="0" u="none" strike="noStrike" cap="none" baseline="0" dirty="0">
                <a:latin typeface="Times New Roman" pitchFamily="18" charset="0"/>
                <a:ea typeface="Merriweather"/>
                <a:cs typeface="Times New Roman" pitchFamily="18" charset="0"/>
                <a:sym typeface="Merriweather"/>
              </a:rPr>
              <a:t>• через те що кордони африканських держав були встановлені колонізаторами штучно, більшість із них не має необхідних внутрішніх факторів для розвитку (13 держав не мають виходу до моря і, відповідно, надійних транспортних зв’язків зі світом);</a:t>
            </a:r>
          </a:p>
          <a:p>
            <a:pPr marL="274320" marR="0" lvl="0" indent="-274320" algn="l" rtl="0">
              <a:lnSpc>
                <a:spcPct val="90000"/>
              </a:lnSpc>
              <a:spcBef>
                <a:spcPts val="600"/>
              </a:spcBef>
              <a:buClr>
                <a:schemeClr val="accent2"/>
              </a:buClr>
              <a:buSzPct val="85000"/>
              <a:buNone/>
            </a:pPr>
            <a:r>
              <a:rPr lang="uk-UA" sz="2600" b="0" i="0" u="none" strike="noStrike" cap="none" baseline="0" dirty="0">
                <a:latin typeface="Times New Roman" pitchFamily="18" charset="0"/>
                <a:ea typeface="Merriweather"/>
                <a:cs typeface="Times New Roman" pitchFamily="18" charset="0"/>
                <a:sym typeface="Merriweather"/>
              </a:rPr>
              <a:t>• міжетнічні конфлікти;</a:t>
            </a:r>
          </a:p>
          <a:p>
            <a:pPr marL="274320" marR="0" lvl="0" indent="-274320" algn="l" rtl="0">
              <a:lnSpc>
                <a:spcPct val="90000"/>
              </a:lnSpc>
              <a:spcBef>
                <a:spcPts val="600"/>
              </a:spcBef>
              <a:buClr>
                <a:schemeClr val="accent2"/>
              </a:buClr>
              <a:buSzPct val="85000"/>
              <a:buNone/>
            </a:pPr>
            <a:r>
              <a:rPr lang="uk-UA" sz="2600" b="0" i="0" u="none" strike="noStrike" cap="none" baseline="0" dirty="0">
                <a:latin typeface="Times New Roman" pitchFamily="18" charset="0"/>
                <a:ea typeface="Merriweather"/>
                <a:cs typeface="Times New Roman" pitchFamily="18" charset="0"/>
                <a:sym typeface="Merriweather"/>
              </a:rPr>
              <a:t>• панування трайбалізму (соціально-економічні відносини будуються на принципах </a:t>
            </a:r>
            <a:r>
              <a:rPr lang="uk-UA" sz="2600" b="0" i="0" u="none" strike="noStrike" cap="none" baseline="0" dirty="0" smtClean="0">
                <a:latin typeface="Times New Roman" pitchFamily="18" charset="0"/>
                <a:ea typeface="Merriweather"/>
                <a:cs typeface="Times New Roman" pitchFamily="18" charset="0"/>
                <a:sym typeface="Merriweather"/>
              </a:rPr>
              <a:t>захисту інтересів певної </a:t>
            </a:r>
            <a:r>
              <a:rPr lang="uk-UA" sz="2600" b="0" i="0" u="none" strike="noStrike" cap="none" baseline="0" dirty="0">
                <a:latin typeface="Times New Roman" pitchFamily="18" charset="0"/>
                <a:ea typeface="Merriweather"/>
                <a:cs typeface="Times New Roman" pitchFamily="18" charset="0"/>
                <a:sym typeface="Merriweather"/>
              </a:rPr>
              <a:t>родоплемінної етнічної групи).</a:t>
            </a:r>
          </a:p>
          <a:p>
            <a:pPr marL="274320" marR="0" lvl="0" indent="-133985" algn="l" rtl="0">
              <a:lnSpc>
                <a:spcPct val="90000"/>
              </a:lnSpc>
              <a:spcBef>
                <a:spcPts val="600"/>
              </a:spcBef>
              <a:buClr>
                <a:schemeClr val="accent2"/>
              </a:buClr>
              <a:buFont typeface="Merriweather"/>
              <a:buNone/>
            </a:pPr>
            <a:endParaRPr sz="2600" b="0" i="0" u="none" strike="noStrike" cap="none" baseline="0">
              <a:solidFill>
                <a:schemeClr val="lt1"/>
              </a:solidFill>
              <a:latin typeface="Merriweather"/>
              <a:ea typeface="Merriweather"/>
              <a:cs typeface="Merriweather"/>
              <a:sym typeface="Merriweathe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
        <p:cNvGrpSpPr/>
        <p:nvPr/>
      </p:nvGrpSpPr>
      <p:grpSpPr>
        <a:xfrm>
          <a:off x="0" y="0"/>
          <a:ext cx="0" cy="0"/>
          <a:chOff x="0" y="0"/>
          <a:chExt cx="0" cy="0"/>
        </a:xfrm>
      </p:grpSpPr>
      <p:sp>
        <p:nvSpPr>
          <p:cNvPr id="86" name="Shape 86"/>
          <p:cNvSpPr txBox="1"/>
          <p:nvPr/>
        </p:nvSpPr>
        <p:spPr>
          <a:xfrm>
            <a:off x="928662" y="1928802"/>
            <a:ext cx="7572428" cy="4214842"/>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uk-UA" sz="4400" b="1" i="0" u="none" strike="noStrike" baseline="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sym typeface="Arial"/>
              </a:rPr>
              <a:t>Після Другої світової війни у колоніях Північної Африки розгорнулася національно-визвольна боротьба.</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28596" y="428604"/>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2F2F2"/>
              </a:buClr>
              <a:buSzPct val="25000"/>
              <a:buFont typeface="Arial"/>
              <a:buNone/>
            </a:pPr>
            <a:r>
              <a:rPr lang="uk-UA" sz="4400" b="1" i="1" u="none" strike="noStrike"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Arial"/>
                <a:cs typeface="Arial"/>
                <a:sym typeface="Arial"/>
              </a:rPr>
              <a:t>Хронологічна таблиця</a:t>
            </a:r>
          </a:p>
        </p:txBody>
      </p:sp>
      <p:graphicFrame>
        <p:nvGraphicFramePr>
          <p:cNvPr id="92" name="Shape 92"/>
          <p:cNvGraphicFramePr/>
          <p:nvPr/>
        </p:nvGraphicFramePr>
        <p:xfrm>
          <a:off x="714348" y="1785926"/>
          <a:ext cx="7929625" cy="3871050"/>
        </p:xfrm>
        <a:graphic>
          <a:graphicData uri="http://schemas.openxmlformats.org/drawingml/2006/table">
            <a:tbl>
              <a:tblPr firstRow="1" bandRow="1">
                <a:noFill/>
                <a:tableStyleId>{F533E316-51C8-4ED0-B322-BD7FDF200B4F}</a:tableStyleId>
              </a:tblPr>
              <a:tblGrid>
                <a:gridCol w="1641675"/>
                <a:gridCol w="6287950"/>
              </a:tblGrid>
              <a:tr h="370850">
                <a:tc>
                  <a:txBody>
                    <a:bodyPr/>
                    <a:lstStyle/>
                    <a:p>
                      <a:pPr marL="0" lvl="0" algn="l" rtl="0">
                        <a:spcBef>
                          <a:spcPts val="0"/>
                        </a:spcBef>
                        <a:buSzPct val="25000"/>
                        <a:buNone/>
                      </a:pPr>
                      <a:r>
                        <a:rPr lang="uk-UA" sz="2000" dirty="0"/>
                        <a:t>рік</a:t>
                      </a:r>
                    </a:p>
                  </a:txBody>
                  <a:tcPr marL="91450" marR="91450" marT="45725" marB="45725"/>
                </a:tc>
                <a:tc>
                  <a:txBody>
                    <a:bodyPr/>
                    <a:lstStyle/>
                    <a:p>
                      <a:pPr marL="0" lvl="0" algn="l" rtl="0">
                        <a:spcBef>
                          <a:spcPts val="0"/>
                        </a:spcBef>
                        <a:buSzPct val="25000"/>
                        <a:buNone/>
                      </a:pPr>
                      <a:r>
                        <a:rPr lang="uk-UA" sz="2000" dirty="0"/>
                        <a:t>Країна, яка здобула незалежність</a:t>
                      </a:r>
                    </a:p>
                  </a:txBody>
                  <a:tcPr marL="91450" marR="91450" marT="45725" marB="45725"/>
                </a:tc>
              </a:tr>
              <a:tr h="370850">
                <a:tc>
                  <a:txBody>
                    <a:bodyPr/>
                    <a:lstStyle/>
                    <a:p>
                      <a:pPr marL="0" lvl="0" algn="l" rtl="0">
                        <a:spcBef>
                          <a:spcPts val="0"/>
                        </a:spcBef>
                        <a:buSzPct val="25000"/>
                        <a:buNone/>
                      </a:pPr>
                      <a:r>
                        <a:rPr lang="uk-UA" sz="2000"/>
                        <a:t>1956</a:t>
                      </a:r>
                    </a:p>
                  </a:txBody>
                  <a:tcPr marL="91450" marR="91450" marT="45725" marB="45725"/>
                </a:tc>
                <a:tc>
                  <a:txBody>
                    <a:bodyPr/>
                    <a:lstStyle/>
                    <a:p>
                      <a:pPr marL="0" lvl="0" algn="l" rtl="0">
                        <a:spcBef>
                          <a:spcPts val="0"/>
                        </a:spcBef>
                        <a:buSzPct val="25000"/>
                        <a:buNone/>
                      </a:pPr>
                      <a:r>
                        <a:rPr lang="uk-UA" sz="2000"/>
                        <a:t>Судан</a:t>
                      </a:r>
                    </a:p>
                  </a:txBody>
                  <a:tcPr marL="91450" marR="91450" marT="45725" marB="45725"/>
                </a:tc>
              </a:tr>
              <a:tr h="370850">
                <a:tc>
                  <a:txBody>
                    <a:bodyPr/>
                    <a:lstStyle/>
                    <a:p>
                      <a:pPr marL="0" lvl="0" algn="l" rtl="0">
                        <a:spcBef>
                          <a:spcPts val="0"/>
                        </a:spcBef>
                        <a:buSzPct val="25000"/>
                        <a:buNone/>
                      </a:pPr>
                      <a:r>
                        <a:rPr lang="uk-UA" sz="2000"/>
                        <a:t>1957</a:t>
                      </a:r>
                    </a:p>
                  </a:txBody>
                  <a:tcPr marL="91450" marR="91450" marT="45725" marB="45725"/>
                </a:tc>
                <a:tc>
                  <a:txBody>
                    <a:bodyPr/>
                    <a:lstStyle/>
                    <a:p>
                      <a:pPr marL="0" lvl="0" algn="l" rtl="0">
                        <a:spcBef>
                          <a:spcPts val="0"/>
                        </a:spcBef>
                        <a:buSzPct val="25000"/>
                        <a:buNone/>
                      </a:pPr>
                      <a:r>
                        <a:rPr lang="uk-UA" sz="2000"/>
                        <a:t>Гана</a:t>
                      </a:r>
                    </a:p>
                  </a:txBody>
                  <a:tcPr marL="91450" marR="91450" marT="45725" marB="45725"/>
                </a:tc>
              </a:tr>
              <a:tr h="370850">
                <a:tc>
                  <a:txBody>
                    <a:bodyPr/>
                    <a:lstStyle/>
                    <a:p>
                      <a:pPr marL="0" lvl="0" algn="l" rtl="0">
                        <a:spcBef>
                          <a:spcPts val="0"/>
                        </a:spcBef>
                        <a:buSzPct val="25000"/>
                        <a:buNone/>
                      </a:pPr>
                      <a:r>
                        <a:rPr lang="uk-UA" sz="2000"/>
                        <a:t>1958</a:t>
                      </a:r>
                    </a:p>
                  </a:txBody>
                  <a:tcPr marL="91450" marR="91450" marT="45725" marB="45725"/>
                </a:tc>
                <a:tc>
                  <a:txBody>
                    <a:bodyPr/>
                    <a:lstStyle/>
                    <a:p>
                      <a:pPr marL="0" lvl="0" algn="l" rtl="0">
                        <a:spcBef>
                          <a:spcPts val="0"/>
                        </a:spcBef>
                        <a:buSzPct val="25000"/>
                        <a:buNone/>
                      </a:pPr>
                      <a:r>
                        <a:rPr lang="uk-UA" sz="2000"/>
                        <a:t>Гвінея</a:t>
                      </a:r>
                    </a:p>
                  </a:txBody>
                  <a:tcPr marL="91450" marR="91450" marT="45725" marB="45725"/>
                </a:tc>
              </a:tr>
              <a:tr h="370850">
                <a:tc>
                  <a:txBody>
                    <a:bodyPr/>
                    <a:lstStyle/>
                    <a:p>
                      <a:pPr marL="0" lvl="0" algn="l" rtl="0">
                        <a:spcBef>
                          <a:spcPts val="0"/>
                        </a:spcBef>
                        <a:buSzPct val="25000"/>
                        <a:buNone/>
                      </a:pPr>
                      <a:r>
                        <a:rPr lang="uk-UA" sz="2000"/>
                        <a:t>1960</a:t>
                      </a:r>
                    </a:p>
                  </a:txBody>
                  <a:tcPr marL="91450" marR="91450" marT="45725" marB="45725"/>
                </a:tc>
                <a:tc>
                  <a:txBody>
                    <a:bodyPr/>
                    <a:lstStyle/>
                    <a:p>
                      <a:pPr marL="0" lvl="0" algn="l" rtl="0">
                        <a:spcBef>
                          <a:spcPts val="0"/>
                        </a:spcBef>
                        <a:buSzPct val="25000"/>
                        <a:buNone/>
                      </a:pPr>
                      <a:r>
                        <a:rPr lang="uk-UA" sz="2000"/>
                        <a:t>Того,</a:t>
                      </a:r>
                      <a:r>
                        <a:rPr lang="uk-UA" sz="2000" baseline="0"/>
                        <a:t> Сомалі, Конго, Нігер, Чад, Габон, Нігерія, Центрально-Африканська Республіка (усього 17 держав)</a:t>
                      </a:r>
                    </a:p>
                  </a:txBody>
                  <a:tcPr marL="91450" marR="91450" marT="45725" marB="45725"/>
                </a:tc>
              </a:tr>
              <a:tr h="370850">
                <a:tc>
                  <a:txBody>
                    <a:bodyPr/>
                    <a:lstStyle/>
                    <a:p>
                      <a:pPr marL="0" lvl="0" algn="l" rtl="0">
                        <a:spcBef>
                          <a:spcPts val="0"/>
                        </a:spcBef>
                        <a:buSzPct val="25000"/>
                        <a:buNone/>
                      </a:pPr>
                      <a:r>
                        <a:rPr lang="uk-UA" sz="2000"/>
                        <a:t>1961</a:t>
                      </a:r>
                    </a:p>
                  </a:txBody>
                  <a:tcPr marL="91450" marR="91450" marT="45725" marB="45725"/>
                </a:tc>
                <a:tc>
                  <a:txBody>
                    <a:bodyPr/>
                    <a:lstStyle/>
                    <a:p>
                      <a:pPr marL="0" lvl="0" algn="l" rtl="0">
                        <a:spcBef>
                          <a:spcPts val="0"/>
                        </a:spcBef>
                        <a:buSzPct val="25000"/>
                        <a:buNone/>
                      </a:pPr>
                      <a:r>
                        <a:rPr lang="uk-UA" sz="2000"/>
                        <a:t>Сьерра-Леоне</a:t>
                      </a:r>
                    </a:p>
                  </a:txBody>
                  <a:tcPr marL="91450" marR="91450" marT="45725" marB="45725"/>
                </a:tc>
              </a:tr>
              <a:tr h="370850">
                <a:tc>
                  <a:txBody>
                    <a:bodyPr/>
                    <a:lstStyle/>
                    <a:p>
                      <a:pPr marL="0" lvl="0" algn="l" rtl="0">
                        <a:spcBef>
                          <a:spcPts val="0"/>
                        </a:spcBef>
                        <a:buSzPct val="25000"/>
                        <a:buNone/>
                      </a:pPr>
                      <a:r>
                        <a:rPr lang="uk-UA" sz="2000"/>
                        <a:t>1973</a:t>
                      </a:r>
                    </a:p>
                  </a:txBody>
                  <a:tcPr marL="91450" marR="91450" marT="45725" marB="45725"/>
                </a:tc>
                <a:tc>
                  <a:txBody>
                    <a:bodyPr/>
                    <a:lstStyle/>
                    <a:p>
                      <a:pPr marL="0" lvl="0" algn="l" rtl="0">
                        <a:spcBef>
                          <a:spcPts val="0"/>
                        </a:spcBef>
                        <a:buSzPct val="25000"/>
                        <a:buNone/>
                      </a:pPr>
                      <a:r>
                        <a:rPr lang="uk-UA" sz="2000"/>
                        <a:t>Гвінея-Бісау</a:t>
                      </a:r>
                    </a:p>
                  </a:txBody>
                  <a:tcPr marL="91450" marR="91450" marT="45725" marB="45725"/>
                </a:tc>
              </a:tr>
              <a:tr h="370850">
                <a:tc>
                  <a:txBody>
                    <a:bodyPr/>
                    <a:lstStyle/>
                    <a:p>
                      <a:pPr marL="0" lvl="0" algn="l" rtl="0">
                        <a:spcBef>
                          <a:spcPts val="0"/>
                        </a:spcBef>
                        <a:buSzPct val="25000"/>
                        <a:buNone/>
                      </a:pPr>
                      <a:r>
                        <a:rPr lang="uk-UA" sz="2000"/>
                        <a:t>1975</a:t>
                      </a:r>
                    </a:p>
                  </a:txBody>
                  <a:tcPr marL="91450" marR="91450" marT="45725" marB="45725"/>
                </a:tc>
                <a:tc>
                  <a:txBody>
                    <a:bodyPr/>
                    <a:lstStyle/>
                    <a:p>
                      <a:pPr marL="0" lvl="0" algn="l" rtl="0">
                        <a:spcBef>
                          <a:spcPts val="0"/>
                        </a:spcBef>
                        <a:buSzPct val="25000"/>
                        <a:buNone/>
                      </a:pPr>
                      <a:r>
                        <a:rPr lang="uk-UA" sz="2000"/>
                        <a:t>Ангола,</a:t>
                      </a:r>
                      <a:r>
                        <a:rPr lang="uk-UA" sz="2000" baseline="0"/>
                        <a:t> Мозамбік</a:t>
                      </a:r>
                    </a:p>
                  </a:txBody>
                  <a:tcPr marL="91450" marR="91450" marT="45725" marB="45725"/>
                </a:tc>
              </a:tr>
              <a:tr h="370850">
                <a:tc>
                  <a:txBody>
                    <a:bodyPr/>
                    <a:lstStyle/>
                    <a:p>
                      <a:pPr marL="0" lvl="0" algn="l" rtl="0">
                        <a:spcBef>
                          <a:spcPts val="0"/>
                        </a:spcBef>
                        <a:buSzPct val="25000"/>
                        <a:buNone/>
                      </a:pPr>
                      <a:r>
                        <a:rPr lang="uk-UA" sz="2000"/>
                        <a:t>1990</a:t>
                      </a:r>
                    </a:p>
                  </a:txBody>
                  <a:tcPr marL="91450" marR="91450" marT="45725" marB="45725"/>
                </a:tc>
                <a:tc>
                  <a:txBody>
                    <a:bodyPr/>
                    <a:lstStyle/>
                    <a:p>
                      <a:pPr marL="0" lvl="0" algn="l" rtl="0">
                        <a:spcBef>
                          <a:spcPts val="0"/>
                        </a:spcBef>
                        <a:buSzPct val="25000"/>
                        <a:buNone/>
                      </a:pPr>
                      <a:r>
                        <a:rPr lang="uk-UA" sz="2000" dirty="0"/>
                        <a:t>Намібія</a:t>
                      </a:r>
                    </a:p>
                  </a:txBody>
                  <a:tcPr marL="91450" marR="91450" marT="45725" marB="45725"/>
                </a:tc>
              </a:tr>
            </a:tbl>
          </a:graphicData>
        </a:graphic>
      </p:graphicFrame>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500033"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2F2F2"/>
              </a:buClr>
              <a:buSzPct val="25000"/>
              <a:buFont typeface="Arial"/>
              <a:buNone/>
            </a:pPr>
            <a:r>
              <a:rPr lang="uk-UA" sz="5400" b="1" i="1" u="none" strike="noStrike"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Arial"/>
                <a:cs typeface="Arial"/>
                <a:sym typeface="Arial"/>
              </a:rPr>
              <a:t>Рік Африки</a:t>
            </a:r>
          </a:p>
        </p:txBody>
      </p:sp>
      <p:sp>
        <p:nvSpPr>
          <p:cNvPr id="98" name="Shape 98"/>
          <p:cNvSpPr txBox="1"/>
          <p:nvPr/>
        </p:nvSpPr>
        <p:spPr>
          <a:xfrm>
            <a:off x="642910" y="1000108"/>
            <a:ext cx="7786741" cy="1643074"/>
          </a:xfrm>
          <a:prstGeom prst="rect">
            <a:avLst/>
          </a:prstGeom>
          <a:solidFill>
            <a:srgbClr val="FDE9D8"/>
          </a:solidFill>
          <a:ln>
            <a:noFill/>
          </a:ln>
        </p:spPr>
        <p:txBody>
          <a:bodyPr lIns="91425" tIns="45700" rIns="91425" bIns="45700" anchor="t" anchorCtr="0">
            <a:noAutofit/>
          </a:bodyPr>
          <a:lstStyle/>
          <a:p>
            <a:pPr marL="0" marR="0" lvl="0" indent="0" algn="just" rtl="0">
              <a:spcBef>
                <a:spcPts val="0"/>
              </a:spcBef>
              <a:buSzPct val="25000"/>
              <a:buNone/>
            </a:pPr>
            <a:r>
              <a:rPr lang="uk-UA" sz="2000" b="0" i="0" u="none" strike="noStrike" cap="none" baseline="0" dirty="0">
                <a:solidFill>
                  <a:schemeClr val="dk1"/>
                </a:solidFill>
                <a:latin typeface="Times New Roman" pitchFamily="18" charset="0"/>
                <a:cs typeface="Times New Roman" pitchFamily="18" charset="0"/>
                <a:sym typeface="Arial"/>
              </a:rPr>
              <a:t>1960 рік став </a:t>
            </a:r>
            <a:r>
              <a:rPr lang="uk-UA" sz="2000" b="0" i="0" u="none" strike="noStrike" cap="none" baseline="0" dirty="0" err="1">
                <a:solidFill>
                  <a:schemeClr val="dk1"/>
                </a:solidFill>
                <a:latin typeface="Times New Roman" pitchFamily="18" charset="0"/>
                <a:cs typeface="Times New Roman" pitchFamily="18" charset="0"/>
                <a:sym typeface="Arial"/>
              </a:rPr>
              <a:t>„роком</a:t>
            </a:r>
            <a:r>
              <a:rPr lang="uk-UA" sz="2000" b="0" i="0" u="none" strike="noStrike" cap="none" baseline="0" dirty="0">
                <a:solidFill>
                  <a:schemeClr val="dk1"/>
                </a:solidFill>
                <a:latin typeface="Times New Roman" pitchFamily="18" charset="0"/>
                <a:cs typeface="Times New Roman" pitchFamily="18" charset="0"/>
                <a:sym typeface="Arial"/>
              </a:rPr>
              <a:t> </a:t>
            </a:r>
            <a:r>
              <a:rPr lang="uk-UA" sz="2000" b="0" i="0" u="none" strike="noStrike" cap="none" baseline="0" dirty="0" err="1">
                <a:solidFill>
                  <a:schemeClr val="dk1"/>
                </a:solidFill>
                <a:latin typeface="Times New Roman" pitchFamily="18" charset="0"/>
                <a:cs typeface="Times New Roman" pitchFamily="18" charset="0"/>
                <a:sym typeface="Arial"/>
              </a:rPr>
              <a:t>Африки”</a:t>
            </a:r>
            <a:r>
              <a:rPr lang="uk-UA" sz="2000" b="0" i="0" u="none" strike="noStrike" cap="none" baseline="0" dirty="0">
                <a:solidFill>
                  <a:schemeClr val="dk1"/>
                </a:solidFill>
                <a:latin typeface="Times New Roman" pitchFamily="18" charset="0"/>
                <a:cs typeface="Times New Roman" pitchFamily="18" charset="0"/>
                <a:sym typeface="Arial"/>
              </a:rPr>
              <a:t>, коли з-під колоніальної залежності звільнилося 18 країн. В період з 1961р. по 1963р. – ще 9 країн. Ці нові незалежні держави одразу переформувалися не лише за субрегіональною ознакою, а й за баченням подальших шляхів розвитку континенту.</a:t>
            </a:r>
          </a:p>
        </p:txBody>
      </p:sp>
      <p:sp>
        <p:nvSpPr>
          <p:cNvPr id="99" name="Shape 99"/>
          <p:cNvSpPr txBox="1"/>
          <p:nvPr/>
        </p:nvSpPr>
        <p:spPr>
          <a:xfrm>
            <a:off x="2500298" y="2786058"/>
            <a:ext cx="6143667" cy="1477328"/>
          </a:xfrm>
          <a:prstGeom prst="rect">
            <a:avLst/>
          </a:prstGeom>
          <a:solidFill>
            <a:srgbClr val="D6E3BC"/>
          </a:solidFill>
          <a:ln>
            <a:noFill/>
          </a:ln>
        </p:spPr>
        <p:txBody>
          <a:bodyPr lIns="91425" tIns="45700" rIns="91425" bIns="45700" anchor="t" anchorCtr="0">
            <a:noAutofit/>
          </a:bodyPr>
          <a:lstStyle/>
          <a:p>
            <a:pPr marL="0" marR="0" lvl="0" indent="0" algn="just" rtl="0">
              <a:spcBef>
                <a:spcPts val="0"/>
              </a:spcBef>
              <a:buSzPct val="25000"/>
              <a:buNone/>
            </a:pPr>
            <a:r>
              <a:rPr lang="uk-UA" sz="1800" b="1" i="0" u="none" strike="noStrike" cap="none" baseline="0" dirty="0">
                <a:solidFill>
                  <a:schemeClr val="dk1"/>
                </a:solidFill>
                <a:latin typeface="Times New Roman" pitchFamily="18" charset="0"/>
                <a:ea typeface="Calibri"/>
                <a:cs typeface="Times New Roman" pitchFamily="18" charset="0"/>
                <a:sym typeface="Calibri"/>
              </a:rPr>
              <a:t>Організація Африканської Єдності</a:t>
            </a:r>
            <a:r>
              <a:rPr lang="uk-UA" sz="1800" b="0" i="0" u="none" strike="noStrike" cap="none" baseline="0" dirty="0">
                <a:solidFill>
                  <a:schemeClr val="dk1"/>
                </a:solidFill>
                <a:latin typeface="Times New Roman" pitchFamily="18" charset="0"/>
                <a:ea typeface="Calibri"/>
                <a:cs typeface="Times New Roman" pitchFamily="18" charset="0"/>
                <a:sym typeface="Calibri"/>
              </a:rPr>
              <a:t> — міжнародна організація африканських держав, створена для подолання колоніалізму на континенті та сприяння внутрішнього і міжнародного співробітництва. Створена у 1963 році на конференції голів урядів держав, що звільнилися.</a:t>
            </a:r>
          </a:p>
        </p:txBody>
      </p:sp>
      <p:sp>
        <p:nvSpPr>
          <p:cNvPr id="100" name="Shape 100"/>
          <p:cNvSpPr txBox="1"/>
          <p:nvPr/>
        </p:nvSpPr>
        <p:spPr>
          <a:xfrm>
            <a:off x="428595" y="4357694"/>
            <a:ext cx="6500857" cy="2031325"/>
          </a:xfrm>
          <a:prstGeom prst="rect">
            <a:avLst/>
          </a:prstGeom>
          <a:solidFill>
            <a:srgbClr val="C5D8F1"/>
          </a:solidFill>
          <a:ln>
            <a:noFill/>
          </a:ln>
        </p:spPr>
        <p:txBody>
          <a:bodyPr lIns="91425" tIns="45700" rIns="91425" bIns="45700" anchor="t" anchorCtr="0">
            <a:noAutofit/>
          </a:bodyPr>
          <a:lstStyle/>
          <a:p>
            <a:pPr marL="0" marR="0" lvl="0" indent="0" algn="just" rtl="0">
              <a:spcBef>
                <a:spcPts val="0"/>
              </a:spcBef>
              <a:buSzPct val="25000"/>
              <a:buNone/>
            </a:pPr>
            <a:r>
              <a:rPr lang="uk-UA" sz="1800" b="0" i="0" u="none" strike="noStrike" cap="none" baseline="0" dirty="0">
                <a:solidFill>
                  <a:schemeClr val="dk1"/>
                </a:solidFill>
                <a:latin typeface="Times New Roman" pitchFamily="18" charset="0"/>
                <a:ea typeface="Calibri"/>
                <a:cs typeface="Times New Roman" pitchFamily="18" charset="0"/>
                <a:sym typeface="Calibri"/>
              </a:rPr>
              <a:t>Діяльність ОАЄ поділяється на чотири напрямками:</a:t>
            </a:r>
          </a:p>
          <a:p>
            <a:pPr marL="0" marR="0" lvl="0" indent="0" algn="just" rtl="0">
              <a:spcBef>
                <a:spcPts val="0"/>
              </a:spcBef>
              <a:buClr>
                <a:schemeClr val="dk1"/>
              </a:buClr>
              <a:buSzPct val="100000"/>
              <a:buFont typeface="Calibri"/>
              <a:buChar char="•"/>
            </a:pPr>
            <a:r>
              <a:rPr lang="uk-UA" sz="1800" b="0" i="0" u="none" strike="noStrike" cap="none" baseline="0" dirty="0">
                <a:solidFill>
                  <a:schemeClr val="dk1"/>
                </a:solidFill>
                <a:latin typeface="Times New Roman" pitchFamily="18" charset="0"/>
                <a:ea typeface="Calibri"/>
                <a:cs typeface="Times New Roman" pitchFamily="18" charset="0"/>
                <a:sym typeface="Calibri"/>
              </a:rPr>
              <a:t>Боротьба з расовою дискримінацією та колоніалізмом у всіх його проявах;</a:t>
            </a:r>
          </a:p>
          <a:p>
            <a:pPr marL="0" marR="0" lvl="0" indent="0" algn="just" rtl="0">
              <a:spcBef>
                <a:spcPts val="0"/>
              </a:spcBef>
              <a:buClr>
                <a:schemeClr val="dk1"/>
              </a:buClr>
              <a:buSzPct val="100000"/>
              <a:buFont typeface="Calibri"/>
              <a:buChar char="•"/>
            </a:pPr>
            <a:r>
              <a:rPr lang="uk-UA" sz="1800" b="0" i="0" u="none" strike="noStrike" cap="none" baseline="0" dirty="0">
                <a:solidFill>
                  <a:schemeClr val="dk1"/>
                </a:solidFill>
                <a:latin typeface="Times New Roman" pitchFamily="18" charset="0"/>
                <a:ea typeface="Calibri"/>
                <a:cs typeface="Times New Roman" pitchFamily="18" charset="0"/>
                <a:sym typeface="Calibri"/>
              </a:rPr>
              <a:t>Мирне вирішення суперечок між африканськими країнами;</a:t>
            </a:r>
          </a:p>
          <a:p>
            <a:pPr marL="0" marR="0" lvl="0" indent="0" algn="just" rtl="0">
              <a:spcBef>
                <a:spcPts val="0"/>
              </a:spcBef>
              <a:buClr>
                <a:schemeClr val="dk1"/>
              </a:buClr>
              <a:buSzPct val="100000"/>
              <a:buFont typeface="Calibri"/>
              <a:buChar char="•"/>
            </a:pPr>
            <a:r>
              <a:rPr lang="uk-UA" sz="1800" b="0" i="0" u="none" strike="noStrike" cap="none" baseline="0" dirty="0">
                <a:solidFill>
                  <a:schemeClr val="dk1"/>
                </a:solidFill>
                <a:latin typeface="Times New Roman" pitchFamily="18" charset="0"/>
                <a:ea typeface="Calibri"/>
                <a:cs typeface="Times New Roman" pitchFamily="18" charset="0"/>
                <a:sym typeface="Calibri"/>
              </a:rPr>
              <a:t>Утвердження держав Африки на міжнародній арені;</a:t>
            </a:r>
          </a:p>
          <a:p>
            <a:pPr marL="0" marR="0" lvl="0" indent="0" algn="just" rtl="0">
              <a:spcBef>
                <a:spcPts val="0"/>
              </a:spcBef>
              <a:buClr>
                <a:schemeClr val="dk1"/>
              </a:buClr>
              <a:buSzPct val="100000"/>
              <a:buFont typeface="Calibri"/>
              <a:buChar char="•"/>
            </a:pPr>
            <a:r>
              <a:rPr lang="uk-UA" sz="1800" b="0" i="0" u="none" strike="noStrike" cap="none" baseline="0" dirty="0">
                <a:solidFill>
                  <a:schemeClr val="dk1"/>
                </a:solidFill>
                <a:latin typeface="Times New Roman" pitchFamily="18" charset="0"/>
                <a:ea typeface="Calibri"/>
                <a:cs typeface="Times New Roman" pitchFamily="18" charset="0"/>
                <a:sym typeface="Calibri"/>
              </a:rPr>
              <a:t>Сприяння економічному, культурному і соціальному співробітництву.</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28596" y="285728"/>
            <a:ext cx="8305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2F2F2"/>
              </a:buClr>
              <a:buSzPct val="25000"/>
              <a:buFont typeface="Arial"/>
              <a:buNone/>
            </a:pPr>
            <a:r>
              <a:rPr lang="uk-UA" sz="3600" b="1" i="1" u="none" strike="noStrike"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Arial"/>
                <a:cs typeface="Arial"/>
                <a:sym typeface="Arial"/>
              </a:rPr>
              <a:t>Південно-Африканська Республіка</a:t>
            </a:r>
          </a:p>
        </p:txBody>
      </p:sp>
      <p:sp>
        <p:nvSpPr>
          <p:cNvPr id="106" name="Shape 106"/>
          <p:cNvSpPr txBox="1"/>
          <p:nvPr/>
        </p:nvSpPr>
        <p:spPr>
          <a:xfrm>
            <a:off x="0" y="1357298"/>
            <a:ext cx="5214942" cy="1500197"/>
          </a:xfrm>
          <a:prstGeom prst="rect">
            <a:avLst/>
          </a:prstGeom>
          <a:solidFill>
            <a:srgbClr val="DCE6F2">
              <a:alpha val="74117"/>
            </a:srgbClr>
          </a:solidFill>
          <a:ln w="9525" cap="flat">
            <a:solidFill>
              <a:srgbClr val="DAE5F1"/>
            </a:solidFill>
            <a:prstDash val="solid"/>
            <a:round/>
            <a:headEnd type="none" w="med" len="med"/>
            <a:tailEnd type="none" w="med" len="med"/>
          </a:ln>
        </p:spPr>
        <p:txBody>
          <a:bodyPr lIns="91425" tIns="45700" rIns="91425" bIns="45700" anchor="t" anchorCtr="0">
            <a:noAutofit/>
          </a:bodyPr>
          <a:lstStyle/>
          <a:p>
            <a:pPr marL="0" marR="0" lvl="0" indent="0" algn="just" rtl="0">
              <a:spcBef>
                <a:spcPts val="0"/>
              </a:spcBef>
              <a:buSzPct val="25000"/>
              <a:buNone/>
            </a:pPr>
            <a:r>
              <a:rPr lang="uk-UA" sz="1800" b="1" i="0" u="none" strike="noStrike" cap="none" baseline="0" dirty="0">
                <a:solidFill>
                  <a:schemeClr val="dk1"/>
                </a:solidFill>
                <a:latin typeface="Times New Roman" pitchFamily="18" charset="0"/>
                <a:ea typeface="Calibri"/>
                <a:cs typeface="Times New Roman" pitchFamily="18" charset="0"/>
                <a:sym typeface="Calibri"/>
              </a:rPr>
              <a:t>Південно-Африканська Республіка</a:t>
            </a:r>
            <a:r>
              <a:rPr lang="uk-UA" sz="1800" b="0" i="0" u="none" strike="noStrike" cap="none" baseline="0" dirty="0">
                <a:solidFill>
                  <a:schemeClr val="dk1"/>
                </a:solidFill>
                <a:latin typeface="Times New Roman" pitchFamily="18" charset="0"/>
                <a:ea typeface="Calibri"/>
                <a:cs typeface="Times New Roman" pitchFamily="18" charset="0"/>
                <a:sym typeface="Calibri"/>
              </a:rPr>
              <a:t> або </a:t>
            </a:r>
            <a:r>
              <a:rPr lang="uk-UA" sz="1800" b="1" i="0" u="none" strike="noStrike" cap="none" baseline="0" dirty="0">
                <a:solidFill>
                  <a:schemeClr val="dk1"/>
                </a:solidFill>
                <a:latin typeface="Times New Roman" pitchFamily="18" charset="0"/>
                <a:ea typeface="Calibri"/>
                <a:cs typeface="Times New Roman" pitchFamily="18" charset="0"/>
                <a:sym typeface="Calibri"/>
              </a:rPr>
              <a:t>ПАР</a:t>
            </a:r>
            <a:r>
              <a:rPr lang="uk-UA" sz="1800" b="0" i="0" u="none" strike="noStrike" cap="none" baseline="0" dirty="0">
                <a:solidFill>
                  <a:schemeClr val="dk1"/>
                </a:solidFill>
                <a:latin typeface="Times New Roman" pitchFamily="18" charset="0"/>
                <a:ea typeface="Calibri"/>
                <a:cs typeface="Times New Roman" pitchFamily="18" charset="0"/>
                <a:sym typeface="Calibri"/>
              </a:rPr>
              <a:t>  — країна, розташована на південному краї Африки з 2798 км береговою лінією</a:t>
            </a:r>
            <a:r>
              <a:rPr lang="uk-UA" sz="1800" b="0" i="0" u="none" strike="noStrike" cap="none" baseline="30000" dirty="0">
                <a:solidFill>
                  <a:schemeClr val="dk1"/>
                </a:solidFill>
                <a:latin typeface="Times New Roman" pitchFamily="18" charset="0"/>
                <a:ea typeface="Calibri"/>
                <a:cs typeface="Times New Roman" pitchFamily="18" charset="0"/>
                <a:sym typeface="Calibri"/>
              </a:rPr>
              <a:t>[</a:t>
            </a:r>
            <a:r>
              <a:rPr lang="uk-UA" sz="1800" b="0" i="0" u="none" strike="noStrike" cap="none" baseline="0" dirty="0">
                <a:solidFill>
                  <a:schemeClr val="dk1"/>
                </a:solidFill>
                <a:latin typeface="Times New Roman" pitchFamily="18" charset="0"/>
                <a:ea typeface="Calibri"/>
                <a:cs typeface="Times New Roman" pitchFamily="18" charset="0"/>
                <a:sym typeface="Calibri"/>
              </a:rPr>
              <a:t>на Індійському та Атлантичному океанах. </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pic>
        <p:nvPicPr>
          <p:cNvPr id="107" name="Shape 107"/>
          <p:cNvPicPr preferRelativeResize="0"/>
          <p:nvPr/>
        </p:nvPicPr>
        <p:blipFill>
          <a:blip r:embed="rId3"/>
          <a:stretch>
            <a:fillRect/>
          </a:stretch>
        </p:blipFill>
        <p:spPr>
          <a:xfrm>
            <a:off x="5643570" y="1214422"/>
            <a:ext cx="2786081" cy="1752593"/>
          </a:xfrm>
          <a:prstGeom prst="rect">
            <a:avLst/>
          </a:prstGeom>
        </p:spPr>
      </p:pic>
      <p:sp>
        <p:nvSpPr>
          <p:cNvPr id="108" name="Shape 108"/>
          <p:cNvSpPr txBox="1"/>
          <p:nvPr/>
        </p:nvSpPr>
        <p:spPr>
          <a:xfrm>
            <a:off x="0" y="2928934"/>
            <a:ext cx="5214942" cy="2643207"/>
          </a:xfrm>
          <a:prstGeom prst="rect">
            <a:avLst/>
          </a:prstGeom>
          <a:solidFill>
            <a:srgbClr val="B9CDE5">
              <a:alpha val="85490"/>
            </a:srgbClr>
          </a:solidFill>
          <a:ln>
            <a:noFill/>
          </a:ln>
        </p:spPr>
        <p:txBody>
          <a:bodyPr lIns="91425" tIns="45700" rIns="91425" bIns="45700" anchor="t" anchorCtr="0">
            <a:noAutofit/>
          </a:bodyPr>
          <a:lstStyle/>
          <a:p>
            <a:pPr marL="0" marR="0" lvl="0" indent="0" algn="just" rtl="0">
              <a:spcBef>
                <a:spcPts val="0"/>
              </a:spcBef>
              <a:buSzPct val="25000"/>
              <a:buNone/>
            </a:pPr>
            <a:r>
              <a:rPr lang="uk-UA" sz="1800" b="0" i="0" u="none" strike="noStrike" cap="none" baseline="0" dirty="0">
                <a:solidFill>
                  <a:schemeClr val="dk1"/>
                </a:solidFill>
                <a:latin typeface="Times New Roman" pitchFamily="18" charset="0"/>
                <a:ea typeface="Calibri"/>
                <a:cs typeface="Times New Roman" pitchFamily="18" charset="0"/>
                <a:sym typeface="Calibri"/>
              </a:rPr>
              <a:t>Південно-Африканська Республіка пройшла шлях розвитку значно відмінний від інших африканських націй, який в перш за все виникає через такі два факти: імміграція з Європи, котра досягла рівня, якого не було в інших африканських державах і рівень багатства країни на мінеральні ресурси. В результаті чого, Південно-Африканська Республіка — дуже розрізнена нація в расовому аспекті. </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09" name="Shape 109"/>
          <p:cNvSpPr txBox="1"/>
          <p:nvPr/>
        </p:nvSpPr>
        <p:spPr>
          <a:xfrm>
            <a:off x="285719" y="5572139"/>
            <a:ext cx="7072362" cy="923329"/>
          </a:xfrm>
          <a:prstGeom prst="rect">
            <a:avLst/>
          </a:prstGeom>
          <a:solidFill>
            <a:srgbClr val="DCE6F2">
              <a:alpha val="84705"/>
            </a:srgbClr>
          </a:solidFill>
          <a:ln>
            <a:noFill/>
          </a:ln>
        </p:spPr>
        <p:txBody>
          <a:bodyPr lIns="91425" tIns="45700" rIns="91425" bIns="45700" anchor="t" anchorCtr="0">
            <a:noAutofit/>
          </a:bodyPr>
          <a:lstStyle/>
          <a:p>
            <a:pPr marL="0" marR="0" lvl="0" indent="0" algn="just" rtl="0">
              <a:spcBef>
                <a:spcPts val="0"/>
              </a:spcBef>
              <a:buSzPct val="25000"/>
              <a:buNone/>
            </a:pPr>
            <a:r>
              <a:rPr lang="uk-UA" sz="1800" b="0" i="0" u="none" strike="noStrike" cap="none" baseline="0" dirty="0">
                <a:solidFill>
                  <a:schemeClr val="dk1"/>
                </a:solidFill>
                <a:latin typeface="Times New Roman" pitchFamily="18" charset="0"/>
                <a:ea typeface="Calibri"/>
                <a:cs typeface="Times New Roman" pitchFamily="18" charset="0"/>
                <a:sym typeface="Calibri"/>
              </a:rPr>
              <a:t>Расова боротьба між білою меншістю і чорною більшістю відігравала велику роль в історії держави і її політиці, і досягла свого апогею в апартеїді, який був впроваджений в 1948 Національною Партією.</a:t>
            </a:r>
          </a:p>
        </p:txBody>
      </p:sp>
      <p:pic>
        <p:nvPicPr>
          <p:cNvPr id="110" name="Shape 110"/>
          <p:cNvPicPr preferRelativeResize="0"/>
          <p:nvPr/>
        </p:nvPicPr>
        <p:blipFill>
          <a:blip r:embed="rId4"/>
          <a:stretch>
            <a:fillRect/>
          </a:stretch>
        </p:blipFill>
        <p:spPr>
          <a:xfrm>
            <a:off x="5322567" y="3000372"/>
            <a:ext cx="3821431" cy="2546028"/>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643106" y="64291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uk-UA" sz="4800" b="1" i="1" u="none" strike="noStrike"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Arial"/>
                <a:cs typeface="Arial"/>
                <a:sym typeface="Arial"/>
              </a:rPr>
              <a:t>Апартеїд</a:t>
            </a:r>
          </a:p>
        </p:txBody>
      </p:sp>
      <p:pic>
        <p:nvPicPr>
          <p:cNvPr id="116" name="Shape 116"/>
          <p:cNvPicPr preferRelativeResize="0"/>
          <p:nvPr/>
        </p:nvPicPr>
        <p:blipFill>
          <a:blip r:embed="rId3"/>
          <a:stretch>
            <a:fillRect/>
          </a:stretch>
        </p:blipFill>
        <p:spPr>
          <a:xfrm>
            <a:off x="4286248" y="857232"/>
            <a:ext cx="4679163" cy="4286255"/>
          </a:xfrm>
          <a:prstGeom prst="rect">
            <a:avLst/>
          </a:prstGeom>
        </p:spPr>
      </p:pic>
      <p:sp>
        <p:nvSpPr>
          <p:cNvPr id="5" name="Прямоугольник 4"/>
          <p:cNvSpPr/>
          <p:nvPr/>
        </p:nvSpPr>
        <p:spPr>
          <a:xfrm>
            <a:off x="142844" y="2357430"/>
            <a:ext cx="3929090" cy="2308324"/>
          </a:xfrm>
          <a:prstGeom prst="rect">
            <a:avLst/>
          </a:prstGeom>
        </p:spPr>
        <p:txBody>
          <a:bodyPr wrap="square">
            <a:spAutoFit/>
          </a:bodyPr>
          <a:lstStyle/>
          <a:p>
            <a:pPr lvl="0" algn="just">
              <a:buSzPct val="25000"/>
            </a:pPr>
            <a:r>
              <a:rPr lang="uk-UA" sz="1800" b="1" dirty="0" err="1" smtClean="0">
                <a:solidFill>
                  <a:schemeClr val="tx1"/>
                </a:solidFill>
                <a:latin typeface="Times New Roman" pitchFamily="18" charset="0"/>
                <a:ea typeface="Calibri"/>
                <a:cs typeface="Times New Roman" pitchFamily="18" charset="0"/>
                <a:sym typeface="Calibri"/>
              </a:rPr>
              <a:t>Апартеї́д</a:t>
            </a:r>
            <a:r>
              <a:rPr lang="uk-UA" sz="1800" dirty="0" smtClean="0">
                <a:solidFill>
                  <a:schemeClr val="tx1"/>
                </a:solidFill>
                <a:latin typeface="Times New Roman" pitchFamily="18" charset="0"/>
                <a:ea typeface="Calibri"/>
                <a:cs typeface="Times New Roman" pitchFamily="18" charset="0"/>
                <a:sym typeface="Calibri"/>
              </a:rPr>
              <a:t> — офіційна політика расової дискримінації, сегрегації та гноблення, яку впродовж 1948—1991 рр. проводили правлячі кола Південно-Африканської Республіки проти місцевого чорношкірого населення, а також переселенців з Азії.</a:t>
            </a:r>
            <a:endParaRPr lang="uk-UA" sz="1800" dirty="0">
              <a:solidFill>
                <a:schemeClr val="tx1"/>
              </a:solidFill>
              <a:latin typeface="Times New Roman" pitchFamily="18" charset="0"/>
              <a:ea typeface="Calibri"/>
              <a:cs typeface="Times New Roman" pitchFamily="18" charset="0"/>
              <a:sym typeface="Calibri"/>
            </a:endParaRPr>
          </a:p>
        </p:txBody>
      </p:sp>
      <p:sp>
        <p:nvSpPr>
          <p:cNvPr id="6" name="Прямоугольник 5"/>
          <p:cNvSpPr/>
          <p:nvPr/>
        </p:nvSpPr>
        <p:spPr>
          <a:xfrm>
            <a:off x="-214346" y="4857760"/>
            <a:ext cx="4572000" cy="1323439"/>
          </a:xfrm>
          <a:prstGeom prst="rect">
            <a:avLst/>
          </a:prstGeom>
        </p:spPr>
        <p:txBody>
          <a:bodyPr wrap="square">
            <a:spAutoFit/>
          </a:bodyPr>
          <a:lstStyle/>
          <a:p>
            <a:pPr marL="274320" lvl="0" algn="just">
              <a:lnSpc>
                <a:spcPct val="80000"/>
              </a:lnSpc>
              <a:spcBef>
                <a:spcPts val="600"/>
              </a:spcBef>
              <a:buClr>
                <a:schemeClr val="accent2"/>
              </a:buClr>
              <a:buSzPct val="85000"/>
            </a:pPr>
            <a:r>
              <a:rPr lang="uk-UA" sz="2000" b="1" dirty="0" err="1" smtClean="0">
                <a:solidFill>
                  <a:schemeClr val="tx1"/>
                </a:solidFill>
                <a:latin typeface="Times New Roman" pitchFamily="18" charset="0"/>
                <a:ea typeface="Merriweather"/>
                <a:cs typeface="Times New Roman" pitchFamily="18" charset="0"/>
                <a:sym typeface="Merriweather"/>
              </a:rPr>
              <a:t>Сеґреґація</a:t>
            </a:r>
            <a:r>
              <a:rPr lang="uk-UA" sz="2000" dirty="0" smtClean="0">
                <a:solidFill>
                  <a:schemeClr val="tx1"/>
                </a:solidFill>
                <a:latin typeface="Times New Roman" pitchFamily="18" charset="0"/>
                <a:ea typeface="Merriweather"/>
                <a:cs typeface="Times New Roman" pitchFamily="18" charset="0"/>
                <a:sym typeface="Merriweather"/>
              </a:rPr>
              <a:t> — </a:t>
            </a:r>
            <a:r>
              <a:rPr lang="uk-UA" sz="2000" dirty="0" smtClean="0">
                <a:solidFill>
                  <a:schemeClr val="tx1"/>
                </a:solidFill>
                <a:latin typeface="Times New Roman" pitchFamily="18" charset="0"/>
                <a:ea typeface="Merriweather"/>
                <a:cs typeface="Times New Roman" pitchFamily="18" charset="0"/>
                <a:sym typeface="Merriweather"/>
              </a:rPr>
              <a:t>політика примусового відокремлення будь-якої групи населення за расовою або етнічною ознакою, одна з форм расової дискримінації.</a:t>
            </a:r>
            <a:endParaRPr lang="uk-UA" sz="2000" dirty="0">
              <a:solidFill>
                <a:schemeClr val="tx1"/>
              </a:solidFill>
              <a:latin typeface="Times New Roman" pitchFamily="18" charset="0"/>
              <a:ea typeface="Merriweather"/>
              <a:cs typeface="Times New Roman" pitchFamily="18" charset="0"/>
              <a:sym typeface="Merriweathe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28596" y="1142984"/>
            <a:ext cx="8429685" cy="1285860"/>
          </a:xfrm>
          <a:prstGeom prst="rect">
            <a:avLst/>
          </a:prstGeom>
          <a:noFill/>
          <a:ln>
            <a:noFill/>
          </a:ln>
        </p:spPr>
        <p:txBody>
          <a:bodyPr lIns="91425" tIns="45700" rIns="91425" bIns="45700" anchor="ctr" anchorCtr="0">
            <a:noAutofit/>
          </a:bodyPr>
          <a:lstStyle/>
          <a:p>
            <a:pPr marL="0" marR="0" lvl="0" indent="0" algn="ctr" rtl="0">
              <a:spcBef>
                <a:spcPts val="0"/>
              </a:spcBef>
              <a:buClr>
                <a:srgbClr val="F2F2F2"/>
              </a:buClr>
              <a:buSzPct val="25000"/>
              <a:buFont typeface="Arial"/>
              <a:buNone/>
            </a:pPr>
            <a:r>
              <a:rPr lang="uk-UA" sz="3950" b="1" i="1" u="none" strike="noStrike"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Arial"/>
                <a:cs typeface="Arial"/>
                <a:sym typeface="Arial"/>
              </a:rPr>
              <a:t>Африканський </a:t>
            </a:r>
            <a:r>
              <a:rPr lang="uk-UA" sz="3950" b="1" i="1" u="none" strike="noStrike"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Arial"/>
                <a:cs typeface="Arial"/>
                <a:sym typeface="Arial"/>
              </a:rPr>
              <a:t>Національний </a:t>
            </a:r>
            <a:r>
              <a:rPr lang="uk-UA" sz="3950" b="1" i="1" u="none" strike="noStrike"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Arial"/>
                <a:cs typeface="Arial"/>
                <a:sym typeface="Arial"/>
              </a:rPr>
              <a:t>Конгрес</a:t>
            </a:r>
          </a:p>
        </p:txBody>
      </p:sp>
      <p:sp>
        <p:nvSpPr>
          <p:cNvPr id="123" name="Shape 123"/>
          <p:cNvSpPr txBox="1"/>
          <p:nvPr/>
        </p:nvSpPr>
        <p:spPr>
          <a:xfrm>
            <a:off x="785786" y="2714620"/>
            <a:ext cx="7572428" cy="3500462"/>
          </a:xfrm>
          <a:prstGeom prst="rect">
            <a:avLst/>
          </a:prstGeom>
          <a:solidFill>
            <a:srgbClr val="C6D9F1">
              <a:alpha val="83921"/>
            </a:srgbClr>
          </a:solidFill>
          <a:ln>
            <a:noFill/>
          </a:ln>
        </p:spPr>
        <p:txBody>
          <a:bodyPr lIns="91425" tIns="45700" rIns="91425" bIns="45700" anchor="t" anchorCtr="0">
            <a:noAutofit/>
          </a:bodyPr>
          <a:lstStyle/>
          <a:p>
            <a:pPr marL="0" marR="0" lvl="0" indent="0" algn="just" rtl="0">
              <a:spcBef>
                <a:spcPts val="0"/>
              </a:spcBef>
              <a:buSzPct val="25000"/>
              <a:buNone/>
            </a:pPr>
            <a:r>
              <a:rPr lang="uk-UA" sz="2000" b="1" i="0" u="none" strike="noStrike" cap="none" baseline="0" dirty="0" err="1">
                <a:solidFill>
                  <a:schemeClr val="dk1"/>
                </a:solidFill>
                <a:latin typeface="Times New Roman" pitchFamily="18" charset="0"/>
                <a:ea typeface="Calibri"/>
                <a:cs typeface="Times New Roman" pitchFamily="18" charset="0"/>
                <a:sym typeface="Calibri"/>
              </a:rPr>
              <a:t>Африкáнський</a:t>
            </a:r>
            <a:r>
              <a:rPr lang="uk-UA" sz="2000" b="1" i="0" u="none" strike="noStrike" cap="none" baseline="0" dirty="0">
                <a:solidFill>
                  <a:schemeClr val="dk1"/>
                </a:solidFill>
                <a:latin typeface="Times New Roman" pitchFamily="18" charset="0"/>
                <a:ea typeface="Calibri"/>
                <a:cs typeface="Times New Roman" pitchFamily="18" charset="0"/>
                <a:sym typeface="Calibri"/>
              </a:rPr>
              <a:t> </a:t>
            </a:r>
            <a:r>
              <a:rPr lang="uk-UA" sz="2000" b="1" i="0" u="none" strike="noStrike" cap="none" baseline="0" dirty="0" err="1">
                <a:solidFill>
                  <a:schemeClr val="dk1"/>
                </a:solidFill>
                <a:latin typeface="Times New Roman" pitchFamily="18" charset="0"/>
                <a:ea typeface="Calibri"/>
                <a:cs typeface="Times New Roman" pitchFamily="18" charset="0"/>
                <a:sym typeface="Calibri"/>
              </a:rPr>
              <a:t>Націонáльний</a:t>
            </a:r>
            <a:r>
              <a:rPr lang="uk-UA" sz="2000" b="1" i="0" u="none" strike="noStrike" cap="none" baseline="0" dirty="0">
                <a:solidFill>
                  <a:schemeClr val="dk1"/>
                </a:solidFill>
                <a:latin typeface="Times New Roman" pitchFamily="18" charset="0"/>
                <a:ea typeface="Calibri"/>
                <a:cs typeface="Times New Roman" pitchFamily="18" charset="0"/>
                <a:sym typeface="Calibri"/>
              </a:rPr>
              <a:t> </a:t>
            </a:r>
            <a:r>
              <a:rPr lang="uk-UA" sz="2000" b="1" i="0" u="none" strike="noStrike" cap="none" baseline="0" dirty="0" err="1">
                <a:solidFill>
                  <a:schemeClr val="dk1"/>
                </a:solidFill>
                <a:latin typeface="Times New Roman" pitchFamily="18" charset="0"/>
                <a:ea typeface="Calibri"/>
                <a:cs typeface="Times New Roman" pitchFamily="18" charset="0"/>
                <a:sym typeface="Calibri"/>
              </a:rPr>
              <a:t>Конгрéс</a:t>
            </a:r>
            <a:r>
              <a:rPr lang="uk-UA" sz="2000" b="0" i="0" u="none" strike="noStrike" cap="none" baseline="0" dirty="0">
                <a:solidFill>
                  <a:schemeClr val="dk1"/>
                </a:solidFill>
                <a:latin typeface="Times New Roman" pitchFamily="18" charset="0"/>
                <a:ea typeface="Calibri"/>
                <a:cs typeface="Times New Roman" pitchFamily="18" charset="0"/>
                <a:sym typeface="Calibri"/>
              </a:rPr>
              <a:t> (</a:t>
            </a:r>
            <a:r>
              <a:rPr lang="uk-UA" sz="2000" b="0" i="0" u="none" strike="noStrike" cap="none" baseline="0" dirty="0" err="1">
                <a:solidFill>
                  <a:schemeClr val="dk1"/>
                </a:solidFill>
                <a:latin typeface="Times New Roman" pitchFamily="18" charset="0"/>
                <a:ea typeface="Calibri"/>
                <a:cs typeface="Times New Roman" pitchFamily="18" charset="0"/>
                <a:sym typeface="Calibri"/>
              </a:rPr>
              <a:t>АНК</a:t>
            </a:r>
            <a:r>
              <a:rPr lang="uk-UA" sz="2000" b="0" i="0" u="none" strike="noStrike" cap="none" baseline="0" dirty="0">
                <a:solidFill>
                  <a:schemeClr val="dk1"/>
                </a:solidFill>
                <a:latin typeface="Times New Roman" pitchFamily="18" charset="0"/>
                <a:ea typeface="Calibri"/>
                <a:cs typeface="Times New Roman" pitchFamily="18" charset="0"/>
                <a:sym typeface="Calibri"/>
              </a:rPr>
              <a:t>) — політичне об'єднання чорношкірого населення ПАР.</a:t>
            </a:r>
          </a:p>
          <a:p>
            <a:pPr marL="0" marR="0" lvl="0" indent="0" algn="just" rtl="0">
              <a:spcBef>
                <a:spcPts val="0"/>
              </a:spcBef>
              <a:buSzPct val="25000"/>
              <a:buNone/>
            </a:pPr>
            <a:r>
              <a:rPr lang="uk-UA" sz="2000" b="0" i="0" u="none" strike="noStrike" cap="none" baseline="0" dirty="0">
                <a:solidFill>
                  <a:schemeClr val="dk1"/>
                </a:solidFill>
                <a:latin typeface="Times New Roman" pitchFamily="18" charset="0"/>
                <a:ea typeface="Calibri"/>
                <a:cs typeface="Times New Roman" pitchFamily="18" charset="0"/>
                <a:sym typeface="Calibri"/>
              </a:rPr>
              <a:t>Була заснована 8 січня 1912 року в місті </a:t>
            </a:r>
            <a:r>
              <a:rPr lang="uk-UA" sz="2000" b="0" i="0" u="none" strike="noStrike" cap="none" baseline="0" dirty="0" err="1">
                <a:solidFill>
                  <a:schemeClr val="dk1"/>
                </a:solidFill>
                <a:latin typeface="Times New Roman" pitchFamily="18" charset="0"/>
                <a:ea typeface="Calibri"/>
                <a:cs typeface="Times New Roman" pitchFamily="18" charset="0"/>
                <a:sym typeface="Calibri"/>
              </a:rPr>
              <a:t>Блумфонтейн</a:t>
            </a:r>
            <a:r>
              <a:rPr lang="uk-UA" sz="2000" b="0" i="0" u="none" strike="noStrike" cap="none" baseline="0" dirty="0">
                <a:solidFill>
                  <a:schemeClr val="dk1"/>
                </a:solidFill>
                <a:latin typeface="Times New Roman" pitchFamily="18" charset="0"/>
                <a:ea typeface="Calibri"/>
                <a:cs typeface="Times New Roman" pitchFamily="18" charset="0"/>
                <a:sym typeface="Calibri"/>
              </a:rPr>
              <a:t> (ПАР).</a:t>
            </a:r>
          </a:p>
          <a:p>
            <a:pPr marL="0" marR="0" lvl="0" indent="0" algn="just" rtl="0">
              <a:spcBef>
                <a:spcPts val="0"/>
              </a:spcBef>
              <a:buSzPct val="25000"/>
              <a:buNone/>
            </a:pPr>
            <a:r>
              <a:rPr lang="uk-UA" sz="2000" b="0" i="0" u="none" strike="noStrike" cap="none" baseline="0" dirty="0">
                <a:solidFill>
                  <a:schemeClr val="dk1"/>
                </a:solidFill>
                <a:latin typeface="Times New Roman" pitchFamily="18" charset="0"/>
                <a:ea typeface="Calibri"/>
                <a:cs typeface="Times New Roman" pitchFamily="18" charset="0"/>
                <a:sym typeface="Calibri"/>
              </a:rPr>
              <a:t>Основна мета організації — захист прав чорношкірої більшості.</a:t>
            </a:r>
          </a:p>
          <a:p>
            <a:pPr marL="0" marR="0" lvl="0" indent="0" algn="just" rtl="0">
              <a:spcBef>
                <a:spcPts val="0"/>
              </a:spcBef>
              <a:buSzPct val="25000"/>
              <a:buNone/>
            </a:pPr>
            <a:r>
              <a:rPr lang="uk-UA" sz="2000" b="0" i="0" u="none" strike="noStrike" cap="none" baseline="0" dirty="0">
                <a:solidFill>
                  <a:schemeClr val="dk1"/>
                </a:solidFill>
                <a:latin typeface="Times New Roman" pitchFamily="18" charset="0"/>
                <a:ea typeface="Calibri"/>
                <a:cs typeface="Times New Roman" pitchFamily="18" charset="0"/>
                <a:sym typeface="Calibri"/>
              </a:rPr>
              <a:t>Президент — Нельсон </a:t>
            </a:r>
            <a:r>
              <a:rPr lang="uk-UA" sz="2000" b="0" i="0" u="none" strike="noStrike" cap="none" baseline="0" dirty="0" err="1">
                <a:solidFill>
                  <a:schemeClr val="dk1"/>
                </a:solidFill>
                <a:latin typeface="Times New Roman" pitchFamily="18" charset="0"/>
                <a:ea typeface="Calibri"/>
                <a:cs typeface="Times New Roman" pitchFamily="18" charset="0"/>
                <a:sym typeface="Calibri"/>
              </a:rPr>
              <a:t>Мандела</a:t>
            </a:r>
            <a:r>
              <a:rPr lang="uk-UA" sz="2000" b="0" i="0" u="none" strike="noStrike" cap="none" baseline="0" dirty="0">
                <a:solidFill>
                  <a:schemeClr val="dk1"/>
                </a:solidFill>
                <a:latin typeface="Times New Roman" pitchFamily="18" charset="0"/>
                <a:ea typeface="Calibri"/>
                <a:cs typeface="Times New Roman" pitchFamily="18" charset="0"/>
                <a:sym typeface="Calibri"/>
              </a:rPr>
              <a:t>.</a:t>
            </a:r>
          </a:p>
          <a:p>
            <a:pPr marL="0" marR="0" lvl="0" indent="0" algn="just" rtl="0">
              <a:spcBef>
                <a:spcPts val="0"/>
              </a:spcBef>
              <a:buSzPct val="25000"/>
              <a:buNone/>
            </a:pPr>
            <a:r>
              <a:rPr lang="uk-UA" sz="2000" b="0" i="0" u="none" strike="noStrike" cap="none" baseline="0" dirty="0">
                <a:solidFill>
                  <a:schemeClr val="dk1"/>
                </a:solidFill>
                <a:latin typeface="Times New Roman" pitchFamily="18" charset="0"/>
                <a:ea typeface="Calibri"/>
                <a:cs typeface="Times New Roman" pitchFamily="18" charset="0"/>
                <a:sym typeface="Calibri"/>
              </a:rPr>
              <a:t>Керівництво </a:t>
            </a:r>
            <a:r>
              <a:rPr lang="uk-UA" sz="2000" b="0" i="0" u="none" strike="noStrike" cap="none" baseline="0" dirty="0" err="1">
                <a:solidFill>
                  <a:schemeClr val="dk1"/>
                </a:solidFill>
                <a:latin typeface="Times New Roman" pitchFamily="18" charset="0"/>
                <a:ea typeface="Calibri"/>
                <a:cs typeface="Times New Roman" pitchFamily="18" charset="0"/>
                <a:sym typeface="Calibri"/>
              </a:rPr>
              <a:t>АНК</a:t>
            </a:r>
            <a:r>
              <a:rPr lang="uk-UA" sz="2000" b="0" i="0" u="none" strike="noStrike" cap="none" baseline="0" dirty="0">
                <a:solidFill>
                  <a:schemeClr val="dk1"/>
                </a:solidFill>
                <a:latin typeface="Times New Roman" pitchFamily="18" charset="0"/>
                <a:ea typeface="Calibri"/>
                <a:cs typeface="Times New Roman" pitchFamily="18" charset="0"/>
                <a:sym typeface="Calibri"/>
              </a:rPr>
              <a:t>, Нельсон </a:t>
            </a:r>
            <a:r>
              <a:rPr lang="uk-UA" sz="2000" b="0" i="0" u="none" strike="noStrike" cap="none" baseline="0" dirty="0" err="1">
                <a:solidFill>
                  <a:schemeClr val="dk1"/>
                </a:solidFill>
                <a:latin typeface="Times New Roman" pitchFamily="18" charset="0"/>
                <a:ea typeface="Calibri"/>
                <a:cs typeface="Times New Roman" pitchFamily="18" charset="0"/>
                <a:sym typeface="Calibri"/>
              </a:rPr>
              <a:t>Мандела</a:t>
            </a:r>
            <a:r>
              <a:rPr lang="uk-UA" sz="2000" b="0" i="0" u="none" strike="noStrike" cap="none" baseline="0" dirty="0">
                <a:solidFill>
                  <a:schemeClr val="dk1"/>
                </a:solidFill>
                <a:latin typeface="Times New Roman" pitchFamily="18" charset="0"/>
                <a:ea typeface="Calibri"/>
                <a:cs typeface="Times New Roman" pitchFamily="18" charset="0"/>
                <a:sym typeface="Calibri"/>
              </a:rPr>
              <a:t> на початку 1960-х років провели велику низку </a:t>
            </a:r>
            <a:r>
              <a:rPr lang="uk-UA" sz="2000" b="0" i="0" u="none" strike="noStrike" cap="none" baseline="0" dirty="0" err="1">
                <a:solidFill>
                  <a:schemeClr val="dk1"/>
                </a:solidFill>
                <a:latin typeface="Times New Roman" pitchFamily="18" charset="0"/>
                <a:ea typeface="Calibri"/>
                <a:cs typeface="Times New Roman" pitchFamily="18" charset="0"/>
                <a:sym typeface="Calibri"/>
              </a:rPr>
              <a:t>терорестичних</a:t>
            </a:r>
            <a:r>
              <a:rPr lang="uk-UA" sz="2000" b="0" i="0" u="none" strike="noStrike" cap="none" baseline="0" dirty="0">
                <a:solidFill>
                  <a:schemeClr val="dk1"/>
                </a:solidFill>
                <a:latin typeface="Times New Roman" pitchFamily="18" charset="0"/>
                <a:ea typeface="Calibri"/>
                <a:cs typeface="Times New Roman" pitchFamily="18" charset="0"/>
                <a:sym typeface="Calibri"/>
              </a:rPr>
              <a:t> актів проти цивільного населення ЮАР. За підготовку більш 200 терактів Нельсон </a:t>
            </a:r>
            <a:r>
              <a:rPr lang="uk-UA" sz="2000" b="0" i="0" u="none" strike="noStrike" cap="none" baseline="0" dirty="0" err="1">
                <a:solidFill>
                  <a:schemeClr val="dk1"/>
                </a:solidFill>
                <a:latin typeface="Times New Roman" pitchFamily="18" charset="0"/>
                <a:ea typeface="Calibri"/>
                <a:cs typeface="Times New Roman" pitchFamily="18" charset="0"/>
                <a:sym typeface="Calibri"/>
              </a:rPr>
              <a:t>Мандела</a:t>
            </a:r>
            <a:r>
              <a:rPr lang="uk-UA" sz="2000" b="0" i="0" u="none" strike="noStrike" cap="none" baseline="0" dirty="0">
                <a:solidFill>
                  <a:schemeClr val="dk1"/>
                </a:solidFill>
                <a:latin typeface="Times New Roman" pitchFamily="18" charset="0"/>
                <a:ea typeface="Calibri"/>
                <a:cs typeface="Times New Roman" pitchFamily="18" charset="0"/>
                <a:sym typeface="Calibri"/>
              </a:rPr>
              <a:t> та ряд його соратників в 1964 році були засуджені судом в Преторії до довічного ув'язнення.</a:t>
            </a:r>
          </a:p>
          <a:p>
            <a:pPr marL="0" marR="0" lvl="0" indent="0" algn="just" rtl="0">
              <a:spcBef>
                <a:spcPts val="0"/>
              </a:spcBef>
              <a:buSzPct val="25000"/>
              <a:buNone/>
            </a:pPr>
            <a:r>
              <a:rPr lang="uk-UA" sz="2000" b="0" i="0" u="none" strike="noStrike" cap="none" baseline="0" dirty="0">
                <a:solidFill>
                  <a:schemeClr val="dk1"/>
                </a:solidFill>
                <a:latin typeface="Times New Roman" pitchFamily="18" charset="0"/>
                <a:ea typeface="Calibri"/>
                <a:cs typeface="Times New Roman" pitchFamily="18" charset="0"/>
                <a:sym typeface="Calibri"/>
              </a:rPr>
              <a:t>З серпня 1994 р. стала правлячою партією ПАР.</a:t>
            </a: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TotalTime>
  <Words>1035</Words>
  <PresentationFormat>Экран (4:3)</PresentationFormat>
  <Paragraphs>73</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Країни Африки</vt:lpstr>
      <vt:lpstr>Слайд 2</vt:lpstr>
      <vt:lpstr>Слайд 3</vt:lpstr>
      <vt:lpstr>Слайд 4</vt:lpstr>
      <vt:lpstr>Хронологічна таблиця</vt:lpstr>
      <vt:lpstr>Рік Африки</vt:lpstr>
      <vt:lpstr>Південно-Африканська Республіка</vt:lpstr>
      <vt:lpstr>Апартеїд</vt:lpstr>
      <vt:lpstr>Африканський Національний Конгрес</vt:lpstr>
      <vt:lpstr>Слайд 10</vt:lpstr>
      <vt:lpstr>Демократична республіка Конго</vt:lpstr>
      <vt:lpstr>УНІТА</vt:lpstr>
      <vt:lpstr>Слайд 13</vt:lpstr>
      <vt:lpstr>Мау-Мау</vt:lpstr>
      <vt:lpstr>Дякую за увагу! Виконала: Гуцул Анастасія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Країни Африки</dc:title>
  <cp:lastModifiedBy>FuckYouBill</cp:lastModifiedBy>
  <cp:revision>5</cp:revision>
  <dcterms:modified xsi:type="dcterms:W3CDTF">2014-05-13T19:58:09Z</dcterms:modified>
</cp:coreProperties>
</file>