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87" autoAdjust="0"/>
  </p:normalViewPr>
  <p:slideViewPr>
    <p:cSldViewPr>
      <p:cViewPr varScale="1">
        <p:scale>
          <a:sx n="107" d="100"/>
          <a:sy n="107" d="100"/>
        </p:scale>
        <p:origin x="-173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27.02.2013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27.02.2013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27.02.2013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27.02.2013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27.02.2013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27.02.2013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27.02.2013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27.02.2013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27.02.2013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27.02.2013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27.02.2013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27.02.2013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2000"/>
            <a:lum/>
          </a:blip>
          <a:srcRect/>
          <a:stretch>
            <a:fillRect/>
          </a:stretch>
        </a:blipFill>
        <a:effectLst/>
      </p:bgPr>
    </p:bg>
    <p:spTree>
      <p:nvGrpSpPr>
        <p:cNvPr id="1" name=""/>
        <p:cNvGrpSpPr/>
        <p:nvPr/>
      </p:nvGrpSpPr>
      <p:grpSpPr>
        <a:xfrm>
          <a:off x="0" y="0"/>
          <a:ext cx="0" cy="0"/>
          <a:chOff x="0" y="0"/>
          <a:chExt cx="0" cy="0"/>
        </a:xfrm>
      </p:grpSpPr>
      <p:sp>
        <p:nvSpPr>
          <p:cNvPr id="2" name="Прямоугольник 1"/>
          <p:cNvSpPr/>
          <p:nvPr/>
        </p:nvSpPr>
        <p:spPr>
          <a:xfrm>
            <a:off x="1619672" y="1476407"/>
            <a:ext cx="5832648" cy="1107996"/>
          </a:xfrm>
          <a:prstGeom prst="rect">
            <a:avLst/>
          </a:prstGeom>
          <a:noFill/>
        </p:spPr>
        <p:txBody>
          <a:bodyPr wrap="square" lIns="91440" tIns="45720" rIns="91440" bIns="45720">
            <a:spAutoFit/>
          </a:bodyPr>
          <a:lstStyle/>
          <a:p>
            <a:pPr algn="ctr"/>
            <a:r>
              <a:rPr lang="en-US" sz="66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rPr>
              <a:t>S</a:t>
            </a:r>
            <a:r>
              <a:rPr lang="en-US" sz="6600" b="1" dirty="0" smtClean="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rPr>
              <a:t>ocial</a:t>
            </a:r>
            <a:r>
              <a:rPr lang="en-US" sz="6600" dirty="0" smtClean="0">
                <a:ln w="18415" cmpd="sng">
                  <a:solidFill>
                    <a:srgbClr val="FFFFFF"/>
                  </a:solidFill>
                  <a:prstDash val="solid"/>
                </a:ln>
                <a:solidFill>
                  <a:srgbClr val="7030A0"/>
                </a:solidFill>
                <a:effectLst>
                  <a:glow rad="139700">
                    <a:schemeClr val="accent1">
                      <a:satMod val="175000"/>
                      <a:alpha val="40000"/>
                    </a:schemeClr>
                  </a:glow>
                  <a:outerShdw blurRad="63500" dir="3600000" algn="tl" rotWithShape="0">
                    <a:srgbClr val="000000">
                      <a:alpha val="70000"/>
                    </a:srgbClr>
                  </a:outerShdw>
                  <a:reflection blurRad="6350" stA="50000" endA="300" endPos="50000" dist="29997" dir="5400000" sy="-100000" algn="bl" rotWithShape="0"/>
                </a:effectLst>
              </a:rPr>
              <a:t> </a:t>
            </a:r>
            <a:r>
              <a:rPr lang="en-US" sz="6600" b="1"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rPr>
              <a:t>networks</a:t>
            </a:r>
            <a:endParaRPr lang="ru-RU" sz="6600" b="0" cap="none" spc="0" dirty="0">
              <a:ln w="18415" cmpd="sng">
                <a:solidFill>
                  <a:srgbClr val="FFFFFF"/>
                </a:solidFill>
                <a:prstDash val="solid"/>
              </a:ln>
              <a:solidFill>
                <a:srgbClr val="7030A0"/>
              </a:solidFill>
              <a:effectLst>
                <a:glow rad="139700">
                  <a:schemeClr val="accent1">
                    <a:satMod val="175000"/>
                    <a:alpha val="40000"/>
                  </a:schemeClr>
                </a:glow>
                <a:outerShdw blurRad="63500" dir="3600000" algn="tl" rotWithShape="0">
                  <a:srgbClr val="000000">
                    <a:alpha val="70000"/>
                  </a:srgbClr>
                </a:outerShdw>
                <a:reflection blurRad="6350" stA="50000" endA="300" endPos="50000" dist="29997" dir="5400000" sy="-100000" algn="bl" rotWithShape="0"/>
              </a:effectLst>
            </a:endParaRPr>
          </a:p>
        </p:txBody>
      </p:sp>
    </p:spTree>
    <p:extLst>
      <p:ext uri="{BB962C8B-B14F-4D97-AF65-F5344CB8AC3E}">
        <p14:creationId xmlns:p14="http://schemas.microsoft.com/office/powerpoint/2010/main" val="2455696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550742" y="836712"/>
            <a:ext cx="6264696" cy="2031325"/>
          </a:xfrm>
          <a:prstGeom prst="rect">
            <a:avLst/>
          </a:prstGeom>
        </p:spPr>
        <p:txBody>
          <a:bodyPr wrap="square">
            <a:spAutoFit/>
          </a:bodyPr>
          <a:lstStyle/>
          <a:p>
            <a:pPr lvl="0" algn="ctr"/>
            <a:r>
              <a:rPr lang="en-US" dirty="0">
                <a:solidFill>
                  <a:prstClr val="white"/>
                </a:solidFill>
                <a:effectLst>
                  <a:outerShdw blurRad="38100" dist="38100" dir="2700000" algn="tl">
                    <a:srgbClr val="000000">
                      <a:alpha val="43137"/>
                    </a:srgbClr>
                  </a:outerShdw>
                </a:effectLst>
              </a:rPr>
              <a:t>With the development of new communication technologies </a:t>
            </a:r>
            <a:r>
              <a:rPr lang="en-US" dirty="0" smtClean="0">
                <a:solidFill>
                  <a:prstClr val="white"/>
                </a:solidFill>
                <a:effectLst>
                  <a:outerShdw blurRad="38100" dist="38100" dir="2700000" algn="tl">
                    <a:srgbClr val="000000">
                      <a:alpha val="43137"/>
                    </a:srgbClr>
                  </a:outerShdw>
                </a:effectLst>
              </a:rPr>
              <a:t>created </a:t>
            </a:r>
            <a:r>
              <a:rPr lang="en-US" dirty="0">
                <a:solidFill>
                  <a:prstClr val="white"/>
                </a:solidFill>
                <a:effectLst>
                  <a:outerShdw blurRad="38100" dist="38100" dir="2700000" algn="tl">
                    <a:srgbClr val="000000">
                      <a:alpha val="43137"/>
                    </a:srgbClr>
                  </a:outerShdw>
                </a:effectLst>
              </a:rPr>
              <a:t>a new opportunity to communicate with people, so to speak "without leaving home." This kind of communication are of course social networking. The first mass social network, which actually managed to assemble the largest audience of users, was FACEBOOK. And if you take the former Soviet countries, the popular social network is </a:t>
            </a:r>
            <a:r>
              <a:rPr lang="en-US" dirty="0" err="1">
                <a:solidFill>
                  <a:prstClr val="white"/>
                </a:solidFill>
                <a:effectLst>
                  <a:outerShdw blurRad="38100" dist="38100" dir="2700000" algn="tl">
                    <a:srgbClr val="000000">
                      <a:alpha val="43137"/>
                    </a:srgbClr>
                  </a:outerShdw>
                </a:effectLst>
              </a:rPr>
              <a:t>Vkontakte</a:t>
            </a:r>
            <a:r>
              <a:rPr lang="en-US" dirty="0">
                <a:solidFill>
                  <a:prstClr val="white"/>
                </a:solidFill>
                <a:effectLst>
                  <a:outerShdw blurRad="38100" dist="38100" dir="2700000" algn="tl">
                    <a:srgbClr val="000000">
                      <a:alpha val="43137"/>
                    </a:srgbClr>
                  </a:outerShdw>
                </a:effectLst>
              </a:rPr>
              <a:t>.</a:t>
            </a:r>
            <a:endParaRPr lang="ru-RU" dirty="0">
              <a:solidFill>
                <a:prstClr val="white"/>
              </a:solidFill>
              <a:effectLst>
                <a:outerShdw blurRad="38100" dist="38100" dir="2700000" algn="tl">
                  <a:srgbClr val="000000">
                    <a:alpha val="43137"/>
                  </a:srgbClr>
                </a:outerShdw>
              </a:effectLst>
            </a:endParaRPr>
          </a:p>
        </p:txBody>
      </p:sp>
      <p:pic>
        <p:nvPicPr>
          <p:cNvPr id="4098" name="Picture 2" descr="C:\Users\Ксюша\Desktop\facebook_logo.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1720" y="3375979"/>
            <a:ext cx="2262188" cy="2398329"/>
          </a:xfrm>
          <a:prstGeom prst="rect">
            <a:avLst/>
          </a:prstGeom>
        </p:spPr>
        <p:style>
          <a:lnRef idx="2">
            <a:schemeClr val="accent1">
              <a:shade val="50000"/>
            </a:schemeClr>
          </a:lnRef>
          <a:fillRef idx="1">
            <a:schemeClr val="accent1"/>
          </a:fillRef>
          <a:effectRef idx="0">
            <a:schemeClr val="accent1"/>
          </a:effectRef>
          <a:fontRef idx="minor">
            <a:schemeClr val="lt1"/>
          </a:fontRef>
        </p:style>
      </p:pic>
      <p:pic>
        <p:nvPicPr>
          <p:cNvPr id="4099" name="Picture 3" descr="C:\Users\Ксюша\Desktop\JTaGdqefZ-U.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9307" y="3375979"/>
            <a:ext cx="2399037" cy="2399037"/>
          </a:xfrm>
          <a:prstGeom prst="rect">
            <a:avLst/>
          </a:prstGeom>
        </p:spPr>
        <p:style>
          <a:lnRef idx="2">
            <a:schemeClr val="accent1">
              <a:shade val="50000"/>
            </a:schemeClr>
          </a:lnRef>
          <a:fillRef idx="1">
            <a:schemeClr val="accent1"/>
          </a:fillRef>
          <a:effectRef idx="0">
            <a:schemeClr val="accent1"/>
          </a:effectRef>
          <a:fontRef idx="minor">
            <a:schemeClr val="lt1"/>
          </a:fontRef>
        </p:style>
      </p:pic>
    </p:spTree>
    <p:extLst>
      <p:ext uri="{BB962C8B-B14F-4D97-AF65-F5344CB8AC3E}">
        <p14:creationId xmlns:p14="http://schemas.microsoft.com/office/powerpoint/2010/main" val="1011754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fade">
                                      <p:cBhvr>
                                        <p:cTn id="12" dur="1000"/>
                                        <p:tgtEl>
                                          <p:spTgt spid="4098"/>
                                        </p:tgtEl>
                                      </p:cBhvr>
                                    </p:animEffect>
                                    <p:anim calcmode="lin" valueType="num">
                                      <p:cBhvr>
                                        <p:cTn id="13" dur="1000" fill="hold"/>
                                        <p:tgtEl>
                                          <p:spTgt spid="4098"/>
                                        </p:tgtEl>
                                        <p:attrNameLst>
                                          <p:attrName>ppt_x</p:attrName>
                                        </p:attrNameLst>
                                      </p:cBhvr>
                                      <p:tavLst>
                                        <p:tav tm="0">
                                          <p:val>
                                            <p:strVal val="#ppt_x"/>
                                          </p:val>
                                        </p:tav>
                                        <p:tav tm="100000">
                                          <p:val>
                                            <p:strVal val="#ppt_x"/>
                                          </p:val>
                                        </p:tav>
                                      </p:tavLst>
                                    </p:anim>
                                    <p:anim calcmode="lin" valueType="num">
                                      <p:cBhvr>
                                        <p:cTn id="14" dur="1000" fill="hold"/>
                                        <p:tgtEl>
                                          <p:spTgt spid="409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099"/>
                                        </p:tgtEl>
                                        <p:attrNameLst>
                                          <p:attrName>style.visibility</p:attrName>
                                        </p:attrNameLst>
                                      </p:cBhvr>
                                      <p:to>
                                        <p:strVal val="visible"/>
                                      </p:to>
                                    </p:set>
                                    <p:animEffect transition="in" filter="fade">
                                      <p:cBhvr>
                                        <p:cTn id="19" dur="1000"/>
                                        <p:tgtEl>
                                          <p:spTgt spid="4099"/>
                                        </p:tgtEl>
                                      </p:cBhvr>
                                    </p:animEffect>
                                    <p:anim calcmode="lin" valueType="num">
                                      <p:cBhvr>
                                        <p:cTn id="20" dur="1000" fill="hold"/>
                                        <p:tgtEl>
                                          <p:spTgt spid="4099"/>
                                        </p:tgtEl>
                                        <p:attrNameLst>
                                          <p:attrName>ppt_x</p:attrName>
                                        </p:attrNameLst>
                                      </p:cBhvr>
                                      <p:tavLst>
                                        <p:tav tm="0">
                                          <p:val>
                                            <p:strVal val="#ppt_x"/>
                                          </p:val>
                                        </p:tav>
                                        <p:tav tm="100000">
                                          <p:val>
                                            <p:strVal val="#ppt_x"/>
                                          </p:val>
                                        </p:tav>
                                      </p:tavLst>
                                    </p:anim>
                                    <p:anim calcmode="lin" valueType="num">
                                      <p:cBhvr>
                                        <p:cTn id="21" dur="1000" fill="hold"/>
                                        <p:tgtEl>
                                          <p:spTgt spid="409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635895" y="476672"/>
            <a:ext cx="3217869" cy="923330"/>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63500">
                    <a:schemeClr val="accent1">
                      <a:satMod val="175000"/>
                      <a:alpha val="40000"/>
                    </a:schemeClr>
                  </a:glow>
                  <a:reflection blurRad="6350" stA="55000" endA="300" endPos="45500" dir="5400000" sy="-100000" algn="bl" rotWithShape="0"/>
                </a:effectLst>
              </a:rPr>
              <a:t>Facebook</a:t>
            </a:r>
            <a:endParaRPr lang="ru-RU"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63500">
                  <a:schemeClr val="accent1">
                    <a:satMod val="175000"/>
                    <a:alpha val="40000"/>
                  </a:schemeClr>
                </a:glow>
                <a:reflection blurRad="6350" stA="55000" endA="300" endPos="45500" dir="5400000" sy="-100000" algn="bl" rotWithShape="0"/>
              </a:effectLst>
            </a:endParaRPr>
          </a:p>
        </p:txBody>
      </p:sp>
      <p:sp>
        <p:nvSpPr>
          <p:cNvPr id="5" name="Прямоугольник 4"/>
          <p:cNvSpPr/>
          <p:nvPr/>
        </p:nvSpPr>
        <p:spPr>
          <a:xfrm>
            <a:off x="2915816" y="1603396"/>
            <a:ext cx="5670376" cy="4524315"/>
          </a:xfrm>
          <a:prstGeom prst="rect">
            <a:avLst/>
          </a:prstGeom>
        </p:spPr>
        <p:txBody>
          <a:bodyPr wrap="square">
            <a:spAutoFit/>
          </a:bodyPr>
          <a:lstStyle/>
          <a:p>
            <a:r>
              <a:rPr lang="en-US" dirty="0"/>
              <a:t>Facebook is a social networking service launched in February 2004. Facebook has over one billion active users. They may create a personal profile, add other users as friends, and exchange messages. Additionally, users may join common-interest user groups, organized by workplace, school or college, or other characteristics, and </a:t>
            </a:r>
            <a:r>
              <a:rPr lang="en-US" dirty="0" smtClean="0"/>
              <a:t>categorize their friends into lists such as </a:t>
            </a:r>
            <a:r>
              <a:rPr lang="en-US" dirty="0"/>
              <a:t>"People From Work" or </a:t>
            </a:r>
            <a:r>
              <a:rPr lang="en-US" dirty="0" smtClean="0"/>
              <a:t>“Best Friends</a:t>
            </a:r>
            <a:r>
              <a:rPr lang="en-US" dirty="0"/>
              <a:t>".</a:t>
            </a:r>
          </a:p>
          <a:p>
            <a:r>
              <a:rPr lang="en-US" dirty="0"/>
              <a:t>Facebook was founded by Mark </a:t>
            </a:r>
            <a:r>
              <a:rPr lang="en-US" dirty="0" err="1"/>
              <a:t>Zuckerberg</a:t>
            </a:r>
            <a:r>
              <a:rPr lang="en-US" dirty="0"/>
              <a:t> with his college roommates and fellow Harvard University </a:t>
            </a:r>
            <a:r>
              <a:rPr lang="en-US" dirty="0" smtClean="0"/>
              <a:t>students. </a:t>
            </a:r>
            <a:r>
              <a:rPr lang="en-US" dirty="0"/>
              <a:t>The website's membership was initially limited by the founders to Harvard students, but was expanded to other colleges in the Boston area, the Ivy League, and Stanford University. It gradually added support for students at various other universities before opening to high school students, and eventually to anyone aged 13 and over.</a:t>
            </a:r>
            <a:endParaRPr lang="ru-RU" dirty="0"/>
          </a:p>
        </p:txBody>
      </p:sp>
      <p:pic>
        <p:nvPicPr>
          <p:cNvPr id="2053" name="Picture 5" descr="http://nauka21vek.ru/wp-content/uploads/2012/07/123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864" y="764704"/>
            <a:ext cx="2160000" cy="2622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3223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1000"/>
                                        <p:tgtEl>
                                          <p:spTgt spid="5"/>
                                        </p:tgtEl>
                                      </p:cBhvr>
                                    </p:animEffect>
                                    <p:anim calcmode="lin" valueType="num">
                                      <p:cBhvr>
                                        <p:cTn id="16" dur="1000" fill="hold"/>
                                        <p:tgtEl>
                                          <p:spTgt spid="5"/>
                                        </p:tgtEl>
                                        <p:attrNameLst>
                                          <p:attrName>ppt_x</p:attrName>
                                        </p:attrNameLst>
                                      </p:cBhvr>
                                      <p:tavLst>
                                        <p:tav tm="0">
                                          <p:val>
                                            <p:strVal val="#ppt_x"/>
                                          </p:val>
                                        </p:tav>
                                        <p:tav tm="100000">
                                          <p:val>
                                            <p:strVal val="#ppt_x"/>
                                          </p:val>
                                        </p:tav>
                                      </p:tavLst>
                                    </p:anim>
                                    <p:anim calcmode="lin" valueType="num">
                                      <p:cBhvr>
                                        <p:cTn id="1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5" presetClass="entr" presetSubtype="0" fill="hold" nodeType="clickEffect">
                                  <p:stCondLst>
                                    <p:cond delay="0"/>
                                  </p:stCondLst>
                                  <p:childTnLst>
                                    <p:set>
                                      <p:cBhvr>
                                        <p:cTn id="21" dur="1" fill="hold">
                                          <p:stCondLst>
                                            <p:cond delay="0"/>
                                          </p:stCondLst>
                                        </p:cTn>
                                        <p:tgtEl>
                                          <p:spTgt spid="2053"/>
                                        </p:tgtEl>
                                        <p:attrNameLst>
                                          <p:attrName>style.visibility</p:attrName>
                                        </p:attrNameLst>
                                      </p:cBhvr>
                                      <p:to>
                                        <p:strVal val="visible"/>
                                      </p:to>
                                    </p:set>
                                    <p:animEffect transition="in" filter="fade">
                                      <p:cBhvr>
                                        <p:cTn id="22" dur="2000"/>
                                        <p:tgtEl>
                                          <p:spTgt spid="2053"/>
                                        </p:tgtEl>
                                      </p:cBhvr>
                                    </p:animEffect>
                                    <p:anim calcmode="lin" valueType="num">
                                      <p:cBhvr>
                                        <p:cTn id="23" dur="2000" fill="hold"/>
                                        <p:tgtEl>
                                          <p:spTgt spid="2053"/>
                                        </p:tgtEl>
                                        <p:attrNameLst>
                                          <p:attrName>ppt_w</p:attrName>
                                        </p:attrNameLst>
                                      </p:cBhvr>
                                      <p:tavLst>
                                        <p:tav tm="0" fmla="#ppt_w*sin(2.5*pi*$)">
                                          <p:val>
                                            <p:fltVal val="0"/>
                                          </p:val>
                                        </p:tav>
                                        <p:tav tm="100000">
                                          <p:val>
                                            <p:fltVal val="1"/>
                                          </p:val>
                                        </p:tav>
                                      </p:tavLst>
                                    </p:anim>
                                    <p:anim calcmode="lin" valueType="num">
                                      <p:cBhvr>
                                        <p:cTn id="24" dur="2000" fill="hold"/>
                                        <p:tgtEl>
                                          <p:spTgt spid="205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967811" y="337080"/>
            <a:ext cx="971741" cy="923330"/>
          </a:xfrm>
          <a:prstGeom prst="rect">
            <a:avLst/>
          </a:prstGeom>
          <a:noFill/>
        </p:spPr>
        <p:txBody>
          <a:bodyPr wrap="none" lIns="91440" tIns="45720" rIns="91440" bIns="45720">
            <a:spAutoFit/>
          </a:bodyPr>
          <a:lstStyle/>
          <a:p>
            <a:pPr algn="ctr"/>
            <a:r>
              <a:rPr lang="en-US" sz="5400" b="1" dirty="0" smtClean="0">
                <a:ln w="12700">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41275" dist="20320" dir="1800000" algn="tl" rotWithShape="0">
                    <a:srgbClr val="000000">
                      <a:alpha val="40000"/>
                    </a:srgbClr>
                  </a:outerShdw>
                  <a:reflection blurRad="6350" stA="55000" endA="300" endPos="45500" dir="5400000" sy="-100000" algn="bl" rotWithShape="0"/>
                </a:effectLst>
              </a:rPr>
              <a:t>VK</a:t>
            </a:r>
            <a:endParaRPr lang="ru-RU" sz="5400" b="1" dirty="0">
              <a:ln w="12700">
                <a:solidFill>
                  <a:schemeClr val="tx2">
                    <a:satMod val="155000"/>
                  </a:schemeClr>
                </a:solidFill>
                <a:prstDash val="solid"/>
              </a:ln>
              <a:solidFill>
                <a:schemeClr val="bg2">
                  <a:tint val="85000"/>
                  <a:satMod val="155000"/>
                </a:schemeClr>
              </a:solidFill>
              <a:effectLst>
                <a:glow rad="63500">
                  <a:schemeClr val="accent1">
                    <a:satMod val="175000"/>
                    <a:alpha val="40000"/>
                  </a:schemeClr>
                </a:glow>
                <a:outerShdw blurRad="41275" dist="20320" dir="1800000" algn="tl" rotWithShape="0">
                  <a:srgbClr val="000000">
                    <a:alpha val="40000"/>
                  </a:srgbClr>
                </a:outerShdw>
                <a:reflection blurRad="6350" stA="55000" endA="300" endPos="45500" dir="5400000" sy="-100000" algn="bl" rotWithShape="0"/>
              </a:effectLst>
            </a:endParaRPr>
          </a:p>
        </p:txBody>
      </p:sp>
      <p:sp>
        <p:nvSpPr>
          <p:cNvPr id="5" name="Прямоугольник 4"/>
          <p:cNvSpPr/>
          <p:nvPr/>
        </p:nvSpPr>
        <p:spPr>
          <a:xfrm>
            <a:off x="3491880" y="1412776"/>
            <a:ext cx="4572000" cy="3416320"/>
          </a:xfrm>
          <a:prstGeom prst="rect">
            <a:avLst/>
          </a:prstGeom>
        </p:spPr>
        <p:txBody>
          <a:bodyPr>
            <a:spAutoFit/>
          </a:bodyPr>
          <a:lstStyle/>
          <a:p>
            <a:r>
              <a:rPr lang="en-US" dirty="0"/>
              <a:t>VK </a:t>
            </a:r>
            <a:r>
              <a:rPr lang="en-US" dirty="0" smtClean="0"/>
              <a:t>is </a:t>
            </a:r>
            <a:r>
              <a:rPr lang="en-US" dirty="0"/>
              <a:t>a European social network service popular among Russian-speaking users around the world. The </a:t>
            </a:r>
            <a:r>
              <a:rPr lang="en-US" dirty="0" smtClean="0"/>
              <a:t>creator of VK </a:t>
            </a:r>
            <a:r>
              <a:rPr lang="en-US" dirty="0"/>
              <a:t>is present billionaire </a:t>
            </a:r>
            <a:r>
              <a:rPr lang="en-US" dirty="0" err="1" smtClean="0"/>
              <a:t>Pavel</a:t>
            </a:r>
            <a:r>
              <a:rPr lang="en-US" dirty="0" smtClean="0"/>
              <a:t> </a:t>
            </a:r>
            <a:r>
              <a:rPr lang="en-US" dirty="0" err="1" smtClean="0"/>
              <a:t>Durov</a:t>
            </a:r>
            <a:r>
              <a:rPr lang="en-US" dirty="0" smtClean="0"/>
              <a:t>. The </a:t>
            </a:r>
            <a:r>
              <a:rPr lang="en-US" dirty="0"/>
              <a:t>prototype </a:t>
            </a:r>
            <a:r>
              <a:rPr lang="en-US" dirty="0" smtClean="0"/>
              <a:t>for VK was </a:t>
            </a:r>
            <a:r>
              <a:rPr lang="en-US" dirty="0"/>
              <a:t>the English language </a:t>
            </a:r>
            <a:r>
              <a:rPr lang="en-US" dirty="0" smtClean="0"/>
              <a:t>Facebook </a:t>
            </a:r>
            <a:r>
              <a:rPr lang="en-US" dirty="0"/>
              <a:t>but soon the two </a:t>
            </a:r>
            <a:r>
              <a:rPr lang="en-US" dirty="0" smtClean="0"/>
              <a:t>internet </a:t>
            </a:r>
            <a:r>
              <a:rPr lang="en-US" dirty="0"/>
              <a:t>resource had significant </a:t>
            </a:r>
            <a:r>
              <a:rPr lang="en-US" dirty="0" smtClean="0"/>
              <a:t>differences</a:t>
            </a:r>
            <a:r>
              <a:rPr lang="ru-RU" dirty="0" smtClean="0"/>
              <a:t>.</a:t>
            </a:r>
            <a:r>
              <a:rPr lang="en-US" dirty="0" smtClean="0"/>
              <a:t> VK</a:t>
            </a:r>
            <a:r>
              <a:rPr lang="ru-RU" dirty="0" smtClean="0"/>
              <a:t> </a:t>
            </a:r>
            <a:r>
              <a:rPr lang="en-US" dirty="0" smtClean="0"/>
              <a:t>is </a:t>
            </a:r>
            <a:r>
              <a:rPr lang="en-US" dirty="0"/>
              <a:t>one of the largest such resources in Russia. </a:t>
            </a:r>
            <a:r>
              <a:rPr lang="en-US" dirty="0" smtClean="0"/>
              <a:t>At first </a:t>
            </a:r>
            <a:r>
              <a:rPr lang="en-US" dirty="0"/>
              <a:t>the site has established itself as a social network for students and graduates of Russian universities. Currently audience of the site is represented by all </a:t>
            </a:r>
            <a:r>
              <a:rPr lang="en-US" dirty="0" smtClean="0"/>
              <a:t>type </a:t>
            </a:r>
            <a:r>
              <a:rPr lang="en-US" dirty="0"/>
              <a:t>of Internet users.</a:t>
            </a:r>
            <a:endParaRPr lang="ru-RU" dirty="0"/>
          </a:p>
        </p:txBody>
      </p:sp>
      <p:pic>
        <p:nvPicPr>
          <p:cNvPr id="3074" name="Picture 2" descr="http://cdn.lenta.ru/images/0000/0035/000000353386/pic_135831709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029" y="908720"/>
            <a:ext cx="2688299" cy="20162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7714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nodeType="clickEffect">
                                  <p:stCondLst>
                                    <p:cond delay="0"/>
                                  </p:stCondLst>
                                  <p:childTnLst>
                                    <p:set>
                                      <p:cBhvr>
                                        <p:cTn id="20" dur="1" fill="hold">
                                          <p:stCondLst>
                                            <p:cond delay="0"/>
                                          </p:stCondLst>
                                        </p:cTn>
                                        <p:tgtEl>
                                          <p:spTgt spid="3074"/>
                                        </p:tgtEl>
                                        <p:attrNameLst>
                                          <p:attrName>style.visibility</p:attrName>
                                        </p:attrNameLst>
                                      </p:cBhvr>
                                      <p:to>
                                        <p:strVal val="visible"/>
                                      </p:to>
                                    </p:set>
                                    <p:animEffect transition="in" filter="fade">
                                      <p:cBhvr>
                                        <p:cTn id="21" dur="2000"/>
                                        <p:tgtEl>
                                          <p:spTgt spid="3074"/>
                                        </p:tgtEl>
                                      </p:cBhvr>
                                    </p:animEffect>
                                    <p:anim calcmode="lin" valueType="num">
                                      <p:cBhvr>
                                        <p:cTn id="22" dur="2000" fill="hold"/>
                                        <p:tgtEl>
                                          <p:spTgt spid="3074"/>
                                        </p:tgtEl>
                                        <p:attrNameLst>
                                          <p:attrName>ppt_w</p:attrName>
                                        </p:attrNameLst>
                                      </p:cBhvr>
                                      <p:tavLst>
                                        <p:tav tm="0" fmla="#ppt_w*sin(2.5*pi*$)">
                                          <p:val>
                                            <p:fltVal val="0"/>
                                          </p:val>
                                        </p:tav>
                                        <p:tav tm="100000">
                                          <p:val>
                                            <p:fltVal val="1"/>
                                          </p:val>
                                        </p:tav>
                                      </p:tavLst>
                                    </p:anim>
                                    <p:anim calcmode="lin" valueType="num">
                                      <p:cBhvr>
                                        <p:cTn id="23" dur="2000" fill="hold"/>
                                        <p:tgtEl>
                                          <p:spTgt spid="307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2371810"/>
            <a:ext cx="7962752" cy="923330"/>
          </a:xfrm>
          <a:prstGeom prst="rect">
            <a:avLst/>
          </a:prstGeom>
          <a:noFill/>
        </p:spPr>
        <p:txBody>
          <a:bodyPr wrap="none" lIns="91440" tIns="45720" rIns="91440" bIns="45720">
            <a:prstTxWarp prst="textCanUp">
              <a:avLst/>
            </a:prstTxWarp>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63500">
                    <a:schemeClr val="accent1">
                      <a:satMod val="175000"/>
                      <a:alpha val="40000"/>
                    </a:schemeClr>
                  </a:glow>
                  <a:reflection blurRad="6350" stA="55000" endA="300" endPos="45500" dir="5400000" sy="-100000" algn="bl" rotWithShape="0"/>
                </a:effectLst>
              </a:rPr>
              <a:t>Thank you for attention!</a:t>
            </a:r>
            <a:endParaRPr lang="ru-RU"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63500">
                  <a:schemeClr val="accent1">
                    <a:satMod val="175000"/>
                    <a:alpha val="40000"/>
                  </a:schemeClr>
                </a:glow>
                <a:reflection blurRad="6350" stA="55000" endA="300" endPos="45500" dir="5400000" sy="-100000" algn="bl" rotWithShape="0"/>
              </a:effectLst>
            </a:endParaRPr>
          </a:p>
        </p:txBody>
      </p:sp>
    </p:spTree>
    <p:extLst>
      <p:ext uri="{BB962C8B-B14F-4D97-AF65-F5344CB8AC3E}">
        <p14:creationId xmlns:p14="http://schemas.microsoft.com/office/powerpoint/2010/main" val="3761542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316</Words>
  <Application>Microsoft Office PowerPoint</Application>
  <PresentationFormat>Экран (4:3)</PresentationFormat>
  <Paragraphs>8</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Ксюша</dc:creator>
  <cp:lastModifiedBy>Ксюша</cp:lastModifiedBy>
  <cp:revision>8</cp:revision>
  <dcterms:created xsi:type="dcterms:W3CDTF">2013-02-27T19:46:10Z</dcterms:created>
  <dcterms:modified xsi:type="dcterms:W3CDTF">2013-02-27T21:09:04Z</dcterms:modified>
</cp:coreProperties>
</file>