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6" r:id="rId5"/>
    <p:sldId id="259" r:id="rId6"/>
    <p:sldId id="265" r:id="rId7"/>
    <p:sldId id="267" r:id="rId8"/>
    <p:sldId id="264" r:id="rId9"/>
    <p:sldId id="260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9BE104-63F3-4244-A526-BA919C864A83}" type="datetimeFigureOut">
              <a:rPr lang="ru-RU" smtClean="0"/>
              <a:t>09.12.2013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78BC15-2814-425F-80B1-8B08F16BD57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8BC15-2814-425F-80B1-8B08F16BD57D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AEEA3-9C3D-4A76-B2ED-F1AB5716D77B}" type="datetimeFigureOut">
              <a:rPr lang="ru-RU" smtClean="0"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0EFCF-6197-43DF-9C2D-02848192DE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AEEA3-9C3D-4A76-B2ED-F1AB5716D77B}" type="datetimeFigureOut">
              <a:rPr lang="ru-RU" smtClean="0"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0EFCF-6197-43DF-9C2D-02848192DE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AEEA3-9C3D-4A76-B2ED-F1AB5716D77B}" type="datetimeFigureOut">
              <a:rPr lang="ru-RU" smtClean="0"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0EFCF-6197-43DF-9C2D-02848192DE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AEEA3-9C3D-4A76-B2ED-F1AB5716D77B}" type="datetimeFigureOut">
              <a:rPr lang="ru-RU" smtClean="0"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0EFCF-6197-43DF-9C2D-02848192DE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AEEA3-9C3D-4A76-B2ED-F1AB5716D77B}" type="datetimeFigureOut">
              <a:rPr lang="ru-RU" smtClean="0"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0EFCF-6197-43DF-9C2D-02848192DE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AEEA3-9C3D-4A76-B2ED-F1AB5716D77B}" type="datetimeFigureOut">
              <a:rPr lang="ru-RU" smtClean="0"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0EFCF-6197-43DF-9C2D-02848192DE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AEEA3-9C3D-4A76-B2ED-F1AB5716D77B}" type="datetimeFigureOut">
              <a:rPr lang="ru-RU" smtClean="0"/>
              <a:t>09.12.2013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0EFCF-6197-43DF-9C2D-02848192DE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AEEA3-9C3D-4A76-B2ED-F1AB5716D77B}" type="datetimeFigureOut">
              <a:rPr lang="ru-RU" smtClean="0"/>
              <a:t>09.12.2013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0EFCF-6197-43DF-9C2D-02848192DE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AEEA3-9C3D-4A76-B2ED-F1AB5716D77B}" type="datetimeFigureOut">
              <a:rPr lang="ru-RU" smtClean="0"/>
              <a:t>09.12.2013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0EFCF-6197-43DF-9C2D-02848192DE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AEEA3-9C3D-4A76-B2ED-F1AB5716D77B}" type="datetimeFigureOut">
              <a:rPr lang="ru-RU" smtClean="0"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0EFCF-6197-43DF-9C2D-02848192DE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AEEA3-9C3D-4A76-B2ED-F1AB5716D77B}" type="datetimeFigureOut">
              <a:rPr lang="ru-RU" smtClean="0"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0EFCF-6197-43DF-9C2D-02848192DE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AEEA3-9C3D-4A76-B2ED-F1AB5716D77B}" type="datetimeFigureOut">
              <a:rPr lang="ru-RU" smtClean="0"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0EFCF-6197-43DF-9C2D-02848192DE3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mages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585" y="0"/>
            <a:ext cx="9126415" cy="687124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692696"/>
            <a:ext cx="7772400" cy="1470025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b="1" cap="all" dirty="0" smtClean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Кислотні дощі</a:t>
            </a:r>
            <a:endParaRPr lang="ru-RU" b="1" cap="all" dirty="0">
              <a:ln w="0"/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80112" y="3933056"/>
            <a:ext cx="6400800" cy="1752600"/>
          </a:xfrm>
        </p:spPr>
        <p:txBody>
          <a:bodyPr/>
          <a:lstStyle/>
          <a:p>
            <a:pPr algn="l"/>
            <a:r>
              <a:rPr lang="uk-UA" dirty="0" smtClean="0">
                <a:solidFill>
                  <a:schemeClr val="bg1"/>
                </a:solidFill>
              </a:rPr>
              <a:t>Підготувала:</a:t>
            </a:r>
            <a:br>
              <a:rPr lang="uk-UA" dirty="0" smtClean="0">
                <a:solidFill>
                  <a:schemeClr val="bg1"/>
                </a:solidFill>
              </a:rPr>
            </a:br>
            <a:r>
              <a:rPr lang="uk-UA" dirty="0" smtClean="0">
                <a:solidFill>
                  <a:schemeClr val="bg1"/>
                </a:solidFill>
              </a:rPr>
              <a:t>учениця 11 А класу </a:t>
            </a:r>
            <a:br>
              <a:rPr lang="uk-UA" dirty="0" smtClean="0">
                <a:solidFill>
                  <a:schemeClr val="bg1"/>
                </a:solidFill>
              </a:rPr>
            </a:br>
            <a:r>
              <a:rPr lang="uk-UA" dirty="0" smtClean="0">
                <a:solidFill>
                  <a:schemeClr val="bg1"/>
                </a:solidFill>
              </a:rPr>
              <a:t>Коваленко </a:t>
            </a:r>
            <a:r>
              <a:rPr lang="uk-UA" dirty="0" err="1" smtClean="0">
                <a:solidFill>
                  <a:schemeClr val="bg1"/>
                </a:solidFill>
              </a:rPr>
              <a:t>Альона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69523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ДЯКУЮ </a:t>
            </a:r>
            <a:r>
              <a:rPr lang="uk-UA" dirty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ЗА УВАГУ!</a:t>
            </a:r>
            <a:r>
              <a:rPr lang="ru-RU" dirty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</a:br>
            <a:endParaRPr lang="ru-RU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5659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8686800" cy="1417638"/>
          </a:xfrm>
        </p:spPr>
        <p:txBody>
          <a:bodyPr>
            <a:normAutofit fontScale="90000"/>
          </a:bodyPr>
          <a:lstStyle/>
          <a:p>
            <a:r>
              <a:rPr lang="uk-UA" sz="2700" b="1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</a:rPr>
              <a:t>Кислотні осідання ( дощі, тумани, сніг) - це осідання, кислотність яких вище нормальної. Мірою кислотності є значення </a:t>
            </a:r>
            <a:r>
              <a:rPr lang="uk-UA" sz="2700" b="1" dirty="0" err="1" smtClean="0">
                <a:ln>
                  <a:solidFill>
                    <a:schemeClr val="accent3">
                      <a:lumMod val="75000"/>
                    </a:schemeClr>
                  </a:solidFill>
                </a:ln>
              </a:rPr>
              <a:t>pH</a:t>
            </a:r>
            <a:r>
              <a:rPr lang="uk-UA" sz="2700" b="1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</a:rPr>
              <a:t> (водневий показник).</a:t>
            </a:r>
            <a:r>
              <a:rPr lang="ru-RU" b="1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b="1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44824"/>
            <a:ext cx="2592288" cy="428133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</a:rPr>
              <a:t>     </a:t>
            </a:r>
            <a:r>
              <a:rPr lang="uk-UA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Дощова вода в чистому повітрі має pH=5,6. Чим нижче значення </a:t>
            </a:r>
            <a:r>
              <a:rPr lang="uk-UA" b="1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pH</a:t>
            </a:r>
            <a:r>
              <a:rPr lang="uk-UA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, тим вище кислотність. Якщо кислотність води нижче 5,5, то осідання вважаються кислотними</a:t>
            </a:r>
            <a:r>
              <a:rPr lang="uk-UA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</a:rPr>
              <a:t>. </a:t>
            </a:r>
            <a:endParaRPr lang="ru-RU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5" name="Рисунок 4" descr="main_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15816" y="1340768"/>
            <a:ext cx="6228184" cy="521570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Рисунок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755576" y="0"/>
            <a:ext cx="7704856" cy="5517232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uk-UA" sz="1900" b="1" i="0" u="none" strike="noStrike" normalizeH="0" baseline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Кислотний дощ утворюється в результаті реакції між водою і такими забруднюючими речовинами,</a:t>
            </a:r>
            <a:r>
              <a:rPr kumimoji="0" lang="en-US" sz="1900" b="1" i="0" u="none" strike="noStrike" normalizeH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900" b="1" i="0" u="none" strike="noStrike" normalizeH="0" baseline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 </a:t>
            </a:r>
            <a:r>
              <a:rPr kumimoji="0" lang="uk-UA" sz="1900" b="1" i="0" u="none" strike="noStrike" normalizeH="0" baseline="0" dirty="0" err="1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діооксид</a:t>
            </a:r>
            <a:r>
              <a:rPr kumimoji="0" lang="uk-UA" sz="1900" b="1" i="0" u="none" strike="noStrike" normalizeH="0" baseline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сірки (SO</a:t>
            </a:r>
            <a:r>
              <a:rPr kumimoji="0" lang="uk-UA" sz="1900" b="1" i="0" u="none" strike="noStrike" normalizeH="0" baseline="-3000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uk-UA" sz="1900" b="1" i="0" u="none" strike="noStrike" normalizeH="0" baseline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і різних оксидів азоту (</a:t>
            </a:r>
            <a:r>
              <a:rPr kumimoji="0" lang="uk-UA" sz="1900" b="1" i="0" u="none" strike="noStrike" normalizeH="0" baseline="0" dirty="0" err="1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NO</a:t>
            </a:r>
            <a:r>
              <a:rPr kumimoji="0" lang="uk-UA" sz="1900" b="1" i="0" u="none" strike="noStrike" normalizeH="0" baseline="-30000" dirty="0" err="1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uk-UA" sz="1900" b="1" i="0" u="none" strike="noStrike" normalizeH="0" baseline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r>
              <a:rPr kumimoji="0" lang="en-US" sz="1900" b="1" i="0" u="none" strike="noStrike" normalizeH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19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Ці</a:t>
            </a:r>
            <a:r>
              <a:rPr kumimoji="0" lang="uk-UA" sz="1900" b="1" i="0" u="none" strike="noStrike" normalizeH="0" baseline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речовини викидаються в</a:t>
            </a:r>
            <a:r>
              <a:rPr kumimoji="0" lang="en-US" sz="1900" b="1" i="0" u="none" strike="noStrike" normalizeH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900" b="1" i="0" u="none" strike="noStrike" normalizeH="0" baseline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атмосферу автомобільним транспортом, у результаті діяльності металургійних підприємств і електростанцій, а також при спалюванні вугілля і деревини. </a:t>
            </a:r>
            <a:endParaRPr kumimoji="0" lang="ru-RU" sz="1900" b="1" i="0" u="none" strike="noStrike" normalizeH="0" baseline="0" dirty="0" smtClean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uk-UA" sz="1900" b="1" i="0" u="none" strike="noStrike" normalizeH="0" baseline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Тим часом природні надходження в атмосферу оксидів азоту зв'язані головним чином з електричними розрядами, при яких утвориться NО, згодом — NO</a:t>
            </a:r>
            <a:r>
              <a:rPr kumimoji="0" lang="uk-UA" sz="1900" b="1" i="0" u="none" strike="noStrike" normalizeH="0" baseline="-3000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uk-UA" sz="1900" b="1" i="0" u="none" strike="noStrike" normalizeH="0" baseline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1900" b="1" i="0" u="none" strike="noStrike" normalizeH="0" baseline="0" dirty="0" smtClean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kumimoji="0" lang="ru-RU" b="1" i="0" u="none" strike="noStrike" normalizeH="0" baseline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</a:endParaRPr>
          </a:p>
          <a:p>
            <a:pPr>
              <a:buNone/>
            </a:pP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2" name="Рисунок 11" descr="14576-1u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639075">
            <a:off x="1846503" y="2940009"/>
            <a:ext cx="5184576" cy="37169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7506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6491064" cy="2722314"/>
          </a:xfrm>
        </p:spPr>
        <p:txBody>
          <a:bodyPr>
            <a:normAutofit fontScale="90000"/>
          </a:bodyPr>
          <a:lstStyle/>
          <a:p>
            <a:r>
              <a:rPr lang="uk-UA" sz="2700" dirty="0" err="1" smtClean="0">
                <a:ln>
                  <a:solidFill>
                    <a:schemeClr val="accent2"/>
                  </a:solidFill>
                </a:ln>
              </a:rPr>
              <a:t>Діоксид</a:t>
            </a:r>
            <a:r>
              <a:rPr lang="uk-UA" sz="2700" dirty="0" smtClean="0">
                <a:ln>
                  <a:solidFill>
                    <a:schemeClr val="accent2"/>
                  </a:solidFill>
                </a:ln>
              </a:rPr>
              <a:t> сірки, що потрапив в атмосферу, перетерплює ряд хімічних перетворень, що ведуть до утворення кислот. Частково </a:t>
            </a:r>
            <a:r>
              <a:rPr lang="uk-UA" sz="2700" dirty="0" err="1" smtClean="0">
                <a:ln>
                  <a:solidFill>
                    <a:schemeClr val="accent2"/>
                  </a:solidFill>
                </a:ln>
              </a:rPr>
              <a:t>діоксид</a:t>
            </a:r>
            <a:r>
              <a:rPr lang="uk-UA" sz="2700" dirty="0" smtClean="0">
                <a:ln>
                  <a:solidFill>
                    <a:schemeClr val="accent2"/>
                  </a:solidFill>
                </a:ln>
              </a:rPr>
              <a:t> сірки в результаті фотохімічного окислювання перетворюється в триоксид сірки : SO</a:t>
            </a:r>
            <a:r>
              <a:rPr lang="uk-UA" sz="2700" baseline="-25000" dirty="0" smtClean="0">
                <a:ln>
                  <a:solidFill>
                    <a:schemeClr val="accent2"/>
                  </a:solidFill>
                </a:ln>
              </a:rPr>
              <a:t>3</a:t>
            </a:r>
            <a:r>
              <a:rPr lang="uk-UA" sz="2700" dirty="0" smtClean="0">
                <a:ln>
                  <a:solidFill>
                    <a:schemeClr val="accent2"/>
                  </a:solidFill>
                </a:ln>
              </a:rPr>
              <a:t>: </a:t>
            </a:r>
            <a:r>
              <a:rPr lang="uk-UA" sz="2700" b="1" dirty="0" smtClean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</a:rPr>
              <a:t>2SO</a:t>
            </a:r>
            <a:r>
              <a:rPr lang="uk-UA" sz="2700" b="1" baseline="-25000" dirty="0" smtClean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</a:rPr>
              <a:t>2</a:t>
            </a:r>
            <a:r>
              <a:rPr lang="uk-UA" sz="2700" b="1" dirty="0" smtClean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</a:rPr>
              <a:t> +О</a:t>
            </a:r>
            <a:r>
              <a:rPr lang="uk-UA" sz="2700" b="1" baseline="-25000" dirty="0" smtClean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</a:rPr>
              <a:t>2</a:t>
            </a:r>
            <a:r>
              <a:rPr lang="uk-UA" sz="2700" b="1" dirty="0" smtClean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</a:rPr>
              <a:t> → 2SO</a:t>
            </a:r>
            <a:r>
              <a:rPr lang="uk-UA" sz="2700" b="1" baseline="-25000" dirty="0" smtClean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</a:rPr>
              <a:t>3</a:t>
            </a:r>
            <a:r>
              <a:rPr lang="ru-RU" dirty="0" smtClean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dirty="0" smtClean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</a:rPr>
            </a:b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2492896"/>
            <a:ext cx="5904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</a:rPr>
              <a:t>який реагує з водяною парою атмосфери, утворюючи аерозолі сірчаної кислоти: </a:t>
            </a:r>
            <a:endParaRPr lang="uk-UA" sz="2400" dirty="0" smtClean="0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  <a:p>
            <a:pPr algn="ctr"/>
            <a:r>
              <a:rPr lang="uk-UA" sz="2400" b="1" dirty="0" smtClean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</a:rPr>
              <a:t>SO</a:t>
            </a:r>
            <a:r>
              <a:rPr lang="uk-UA" sz="2400" b="1" baseline="-25000" dirty="0" smtClean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</a:rPr>
              <a:t>3</a:t>
            </a:r>
            <a:r>
              <a:rPr lang="uk-UA" sz="2400" b="1" dirty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</a:rPr>
              <a:t> + Н</a:t>
            </a:r>
            <a:r>
              <a:rPr lang="uk-UA" sz="2400" b="1" baseline="-25000" dirty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</a:rPr>
              <a:t>2</a:t>
            </a:r>
            <a:r>
              <a:rPr lang="uk-UA" sz="2400" b="1" dirty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</a:rPr>
              <a:t>О → H</a:t>
            </a:r>
            <a:r>
              <a:rPr lang="uk-UA" sz="2400" b="1" baseline="-25000" dirty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</a:rPr>
              <a:t>2</a:t>
            </a:r>
            <a:r>
              <a:rPr lang="uk-UA" sz="2400" b="1" dirty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</a:rPr>
              <a:t>SO</a:t>
            </a:r>
            <a:r>
              <a:rPr lang="uk-UA" sz="2400" b="1" baseline="-25000" dirty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</a:rPr>
              <a:t>4</a:t>
            </a:r>
            <a:r>
              <a:rPr lang="uk-UA" sz="2400" b="1" dirty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</a:rPr>
              <a:t>.</a:t>
            </a:r>
            <a:endParaRPr lang="ru-RU" sz="2400" dirty="0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789040"/>
            <a:ext cx="6048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</a:rPr>
              <a:t>утворить аерозоль сірчистої кислоти і зображують умовною формулою Н</a:t>
            </a:r>
            <a:r>
              <a:rPr lang="uk-UA" sz="2400" baseline="-25000" dirty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</a:rPr>
              <a:t>2</a:t>
            </a:r>
            <a:r>
              <a:rPr lang="uk-UA" sz="2400" dirty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</a:rPr>
              <a:t>SO</a:t>
            </a:r>
            <a:r>
              <a:rPr lang="uk-UA" sz="2400" baseline="-25000" dirty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</a:rPr>
              <a:t>3</a:t>
            </a:r>
            <a:r>
              <a:rPr lang="uk-UA" sz="2400" dirty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</a:rPr>
              <a:t>:</a:t>
            </a:r>
            <a:r>
              <a:rPr lang="uk-UA" sz="2400" b="1" dirty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</a:rPr>
              <a:t> SO</a:t>
            </a:r>
            <a:r>
              <a:rPr lang="uk-UA" sz="2400" b="1" baseline="-25000" dirty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</a:rPr>
              <a:t>2</a:t>
            </a:r>
            <a:r>
              <a:rPr lang="uk-UA" sz="2400" b="1" dirty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</a:rPr>
              <a:t> + H</a:t>
            </a:r>
            <a:r>
              <a:rPr lang="uk-UA" sz="2400" b="1" baseline="-25000" dirty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</a:rPr>
              <a:t>2</a:t>
            </a:r>
            <a:r>
              <a:rPr lang="uk-UA" sz="2400" b="1" dirty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</a:rPr>
              <a:t>O → H</a:t>
            </a:r>
            <a:r>
              <a:rPr lang="uk-UA" sz="2400" b="1" baseline="-25000" dirty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</a:rPr>
              <a:t>2</a:t>
            </a:r>
            <a:r>
              <a:rPr lang="uk-UA" sz="2400" b="1" dirty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</a:rPr>
              <a:t>SO</a:t>
            </a:r>
            <a:r>
              <a:rPr lang="uk-UA" sz="2400" b="1" baseline="-25000" dirty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</a:rPr>
              <a:t>3</a:t>
            </a:r>
            <a:r>
              <a:rPr lang="uk-UA" sz="2400" b="1" dirty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</a:rPr>
              <a:t>.</a:t>
            </a:r>
            <a:endParaRPr lang="ru-RU" sz="2400" dirty="0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-180528" y="5157192"/>
            <a:ext cx="61926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Сірчиста кислота у вологому повітрі поступово окисляється до сірчаної: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2H</a:t>
            </a:r>
            <a:r>
              <a:rPr kumimoji="0" lang="uk-UA" sz="2400" b="1" i="0" u="none" strike="noStrike" cap="none" normalizeH="0" baseline="-30000" dirty="0" smtClean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uk-UA" sz="2400" b="1" i="0" u="none" strike="noStrik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</a:t>
            </a:r>
            <a:r>
              <a:rPr kumimoji="0" lang="uk-UA" sz="2400" b="1" i="0" u="none" strike="noStrike" cap="none" normalizeH="0" baseline="-30000" dirty="0" smtClean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uk-UA" sz="2400" b="1" i="0" u="none" strike="noStrik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+ O</a:t>
            </a:r>
            <a:r>
              <a:rPr kumimoji="0" lang="uk-UA" sz="2400" b="1" i="0" u="none" strike="noStrike" cap="none" normalizeH="0" baseline="-30000" dirty="0" smtClean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uk-UA" sz="2400" b="1" i="0" u="none" strike="noStrik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→ 2H</a:t>
            </a:r>
            <a:r>
              <a:rPr kumimoji="0" lang="uk-UA" sz="2400" b="1" i="0" u="none" strike="noStrike" cap="none" normalizeH="0" baseline="-30000" dirty="0" smtClean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uk-UA" sz="2400" b="1" i="0" u="none" strike="noStrik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</a:t>
            </a:r>
            <a:r>
              <a:rPr kumimoji="0" lang="uk-UA" sz="2400" b="1" i="0" u="none" strike="noStrike" cap="none" normalizeH="0" baseline="-30000" dirty="0" smtClean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uk-UA" sz="2400" b="1" i="0" u="none" strike="noStrik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uk-UA" sz="4000" b="0" i="0" u="none" strike="noStrike" cap="none" normalizeH="0" baseline="0" dirty="0" smtClean="0">
              <a:ln>
                <a:solidFill>
                  <a:schemeClr val="accent2"/>
                </a:solidFill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20080413011145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75506" y="2204864"/>
            <a:ext cx="2952469" cy="39604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mages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39944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uk-UA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Наслідки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6948264" cy="532859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 err="1" smtClean="0">
                <a:solidFill>
                  <a:schemeClr val="bg2"/>
                </a:solidFill>
              </a:rPr>
              <a:t>врожайність</a:t>
            </a:r>
            <a:r>
              <a:rPr lang="ru-RU" dirty="0" smtClean="0">
                <a:solidFill>
                  <a:schemeClr val="bg2"/>
                </a:solidFill>
              </a:rPr>
              <a:t> </a:t>
            </a:r>
            <a:r>
              <a:rPr lang="ru-RU" dirty="0" err="1" smtClean="0">
                <a:solidFill>
                  <a:schemeClr val="bg2"/>
                </a:solidFill>
              </a:rPr>
              <a:t>багатьох</a:t>
            </a:r>
            <a:r>
              <a:rPr lang="ru-RU" dirty="0" smtClean="0">
                <a:solidFill>
                  <a:schemeClr val="bg2"/>
                </a:solidFill>
              </a:rPr>
              <a:t> </a:t>
            </a:r>
            <a:r>
              <a:rPr lang="ru-RU" dirty="0" err="1" smtClean="0">
                <a:solidFill>
                  <a:schemeClr val="bg2"/>
                </a:solidFill>
              </a:rPr>
              <a:t>сільськогосподарських</a:t>
            </a:r>
            <a:r>
              <a:rPr lang="ru-RU" dirty="0" smtClean="0">
                <a:solidFill>
                  <a:schemeClr val="bg2"/>
                </a:solidFill>
              </a:rPr>
              <a:t> культур </a:t>
            </a:r>
            <a:r>
              <a:rPr lang="ru-RU" dirty="0" err="1" smtClean="0">
                <a:solidFill>
                  <a:schemeClr val="bg2"/>
                </a:solidFill>
              </a:rPr>
              <a:t>знижується</a:t>
            </a:r>
            <a:r>
              <a:rPr lang="ru-RU" dirty="0" smtClean="0">
                <a:solidFill>
                  <a:schemeClr val="bg2"/>
                </a:solidFill>
              </a:rPr>
              <a:t> на 3–8% </a:t>
            </a:r>
            <a:r>
              <a:rPr lang="ru-RU" dirty="0" err="1" smtClean="0">
                <a:solidFill>
                  <a:schemeClr val="bg2"/>
                </a:solidFill>
              </a:rPr>
              <a:t>внаслідок</a:t>
            </a:r>
            <a:r>
              <a:rPr lang="ru-RU" dirty="0" smtClean="0">
                <a:solidFill>
                  <a:schemeClr val="bg2"/>
                </a:solidFill>
              </a:rPr>
              <a:t> </a:t>
            </a:r>
            <a:r>
              <a:rPr lang="ru-RU" dirty="0" err="1" smtClean="0">
                <a:solidFill>
                  <a:schemeClr val="bg2"/>
                </a:solidFill>
              </a:rPr>
              <a:t>ушкодження</a:t>
            </a:r>
            <a:r>
              <a:rPr lang="ru-RU" dirty="0" smtClean="0">
                <a:solidFill>
                  <a:schemeClr val="bg2"/>
                </a:solidFill>
              </a:rPr>
              <a:t> </a:t>
            </a:r>
            <a:r>
              <a:rPr lang="ru-RU" dirty="0" err="1" smtClean="0">
                <a:solidFill>
                  <a:schemeClr val="bg2"/>
                </a:solidFill>
              </a:rPr>
              <a:t>листя</a:t>
            </a:r>
            <a:r>
              <a:rPr lang="ru-RU" dirty="0" smtClean="0">
                <a:solidFill>
                  <a:schemeClr val="bg2"/>
                </a:solidFill>
              </a:rPr>
              <a:t> кислотами;</a:t>
            </a:r>
          </a:p>
          <a:p>
            <a:pPr>
              <a:buFont typeface="Wingdings" pitchFamily="2" charset="2"/>
              <a:buChar char="v"/>
            </a:pPr>
            <a:r>
              <a:rPr lang="ru-RU" dirty="0" err="1" smtClean="0">
                <a:solidFill>
                  <a:schemeClr val="bg2"/>
                </a:solidFill>
              </a:rPr>
              <a:t>кислі</a:t>
            </a:r>
            <a:r>
              <a:rPr lang="ru-RU" dirty="0" smtClean="0">
                <a:solidFill>
                  <a:schemeClr val="bg2"/>
                </a:solidFill>
              </a:rPr>
              <a:t> опади </a:t>
            </a:r>
            <a:r>
              <a:rPr lang="ru-RU" dirty="0" err="1" smtClean="0">
                <a:solidFill>
                  <a:schemeClr val="bg2"/>
                </a:solidFill>
              </a:rPr>
              <a:t>спричиняють</a:t>
            </a:r>
            <a:r>
              <a:rPr lang="ru-RU" dirty="0" smtClean="0">
                <a:solidFill>
                  <a:schemeClr val="bg2"/>
                </a:solidFill>
              </a:rPr>
              <a:t> </a:t>
            </a:r>
            <a:r>
              <a:rPr lang="ru-RU" dirty="0" err="1" smtClean="0">
                <a:solidFill>
                  <a:schemeClr val="bg2"/>
                </a:solidFill>
              </a:rPr>
              <a:t>вимивання</a:t>
            </a:r>
            <a:r>
              <a:rPr lang="ru-RU" dirty="0" smtClean="0">
                <a:solidFill>
                  <a:schemeClr val="bg2"/>
                </a:solidFill>
              </a:rPr>
              <a:t> </a:t>
            </a:r>
            <a:r>
              <a:rPr lang="ru-RU" dirty="0" err="1" smtClean="0">
                <a:solidFill>
                  <a:schemeClr val="bg2"/>
                </a:solidFill>
              </a:rPr>
              <a:t>з</a:t>
            </a:r>
            <a:r>
              <a:rPr lang="ru-RU" dirty="0" smtClean="0">
                <a:solidFill>
                  <a:schemeClr val="bg2"/>
                </a:solidFill>
              </a:rPr>
              <a:t> </a:t>
            </a:r>
            <a:r>
              <a:rPr lang="ru-RU" dirty="0" err="1" smtClean="0">
                <a:solidFill>
                  <a:schemeClr val="bg2"/>
                </a:solidFill>
              </a:rPr>
              <a:t>ґрунту</a:t>
            </a:r>
            <a:r>
              <a:rPr lang="ru-RU" dirty="0" smtClean="0">
                <a:solidFill>
                  <a:schemeClr val="bg2"/>
                </a:solidFill>
              </a:rPr>
              <a:t> </a:t>
            </a:r>
            <a:r>
              <a:rPr lang="ru-RU" dirty="0" err="1" smtClean="0">
                <a:solidFill>
                  <a:schemeClr val="bg2"/>
                </a:solidFill>
              </a:rPr>
              <a:t>кальцію</a:t>
            </a:r>
            <a:r>
              <a:rPr lang="ru-RU" dirty="0" smtClean="0">
                <a:solidFill>
                  <a:schemeClr val="bg2"/>
                </a:solidFill>
              </a:rPr>
              <a:t>, </a:t>
            </a:r>
            <a:r>
              <a:rPr lang="ru-RU" dirty="0" err="1" smtClean="0">
                <a:solidFill>
                  <a:schemeClr val="bg2"/>
                </a:solidFill>
              </a:rPr>
              <a:t>калію</a:t>
            </a:r>
            <a:r>
              <a:rPr lang="ru-RU" dirty="0" smtClean="0">
                <a:solidFill>
                  <a:schemeClr val="bg2"/>
                </a:solidFill>
              </a:rPr>
              <a:t> </a:t>
            </a:r>
            <a:r>
              <a:rPr lang="ru-RU" dirty="0" err="1" smtClean="0">
                <a:solidFill>
                  <a:schemeClr val="bg2"/>
                </a:solidFill>
              </a:rPr>
              <a:t>й</a:t>
            </a:r>
            <a:r>
              <a:rPr lang="ru-RU" dirty="0" smtClean="0">
                <a:solidFill>
                  <a:schemeClr val="bg2"/>
                </a:solidFill>
              </a:rPr>
              <a:t> </a:t>
            </a:r>
            <a:r>
              <a:rPr lang="ru-RU" dirty="0" err="1" smtClean="0">
                <a:solidFill>
                  <a:schemeClr val="bg2"/>
                </a:solidFill>
              </a:rPr>
              <a:t>магнію</a:t>
            </a:r>
            <a:r>
              <a:rPr lang="ru-RU" dirty="0" smtClean="0">
                <a:solidFill>
                  <a:schemeClr val="bg2"/>
                </a:solidFill>
              </a:rPr>
              <a:t>, </a:t>
            </a:r>
            <a:r>
              <a:rPr lang="ru-RU" dirty="0" err="1" smtClean="0">
                <a:solidFill>
                  <a:schemeClr val="bg2"/>
                </a:solidFill>
              </a:rPr>
              <a:t>що</a:t>
            </a:r>
            <a:r>
              <a:rPr lang="ru-RU" dirty="0" smtClean="0">
                <a:solidFill>
                  <a:schemeClr val="bg2"/>
                </a:solidFill>
              </a:rPr>
              <a:t> </a:t>
            </a:r>
            <a:r>
              <a:rPr lang="ru-RU" dirty="0" err="1" smtClean="0">
                <a:solidFill>
                  <a:schemeClr val="bg2"/>
                </a:solidFill>
              </a:rPr>
              <a:t>викликає</a:t>
            </a:r>
            <a:r>
              <a:rPr lang="ru-RU" dirty="0" smtClean="0">
                <a:solidFill>
                  <a:schemeClr val="bg2"/>
                </a:solidFill>
              </a:rPr>
              <a:t> </a:t>
            </a:r>
            <a:r>
              <a:rPr lang="ru-RU" dirty="0" err="1" smtClean="0">
                <a:solidFill>
                  <a:schemeClr val="bg2"/>
                </a:solidFill>
              </a:rPr>
              <a:t>деградацію</a:t>
            </a:r>
            <a:r>
              <a:rPr lang="ru-RU" dirty="0" smtClean="0">
                <a:solidFill>
                  <a:schemeClr val="bg2"/>
                </a:solidFill>
              </a:rPr>
              <a:t> </a:t>
            </a:r>
            <a:r>
              <a:rPr lang="ru-RU" dirty="0" err="1" smtClean="0">
                <a:solidFill>
                  <a:schemeClr val="bg2"/>
                </a:solidFill>
              </a:rPr>
              <a:t>фауни</a:t>
            </a:r>
            <a:r>
              <a:rPr lang="ru-RU" dirty="0" smtClean="0">
                <a:solidFill>
                  <a:schemeClr val="bg2"/>
                </a:solidFill>
              </a:rPr>
              <a:t> та </a:t>
            </a:r>
            <a:r>
              <a:rPr lang="ru-RU" dirty="0" err="1" smtClean="0">
                <a:solidFill>
                  <a:schemeClr val="bg2"/>
                </a:solidFill>
              </a:rPr>
              <a:t>флори</a:t>
            </a:r>
            <a:r>
              <a:rPr lang="ru-RU" dirty="0" smtClean="0">
                <a:solidFill>
                  <a:schemeClr val="bg2"/>
                </a:solidFill>
              </a:rPr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dirty="0" err="1" smtClean="0">
                <a:solidFill>
                  <a:schemeClr val="bg2"/>
                </a:solidFill>
              </a:rPr>
              <a:t>деградують</a:t>
            </a:r>
            <a:r>
              <a:rPr lang="ru-RU" dirty="0" smtClean="0">
                <a:solidFill>
                  <a:schemeClr val="bg2"/>
                </a:solidFill>
              </a:rPr>
              <a:t> </a:t>
            </a:r>
            <a:r>
              <a:rPr lang="ru-RU" dirty="0" err="1" smtClean="0">
                <a:solidFill>
                  <a:schemeClr val="bg2"/>
                </a:solidFill>
              </a:rPr>
              <a:t>і</a:t>
            </a:r>
            <a:r>
              <a:rPr lang="ru-RU" dirty="0" smtClean="0">
                <a:solidFill>
                  <a:schemeClr val="bg2"/>
                </a:solidFill>
              </a:rPr>
              <a:t> гинуть </a:t>
            </a:r>
            <a:r>
              <a:rPr lang="ru-RU" dirty="0" err="1" smtClean="0">
                <a:solidFill>
                  <a:schemeClr val="bg2"/>
                </a:solidFill>
              </a:rPr>
              <a:t>ліси</a:t>
            </a:r>
            <a:r>
              <a:rPr lang="ru-RU" dirty="0" smtClean="0">
                <a:solidFill>
                  <a:schemeClr val="bg2"/>
                </a:solidFill>
              </a:rPr>
              <a:t> ;</a:t>
            </a:r>
          </a:p>
          <a:p>
            <a:pPr>
              <a:buFont typeface="Wingdings" pitchFamily="2" charset="2"/>
              <a:buChar char="v"/>
            </a:pPr>
            <a:r>
              <a:rPr lang="ru-RU" dirty="0" err="1">
                <a:solidFill>
                  <a:schemeClr val="bg2"/>
                </a:solidFill>
              </a:rPr>
              <a:t>отруюється</a:t>
            </a:r>
            <a:r>
              <a:rPr lang="ru-RU" dirty="0">
                <a:solidFill>
                  <a:schemeClr val="bg2"/>
                </a:solidFill>
              </a:rPr>
              <a:t> вода озер </a:t>
            </a:r>
            <a:r>
              <a:rPr lang="ru-RU" dirty="0" err="1">
                <a:solidFill>
                  <a:schemeClr val="bg2"/>
                </a:solidFill>
              </a:rPr>
              <a:t>і</a:t>
            </a:r>
            <a:r>
              <a:rPr lang="ru-RU" dirty="0">
                <a:solidFill>
                  <a:schemeClr val="bg2"/>
                </a:solidFill>
              </a:rPr>
              <a:t> </a:t>
            </a:r>
            <a:r>
              <a:rPr lang="ru-RU" dirty="0" err="1">
                <a:solidFill>
                  <a:schemeClr val="bg2"/>
                </a:solidFill>
              </a:rPr>
              <a:t>ставків</a:t>
            </a:r>
            <a:r>
              <a:rPr lang="ru-RU" dirty="0">
                <a:solidFill>
                  <a:schemeClr val="bg2"/>
                </a:solidFill>
              </a:rPr>
              <a:t>, у </a:t>
            </a:r>
            <a:r>
              <a:rPr lang="ru-RU" dirty="0" err="1">
                <a:solidFill>
                  <a:schemeClr val="bg2"/>
                </a:solidFill>
              </a:rPr>
              <a:t>яких</a:t>
            </a:r>
            <a:r>
              <a:rPr lang="ru-RU" dirty="0">
                <a:solidFill>
                  <a:schemeClr val="bg2"/>
                </a:solidFill>
              </a:rPr>
              <a:t> </a:t>
            </a:r>
            <a:r>
              <a:rPr lang="ru-RU" dirty="0" err="1">
                <a:solidFill>
                  <a:schemeClr val="bg2"/>
                </a:solidFill>
              </a:rPr>
              <a:t>гине</a:t>
            </a:r>
            <a:r>
              <a:rPr lang="ru-RU" dirty="0">
                <a:solidFill>
                  <a:schemeClr val="bg2"/>
                </a:solidFill>
              </a:rPr>
              <a:t> </a:t>
            </a:r>
            <a:r>
              <a:rPr lang="ru-RU" dirty="0" err="1">
                <a:solidFill>
                  <a:schemeClr val="bg2"/>
                </a:solidFill>
              </a:rPr>
              <a:t>риба</a:t>
            </a:r>
            <a:r>
              <a:rPr lang="ru-RU" dirty="0">
                <a:solidFill>
                  <a:schemeClr val="bg2"/>
                </a:solidFill>
              </a:rPr>
              <a:t> </a:t>
            </a:r>
            <a:r>
              <a:rPr lang="ru-RU" dirty="0" smtClean="0">
                <a:solidFill>
                  <a:schemeClr val="bg2"/>
                </a:solidFill>
              </a:rPr>
              <a:t>;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  <p:pic>
        <p:nvPicPr>
          <p:cNvPr id="4" name="Рисунок 3" descr="images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71659" y="476672"/>
            <a:ext cx="3072341" cy="2304256"/>
          </a:xfrm>
          <a:prstGeom prst="rect">
            <a:avLst/>
          </a:prstGeom>
        </p:spPr>
      </p:pic>
      <p:pic>
        <p:nvPicPr>
          <p:cNvPr id="5" name="Рисунок 4" descr="IMG_196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92800" y="4149080"/>
            <a:ext cx="3251200" cy="2438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images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39944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04664"/>
            <a:ext cx="6444208" cy="645333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 err="1">
                <a:solidFill>
                  <a:schemeClr val="bg2"/>
                </a:solidFill>
              </a:rPr>
              <a:t>зникнення</a:t>
            </a:r>
            <a:r>
              <a:rPr lang="ru-RU" dirty="0">
                <a:solidFill>
                  <a:schemeClr val="bg2"/>
                </a:solidFill>
              </a:rPr>
              <a:t> комах у </a:t>
            </a:r>
            <a:r>
              <a:rPr lang="ru-RU" dirty="0" err="1">
                <a:solidFill>
                  <a:schemeClr val="bg2"/>
                </a:solidFill>
              </a:rPr>
              <a:t>водоймах</a:t>
            </a:r>
            <a:r>
              <a:rPr lang="ru-RU" dirty="0">
                <a:solidFill>
                  <a:schemeClr val="bg2"/>
                </a:solidFill>
              </a:rPr>
              <a:t> </a:t>
            </a:r>
            <a:r>
              <a:rPr lang="ru-RU" dirty="0" err="1">
                <a:solidFill>
                  <a:schemeClr val="bg2"/>
                </a:solidFill>
              </a:rPr>
              <a:t>призводить</a:t>
            </a:r>
            <a:r>
              <a:rPr lang="ru-RU" dirty="0">
                <a:solidFill>
                  <a:schemeClr val="bg2"/>
                </a:solidFill>
              </a:rPr>
              <a:t> до </a:t>
            </a:r>
            <a:r>
              <a:rPr lang="ru-RU" dirty="0" err="1">
                <a:solidFill>
                  <a:schemeClr val="bg2"/>
                </a:solidFill>
              </a:rPr>
              <a:t>щезнення</a:t>
            </a:r>
            <a:r>
              <a:rPr lang="ru-RU" dirty="0">
                <a:solidFill>
                  <a:schemeClr val="bg2"/>
                </a:solidFill>
              </a:rPr>
              <a:t> </a:t>
            </a:r>
            <a:r>
              <a:rPr lang="ru-RU" dirty="0" err="1">
                <a:solidFill>
                  <a:schemeClr val="bg2"/>
                </a:solidFill>
              </a:rPr>
              <a:t>птахів</a:t>
            </a:r>
            <a:r>
              <a:rPr lang="ru-RU" dirty="0">
                <a:solidFill>
                  <a:schemeClr val="bg2"/>
                </a:solidFill>
              </a:rPr>
              <a:t> </a:t>
            </a:r>
            <a:r>
              <a:rPr lang="ru-RU" dirty="0" err="1">
                <a:solidFill>
                  <a:schemeClr val="bg2"/>
                </a:solidFill>
              </a:rPr>
              <a:t>і</a:t>
            </a:r>
            <a:r>
              <a:rPr lang="ru-RU" dirty="0">
                <a:solidFill>
                  <a:schemeClr val="bg2"/>
                </a:solidFill>
              </a:rPr>
              <a:t> </a:t>
            </a:r>
            <a:r>
              <a:rPr lang="ru-RU" dirty="0" err="1">
                <a:solidFill>
                  <a:schemeClr val="bg2"/>
                </a:solidFill>
              </a:rPr>
              <a:t>тварин</a:t>
            </a:r>
            <a:r>
              <a:rPr lang="ru-RU" dirty="0">
                <a:solidFill>
                  <a:schemeClr val="bg2"/>
                </a:solidFill>
              </a:rPr>
              <a:t>, </a:t>
            </a:r>
            <a:r>
              <a:rPr lang="ru-RU" dirty="0" err="1">
                <a:solidFill>
                  <a:schemeClr val="bg2"/>
                </a:solidFill>
              </a:rPr>
              <a:t>які</a:t>
            </a:r>
            <a:r>
              <a:rPr lang="ru-RU" dirty="0">
                <a:solidFill>
                  <a:schemeClr val="bg2"/>
                </a:solidFill>
              </a:rPr>
              <a:t> ними </a:t>
            </a:r>
            <a:r>
              <a:rPr lang="ru-RU" dirty="0" err="1">
                <a:solidFill>
                  <a:schemeClr val="bg2"/>
                </a:solidFill>
              </a:rPr>
              <a:t>живляться</a:t>
            </a:r>
            <a:r>
              <a:rPr lang="ru-RU" dirty="0" smtClean="0">
                <a:solidFill>
                  <a:schemeClr val="bg2"/>
                </a:solidFill>
              </a:rPr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dirty="0" err="1">
                <a:solidFill>
                  <a:schemeClr val="bg2"/>
                </a:solidFill>
              </a:rPr>
              <a:t>зникнення</a:t>
            </a:r>
            <a:r>
              <a:rPr lang="ru-RU" dirty="0">
                <a:solidFill>
                  <a:schemeClr val="bg2"/>
                </a:solidFill>
              </a:rPr>
              <a:t> </a:t>
            </a:r>
            <a:r>
              <a:rPr lang="ru-RU" dirty="0" err="1">
                <a:solidFill>
                  <a:schemeClr val="bg2"/>
                </a:solidFill>
              </a:rPr>
              <a:t>лісів</a:t>
            </a:r>
            <a:r>
              <a:rPr lang="ru-RU" dirty="0">
                <a:solidFill>
                  <a:schemeClr val="bg2"/>
                </a:solidFill>
              </a:rPr>
              <a:t> у </a:t>
            </a:r>
            <a:r>
              <a:rPr lang="ru-RU" dirty="0" err="1">
                <a:solidFill>
                  <a:schemeClr val="bg2"/>
                </a:solidFill>
              </a:rPr>
              <a:t>гірських</a:t>
            </a:r>
            <a:r>
              <a:rPr lang="ru-RU" dirty="0">
                <a:solidFill>
                  <a:schemeClr val="bg2"/>
                </a:solidFill>
              </a:rPr>
              <a:t> районах (</a:t>
            </a:r>
            <a:r>
              <a:rPr lang="ru-RU" dirty="0" err="1">
                <a:solidFill>
                  <a:schemeClr val="bg2"/>
                </a:solidFill>
              </a:rPr>
              <a:t>Карпати</a:t>
            </a:r>
            <a:r>
              <a:rPr lang="ru-RU" dirty="0">
                <a:solidFill>
                  <a:schemeClr val="bg2"/>
                </a:solidFill>
              </a:rPr>
              <a:t>) </a:t>
            </a:r>
            <a:r>
              <a:rPr lang="ru-RU" dirty="0" err="1">
                <a:solidFill>
                  <a:schemeClr val="bg2"/>
                </a:solidFill>
              </a:rPr>
              <a:t>зумовлює</a:t>
            </a:r>
            <a:r>
              <a:rPr lang="ru-RU" dirty="0">
                <a:solidFill>
                  <a:schemeClr val="bg2"/>
                </a:solidFill>
              </a:rPr>
              <a:t> </a:t>
            </a:r>
            <a:r>
              <a:rPr lang="ru-RU" dirty="0" err="1">
                <a:solidFill>
                  <a:schemeClr val="bg2"/>
                </a:solidFill>
              </a:rPr>
              <a:t>збільшення</a:t>
            </a:r>
            <a:r>
              <a:rPr lang="ru-RU" dirty="0">
                <a:solidFill>
                  <a:schemeClr val="bg2"/>
                </a:solidFill>
              </a:rPr>
              <a:t> </a:t>
            </a:r>
            <a:r>
              <a:rPr lang="ru-RU" dirty="0" err="1">
                <a:solidFill>
                  <a:schemeClr val="bg2"/>
                </a:solidFill>
              </a:rPr>
              <a:t>кількості</a:t>
            </a:r>
            <a:r>
              <a:rPr lang="ru-RU" dirty="0">
                <a:solidFill>
                  <a:schemeClr val="bg2"/>
                </a:solidFill>
              </a:rPr>
              <a:t> </a:t>
            </a:r>
            <a:r>
              <a:rPr lang="ru-RU" dirty="0" err="1">
                <a:solidFill>
                  <a:schemeClr val="bg2"/>
                </a:solidFill>
              </a:rPr>
              <a:t>гірських</a:t>
            </a:r>
            <a:r>
              <a:rPr lang="ru-RU" dirty="0">
                <a:solidFill>
                  <a:schemeClr val="bg2"/>
                </a:solidFill>
              </a:rPr>
              <a:t> </a:t>
            </a:r>
            <a:r>
              <a:rPr lang="ru-RU" dirty="0" err="1">
                <a:solidFill>
                  <a:schemeClr val="bg2"/>
                </a:solidFill>
              </a:rPr>
              <a:t>зсувів</a:t>
            </a:r>
            <a:r>
              <a:rPr lang="ru-RU" dirty="0">
                <a:solidFill>
                  <a:schemeClr val="bg2"/>
                </a:solidFill>
              </a:rPr>
              <a:t> </a:t>
            </a:r>
            <a:r>
              <a:rPr lang="ru-RU" dirty="0" err="1">
                <a:solidFill>
                  <a:schemeClr val="bg2"/>
                </a:solidFill>
              </a:rPr>
              <a:t>і</a:t>
            </a:r>
            <a:r>
              <a:rPr lang="ru-RU" dirty="0">
                <a:solidFill>
                  <a:schemeClr val="bg2"/>
                </a:solidFill>
              </a:rPr>
              <a:t> </a:t>
            </a:r>
            <a:r>
              <a:rPr lang="ru-RU" dirty="0" err="1">
                <a:solidFill>
                  <a:schemeClr val="bg2"/>
                </a:solidFill>
              </a:rPr>
              <a:t>селів</a:t>
            </a:r>
            <a:r>
              <a:rPr lang="ru-RU" dirty="0" smtClean="0">
                <a:solidFill>
                  <a:schemeClr val="bg2"/>
                </a:solidFill>
              </a:rPr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dirty="0" err="1">
                <a:solidFill>
                  <a:schemeClr val="bg2"/>
                </a:solidFill>
              </a:rPr>
              <a:t>різко</a:t>
            </a:r>
            <a:r>
              <a:rPr lang="ru-RU" dirty="0">
                <a:solidFill>
                  <a:schemeClr val="bg2"/>
                </a:solidFill>
              </a:rPr>
              <a:t> </a:t>
            </a:r>
            <a:r>
              <a:rPr lang="ru-RU" dirty="0" err="1">
                <a:solidFill>
                  <a:schemeClr val="bg2"/>
                </a:solidFill>
              </a:rPr>
              <a:t>прискорюється</a:t>
            </a:r>
            <a:r>
              <a:rPr lang="ru-RU" dirty="0">
                <a:solidFill>
                  <a:schemeClr val="bg2"/>
                </a:solidFill>
              </a:rPr>
              <a:t> </a:t>
            </a:r>
            <a:r>
              <a:rPr lang="ru-RU" dirty="0" err="1">
                <a:solidFill>
                  <a:schemeClr val="bg2"/>
                </a:solidFill>
              </a:rPr>
              <a:t>руйнування</a:t>
            </a:r>
            <a:r>
              <a:rPr lang="ru-RU" dirty="0">
                <a:solidFill>
                  <a:schemeClr val="bg2"/>
                </a:solidFill>
              </a:rPr>
              <a:t> </a:t>
            </a:r>
            <a:r>
              <a:rPr lang="ru-RU" dirty="0" err="1">
                <a:solidFill>
                  <a:schemeClr val="bg2"/>
                </a:solidFill>
              </a:rPr>
              <a:t>пам’ятників</a:t>
            </a:r>
            <a:r>
              <a:rPr lang="ru-RU" dirty="0">
                <a:solidFill>
                  <a:schemeClr val="bg2"/>
                </a:solidFill>
              </a:rPr>
              <a:t> </a:t>
            </a:r>
            <a:r>
              <a:rPr lang="ru-RU" dirty="0" err="1">
                <a:solidFill>
                  <a:schemeClr val="bg2"/>
                </a:solidFill>
              </a:rPr>
              <a:t>архітектури</a:t>
            </a:r>
            <a:r>
              <a:rPr lang="ru-RU" dirty="0">
                <a:solidFill>
                  <a:schemeClr val="bg2"/>
                </a:solidFill>
              </a:rPr>
              <a:t>, </a:t>
            </a:r>
            <a:r>
              <a:rPr lang="ru-RU" dirty="0" err="1">
                <a:solidFill>
                  <a:schemeClr val="bg2"/>
                </a:solidFill>
              </a:rPr>
              <a:t>житлових</a:t>
            </a:r>
            <a:r>
              <a:rPr lang="ru-RU" dirty="0">
                <a:solidFill>
                  <a:schemeClr val="bg2"/>
                </a:solidFill>
              </a:rPr>
              <a:t> </a:t>
            </a:r>
            <a:r>
              <a:rPr lang="ru-RU" dirty="0" err="1">
                <a:solidFill>
                  <a:schemeClr val="bg2"/>
                </a:solidFill>
              </a:rPr>
              <a:t>будинків</a:t>
            </a:r>
            <a:r>
              <a:rPr lang="ru-RU" dirty="0">
                <a:solidFill>
                  <a:schemeClr val="bg2"/>
                </a:solidFill>
              </a:rPr>
              <a:t>, особливо тих, </a:t>
            </a:r>
            <a:r>
              <a:rPr lang="ru-RU" dirty="0" err="1">
                <a:solidFill>
                  <a:schemeClr val="bg2"/>
                </a:solidFill>
              </a:rPr>
              <a:t>що</a:t>
            </a:r>
            <a:r>
              <a:rPr lang="ru-RU" dirty="0">
                <a:solidFill>
                  <a:schemeClr val="bg2"/>
                </a:solidFill>
              </a:rPr>
              <a:t> </a:t>
            </a:r>
            <a:r>
              <a:rPr lang="ru-RU" dirty="0" err="1">
                <a:solidFill>
                  <a:schemeClr val="bg2"/>
                </a:solidFill>
              </a:rPr>
              <a:t>оздоблені</a:t>
            </a:r>
            <a:r>
              <a:rPr lang="ru-RU" dirty="0">
                <a:solidFill>
                  <a:schemeClr val="bg2"/>
                </a:solidFill>
              </a:rPr>
              <a:t> </a:t>
            </a:r>
            <a:r>
              <a:rPr lang="ru-RU" dirty="0" err="1">
                <a:solidFill>
                  <a:schemeClr val="bg2"/>
                </a:solidFill>
              </a:rPr>
              <a:t>мармуром</a:t>
            </a:r>
            <a:r>
              <a:rPr lang="ru-RU" dirty="0">
                <a:solidFill>
                  <a:schemeClr val="bg2"/>
                </a:solidFill>
              </a:rPr>
              <a:t>, </a:t>
            </a:r>
            <a:r>
              <a:rPr lang="ru-RU" dirty="0" err="1">
                <a:solidFill>
                  <a:schemeClr val="bg2"/>
                </a:solidFill>
              </a:rPr>
              <a:t>вапняком</a:t>
            </a:r>
            <a:r>
              <a:rPr lang="ru-RU" dirty="0" smtClean="0">
                <a:solidFill>
                  <a:schemeClr val="bg2"/>
                </a:solidFill>
              </a:rPr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dirty="0" err="1">
                <a:solidFill>
                  <a:schemeClr val="bg2"/>
                </a:solidFill>
              </a:rPr>
              <a:t>вдихання</a:t>
            </a:r>
            <a:r>
              <a:rPr lang="ru-RU" dirty="0">
                <a:solidFill>
                  <a:schemeClr val="bg2"/>
                </a:solidFill>
              </a:rPr>
              <a:t> людьми </a:t>
            </a:r>
            <a:r>
              <a:rPr lang="ru-RU" dirty="0" err="1">
                <a:solidFill>
                  <a:schemeClr val="bg2"/>
                </a:solidFill>
              </a:rPr>
              <a:t>повітря</a:t>
            </a:r>
            <a:r>
              <a:rPr lang="ru-RU" dirty="0">
                <a:solidFill>
                  <a:schemeClr val="bg2"/>
                </a:solidFill>
              </a:rPr>
              <a:t>, </a:t>
            </a:r>
            <a:r>
              <a:rPr lang="ru-RU" dirty="0" err="1">
                <a:solidFill>
                  <a:schemeClr val="bg2"/>
                </a:solidFill>
              </a:rPr>
              <a:t>забрудненого</a:t>
            </a:r>
            <a:r>
              <a:rPr lang="ru-RU" dirty="0">
                <a:solidFill>
                  <a:schemeClr val="bg2"/>
                </a:solidFill>
              </a:rPr>
              <a:t> </a:t>
            </a:r>
            <a:r>
              <a:rPr lang="ru-RU" dirty="0" err="1">
                <a:solidFill>
                  <a:schemeClr val="bg2"/>
                </a:solidFill>
              </a:rPr>
              <a:t>кислотним</a:t>
            </a:r>
            <a:r>
              <a:rPr lang="ru-RU" dirty="0">
                <a:solidFill>
                  <a:schemeClr val="bg2"/>
                </a:solidFill>
              </a:rPr>
              <a:t> туманом, </a:t>
            </a:r>
            <a:r>
              <a:rPr lang="ru-RU" dirty="0" err="1">
                <a:solidFill>
                  <a:schemeClr val="bg2"/>
                </a:solidFill>
              </a:rPr>
              <a:t>спричиняє</a:t>
            </a:r>
            <a:r>
              <a:rPr lang="ru-RU" dirty="0">
                <a:solidFill>
                  <a:schemeClr val="bg2"/>
                </a:solidFill>
              </a:rPr>
              <a:t> </a:t>
            </a:r>
            <a:r>
              <a:rPr lang="ru-RU" dirty="0" err="1">
                <a:solidFill>
                  <a:schemeClr val="bg2"/>
                </a:solidFill>
              </a:rPr>
              <a:t>захворювання</a:t>
            </a:r>
            <a:r>
              <a:rPr lang="ru-RU" dirty="0">
                <a:solidFill>
                  <a:schemeClr val="bg2"/>
                </a:solidFill>
              </a:rPr>
              <a:t> </a:t>
            </a:r>
            <a:r>
              <a:rPr lang="ru-RU" dirty="0" err="1">
                <a:solidFill>
                  <a:schemeClr val="bg2"/>
                </a:solidFill>
              </a:rPr>
              <a:t>дихальних</a:t>
            </a:r>
            <a:r>
              <a:rPr lang="ru-RU" dirty="0">
                <a:solidFill>
                  <a:schemeClr val="bg2"/>
                </a:solidFill>
              </a:rPr>
              <a:t> </a:t>
            </a:r>
            <a:r>
              <a:rPr lang="ru-RU" dirty="0" err="1">
                <a:solidFill>
                  <a:schemeClr val="bg2"/>
                </a:solidFill>
              </a:rPr>
              <a:t>шляхів</a:t>
            </a:r>
            <a:r>
              <a:rPr lang="ru-RU" dirty="0">
                <a:solidFill>
                  <a:schemeClr val="bg2"/>
                </a:solidFill>
              </a:rPr>
              <a:t>, </a:t>
            </a:r>
            <a:r>
              <a:rPr lang="ru-RU" dirty="0" err="1">
                <a:solidFill>
                  <a:schemeClr val="bg2"/>
                </a:solidFill>
              </a:rPr>
              <a:t>подразнення</a:t>
            </a:r>
            <a:r>
              <a:rPr lang="ru-RU" dirty="0">
                <a:solidFill>
                  <a:schemeClr val="bg2"/>
                </a:solidFill>
              </a:rPr>
              <a:t> очей </a:t>
            </a:r>
            <a:r>
              <a:rPr lang="ru-RU" dirty="0" err="1" smtClean="0">
                <a:solidFill>
                  <a:schemeClr val="bg2"/>
                </a:solidFill>
              </a:rPr>
              <a:t>тощо</a:t>
            </a:r>
            <a:r>
              <a:rPr lang="ru-RU" dirty="0" smtClean="0">
                <a:solidFill>
                  <a:schemeClr val="bg2"/>
                </a:solidFill>
              </a:rPr>
              <a:t>.</a:t>
            </a:r>
            <a:endParaRPr lang="ru-RU" dirty="0">
              <a:solidFill>
                <a:schemeClr val="bg2"/>
              </a:solidFill>
            </a:endParaRPr>
          </a:p>
        </p:txBody>
      </p:sp>
      <p:pic>
        <p:nvPicPr>
          <p:cNvPr id="4" name="Рисунок 3" descr="загруженное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4168" y="188640"/>
            <a:ext cx="2871561" cy="2808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загруженное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92487" y="3789040"/>
            <a:ext cx="2851513" cy="28559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00038079"/>
          <p:cNvPicPr>
            <a:picLocks noChangeAspect="1" noChangeArrowheads="1"/>
          </p:cNvPicPr>
          <p:nvPr/>
        </p:nvPicPr>
        <p:blipFill>
          <a:blip r:embed="rId2" cstate="print">
            <a:lum bright="42000" contrast="-66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FF33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charset="0"/>
              </a:rPr>
              <a:t>Реакція</a:t>
            </a:r>
            <a:r>
              <a:rPr lang="ru-RU" dirty="0" smtClean="0">
                <a:solidFill>
                  <a:srgbClr val="FF33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charset="0"/>
              </a:rPr>
              <a:t> </a:t>
            </a:r>
            <a:r>
              <a:rPr lang="ru-RU" dirty="0" err="1" smtClean="0">
                <a:solidFill>
                  <a:srgbClr val="FF33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charset="0"/>
              </a:rPr>
              <a:t>світової</a:t>
            </a:r>
            <a:r>
              <a:rPr lang="ru-RU" dirty="0" smtClean="0">
                <a:solidFill>
                  <a:srgbClr val="FF33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charset="0"/>
              </a:rPr>
              <a:t> </a:t>
            </a:r>
            <a:r>
              <a:rPr lang="ru-RU" dirty="0" err="1" smtClean="0">
                <a:solidFill>
                  <a:srgbClr val="FF33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charset="0"/>
              </a:rPr>
              <a:t>громадськості</a:t>
            </a:r>
            <a:r>
              <a:rPr lang="ru-RU" dirty="0" smtClean="0"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endParaRPr lang="ru-RU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4824536"/>
          </a:xfrm>
        </p:spPr>
        <p:txBody>
          <a:bodyPr>
            <a:normAutofit fontScale="70000" lnSpcReduction="20000"/>
          </a:bodyPr>
          <a:lstStyle/>
          <a:p>
            <a:pPr marL="0" indent="539750" algn="just">
              <a:lnSpc>
                <a:spcPct val="80000"/>
              </a:lnSpc>
            </a:pPr>
            <a:r>
              <a:rPr lang="ru-RU" dirty="0" err="1" smtClean="0">
                <a:latin typeface="Times New Roman" pitchFamily="18" charset="0"/>
              </a:rPr>
              <a:t>Вперше</a:t>
            </a:r>
            <a:r>
              <a:rPr lang="ru-RU" dirty="0" smtClean="0">
                <a:latin typeface="Times New Roman" pitchFamily="18" charset="0"/>
              </a:rPr>
              <a:t> проблема </a:t>
            </a:r>
            <a:r>
              <a:rPr lang="ru-RU" dirty="0" err="1" smtClean="0">
                <a:latin typeface="Times New Roman" pitchFamily="18" charset="0"/>
              </a:rPr>
              <a:t>кислотних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</a:rPr>
              <a:t>дощів</a:t>
            </a:r>
            <a:r>
              <a:rPr lang="ru-RU" dirty="0" smtClean="0">
                <a:latin typeface="Times New Roman" pitchFamily="18" charset="0"/>
              </a:rPr>
              <a:t> стала предметом </a:t>
            </a:r>
            <a:r>
              <a:rPr lang="ru-RU" dirty="0" err="1" smtClean="0">
                <a:latin typeface="Times New Roman" pitchFamily="18" charset="0"/>
              </a:rPr>
              <a:t>серйозного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</a:rPr>
              <a:t>обговорення</a:t>
            </a:r>
            <a:r>
              <a:rPr lang="ru-RU" dirty="0" smtClean="0">
                <a:latin typeface="Times New Roman" pitchFamily="18" charset="0"/>
              </a:rPr>
              <a:t> на ХХVIII </a:t>
            </a:r>
            <a:r>
              <a:rPr lang="ru-RU" dirty="0" err="1" smtClean="0">
                <a:latin typeface="Times New Roman" pitchFamily="18" charset="0"/>
              </a:rPr>
              <a:t>Генеральній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</a:rPr>
              <a:t>асамблеї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</a:rPr>
              <a:t>Міжнародного</a:t>
            </a:r>
            <a:r>
              <a:rPr lang="ru-RU" dirty="0" smtClean="0">
                <a:latin typeface="Times New Roman" pitchFamily="18" charset="0"/>
              </a:rPr>
              <a:t> союзу </a:t>
            </a:r>
            <a:r>
              <a:rPr lang="ru-RU" dirty="0" err="1" smtClean="0">
                <a:latin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</a:rPr>
              <a:t>теоретичної</a:t>
            </a:r>
            <a:r>
              <a:rPr lang="ru-RU" dirty="0" smtClean="0">
                <a:latin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</a:rPr>
              <a:t>прикладної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</a:rPr>
              <a:t>хімії</a:t>
            </a:r>
            <a:r>
              <a:rPr lang="ru-RU" dirty="0" smtClean="0">
                <a:latin typeface="Times New Roman" pitchFamily="18" charset="0"/>
              </a:rPr>
              <a:t> (ІЮПАК), </a:t>
            </a:r>
            <a:r>
              <a:rPr lang="ru-RU" dirty="0" err="1" smtClean="0">
                <a:latin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</a:rPr>
              <a:t> проходила в </a:t>
            </a:r>
            <a:r>
              <a:rPr lang="ru-RU" dirty="0" err="1" smtClean="0">
                <a:latin typeface="Times New Roman" pitchFamily="18" charset="0"/>
              </a:rPr>
              <a:t>Мадриді</a:t>
            </a:r>
            <a:r>
              <a:rPr lang="ru-RU" dirty="0" smtClean="0">
                <a:latin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</a:rPr>
              <a:t>вересні</a:t>
            </a:r>
            <a:r>
              <a:rPr lang="ru-RU" dirty="0" smtClean="0">
                <a:latin typeface="Times New Roman" pitchFamily="18" charset="0"/>
              </a:rPr>
              <a:t> 1975. </a:t>
            </a:r>
          </a:p>
          <a:p>
            <a:pPr marL="0" indent="539750" algn="just">
              <a:lnSpc>
                <a:spcPct val="80000"/>
              </a:lnSpc>
            </a:pPr>
            <a:endParaRPr lang="ru-RU" dirty="0" smtClean="0">
              <a:latin typeface="Times New Roman" pitchFamily="18" charset="0"/>
            </a:endParaRPr>
          </a:p>
          <a:p>
            <a:pPr marL="0" indent="539750" algn="just"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</a:rPr>
              <a:t>У 1983р. вступила в силу "</a:t>
            </a:r>
            <a:r>
              <a:rPr lang="ru-RU" dirty="0" err="1" smtClean="0">
                <a:latin typeface="Times New Roman" pitchFamily="18" charset="0"/>
              </a:rPr>
              <a:t>Конвенція</a:t>
            </a:r>
            <a:r>
              <a:rPr lang="ru-RU" dirty="0" smtClean="0">
                <a:latin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</a:rPr>
              <a:t>транскордонне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</a:rPr>
              <a:t>забруднення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</a:rPr>
              <a:t>повітря</a:t>
            </a:r>
            <a:r>
              <a:rPr lang="ru-RU" dirty="0" smtClean="0">
                <a:latin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</a:rPr>
              <a:t>велику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</a:rPr>
              <a:t>відстань</a:t>
            </a:r>
            <a:r>
              <a:rPr lang="ru-RU" dirty="0" smtClean="0">
                <a:latin typeface="Times New Roman" pitchFamily="18" charset="0"/>
              </a:rPr>
              <a:t>", в </a:t>
            </a:r>
            <a:r>
              <a:rPr lang="ru-RU" dirty="0" err="1" smtClean="0">
                <a:latin typeface="Times New Roman" pitchFamily="18" charset="0"/>
              </a:rPr>
              <a:t>якій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</a:rPr>
              <a:t>зазначено</a:t>
            </a:r>
            <a:r>
              <a:rPr lang="ru-RU" dirty="0" smtClean="0">
                <a:latin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</a:rPr>
              <a:t>країни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</a:rPr>
              <a:t>повинні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</a:rPr>
              <a:t>прагнути</a:t>
            </a:r>
            <a:r>
              <a:rPr lang="ru-RU" dirty="0" smtClean="0">
                <a:latin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</a:rPr>
              <a:t>обмеження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</a:rPr>
              <a:t>поступового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</a:rPr>
              <a:t>зменшення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</a:rPr>
              <a:t>забруднення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</a:rPr>
              <a:t>повітряного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</a:rPr>
              <a:t>середовища</a:t>
            </a:r>
            <a:r>
              <a:rPr lang="ru-RU" dirty="0" smtClean="0">
                <a:latin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</a:rPr>
              <a:t>включаючи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</a:rPr>
              <a:t>забруднення</a:t>
            </a:r>
            <a:r>
              <a:rPr lang="ru-RU" dirty="0" smtClean="0">
                <a:latin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</a:rPr>
              <a:t>виходять</a:t>
            </a:r>
            <a:r>
              <a:rPr lang="ru-RU" dirty="0" smtClean="0">
                <a:latin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</a:rPr>
              <a:t>межі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</a:rPr>
              <a:t>своєї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</a:rPr>
              <a:t>держави</a:t>
            </a:r>
            <a:r>
              <a:rPr lang="ru-RU" dirty="0" smtClean="0">
                <a:latin typeface="Times New Roman" pitchFamily="18" charset="0"/>
              </a:rPr>
              <a:t>. </a:t>
            </a:r>
            <a:br>
              <a:rPr lang="ru-RU" dirty="0" smtClean="0">
                <a:latin typeface="Times New Roman" pitchFamily="18" charset="0"/>
              </a:rPr>
            </a:br>
            <a:r>
              <a:rPr lang="ru-RU" dirty="0" smtClean="0">
                <a:latin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</a:rPr>
            </a:br>
            <a:endParaRPr lang="ru-RU" dirty="0" smtClean="0">
              <a:latin typeface="Times New Roman" pitchFamily="18" charset="0"/>
            </a:endParaRPr>
          </a:p>
          <a:p>
            <a:pPr marL="0" indent="539750" algn="just"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</a:rPr>
              <a:t>У </a:t>
            </a:r>
            <a:r>
              <a:rPr lang="ru-RU" dirty="0" err="1" smtClean="0">
                <a:latin typeface="Times New Roman" pitchFamily="18" charset="0"/>
              </a:rPr>
              <a:t>липні</a:t>
            </a:r>
            <a:r>
              <a:rPr lang="ru-RU" dirty="0" smtClean="0">
                <a:latin typeface="Times New Roman" pitchFamily="18" charset="0"/>
              </a:rPr>
              <a:t> 1985р. в </a:t>
            </a:r>
            <a:r>
              <a:rPr lang="ru-RU" dirty="0" err="1" smtClean="0">
                <a:latin typeface="Times New Roman" pitchFamily="18" charset="0"/>
              </a:rPr>
              <a:t>Хельсінкі</a:t>
            </a:r>
            <a:r>
              <a:rPr lang="ru-RU" dirty="0" smtClean="0">
                <a:latin typeface="Times New Roman" pitchFamily="18" charset="0"/>
              </a:rPr>
              <a:t> 20 держав </a:t>
            </a:r>
            <a:r>
              <a:rPr lang="ru-RU" dirty="0" err="1" smtClean="0">
                <a:latin typeface="Times New Roman" pitchFamily="18" charset="0"/>
              </a:rPr>
              <a:t>Європи</a:t>
            </a:r>
            <a:r>
              <a:rPr lang="ru-RU" dirty="0" smtClean="0">
                <a:latin typeface="Times New Roman" pitchFamily="18" charset="0"/>
              </a:rPr>
              <a:t> та Канада </a:t>
            </a:r>
            <a:r>
              <a:rPr lang="ru-RU" dirty="0" err="1" smtClean="0">
                <a:latin typeface="Times New Roman" pitchFamily="18" charset="0"/>
              </a:rPr>
              <a:t>підписали</a:t>
            </a:r>
            <a:r>
              <a:rPr lang="ru-RU" dirty="0" smtClean="0">
                <a:latin typeface="Times New Roman" pitchFamily="18" charset="0"/>
              </a:rPr>
              <a:t> Протокол про 30%-ве </a:t>
            </a:r>
            <a:r>
              <a:rPr lang="ru-RU" dirty="0" err="1" smtClean="0">
                <a:latin typeface="Times New Roman" pitchFamily="18" charset="0"/>
              </a:rPr>
              <a:t>зниження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</a:rPr>
              <a:t>викидів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</a:rPr>
              <a:t>оксидів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</a:rPr>
              <a:t>сірки</a:t>
            </a:r>
            <a:r>
              <a:rPr lang="ru-RU" dirty="0" smtClean="0">
                <a:latin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</a:rPr>
              <a:t>території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</a:rPr>
              <a:t>цих</a:t>
            </a:r>
            <a:r>
              <a:rPr lang="ru-RU" dirty="0" smtClean="0">
                <a:latin typeface="Times New Roman" pitchFamily="18" charset="0"/>
              </a:rPr>
              <a:t> держав </a:t>
            </a:r>
            <a:r>
              <a:rPr lang="ru-RU" dirty="0" err="1" smtClean="0">
                <a:latin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</a:rPr>
              <a:t>транскордонних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</a:rPr>
              <a:t>потоків</a:t>
            </a:r>
            <a:r>
              <a:rPr lang="ru-RU" dirty="0" smtClean="0">
                <a:latin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</a:rPr>
              <a:t>території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</a:rPr>
              <a:t>сусідніх</a:t>
            </a:r>
            <a:r>
              <a:rPr lang="ru-RU" dirty="0" smtClean="0">
                <a:latin typeface="Times New Roman" pitchFamily="18" charset="0"/>
              </a:rPr>
              <a:t> держав. Проблема </a:t>
            </a:r>
            <a:r>
              <a:rPr lang="ru-RU" dirty="0" err="1" smtClean="0">
                <a:latin typeface="Times New Roman" pitchFamily="18" charset="0"/>
              </a:rPr>
              <a:t>охорони</a:t>
            </a:r>
            <a:r>
              <a:rPr lang="ru-RU" dirty="0" smtClean="0">
                <a:latin typeface="Times New Roman" pitchFamily="18" charset="0"/>
              </a:rPr>
              <a:t> атмосферного </a:t>
            </a:r>
            <a:r>
              <a:rPr lang="ru-RU" dirty="0" err="1" smtClean="0">
                <a:latin typeface="Times New Roman" pitchFamily="18" charset="0"/>
              </a:rPr>
              <a:t>повітря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</a:rPr>
              <a:t>забруднень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</a:rPr>
              <a:t>відображена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</a:rPr>
              <a:t>Законі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</a:rPr>
              <a:t>Росії</a:t>
            </a:r>
            <a:r>
              <a:rPr lang="ru-RU" dirty="0" smtClean="0">
                <a:latin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</a:rPr>
              <a:t>охорону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</a:rPr>
              <a:t>навколишнього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</a:rPr>
              <a:t>середовища</a:t>
            </a:r>
            <a:r>
              <a:rPr lang="ru-RU" dirty="0" smtClean="0">
                <a:latin typeface="Times New Roman" pitchFamily="18" charset="0"/>
              </a:rPr>
              <a:t> (2002р.).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ages (7).jpg"/>
          <p:cNvPicPr>
            <a:picLocks noChangeAspect="1"/>
          </p:cNvPicPr>
          <p:nvPr/>
        </p:nvPicPr>
        <p:blipFill>
          <a:blip r:embed="rId2" cstate="print">
            <a:lum bright="-30000"/>
          </a:blip>
          <a:stretch>
            <a:fillRect/>
          </a:stretch>
        </p:blipFill>
        <p:spPr>
          <a:xfrm>
            <a:off x="-1" y="11746"/>
            <a:ext cx="9259135" cy="684625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1"/>
                </a:solidFill>
              </a:rPr>
              <a:t>Як </a:t>
            </a:r>
            <a:r>
              <a:rPr lang="ru-RU" dirty="0" err="1">
                <a:solidFill>
                  <a:schemeClr val="bg1"/>
                </a:solidFill>
              </a:rPr>
              <a:t>зробити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повітря</a:t>
            </a:r>
            <a:r>
              <a:rPr lang="ru-RU" dirty="0">
                <a:solidFill>
                  <a:schemeClr val="bg1"/>
                </a:solidFill>
              </a:rPr>
              <a:t> чистим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уникнути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кислотних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дощів</a:t>
            </a:r>
            <a:r>
              <a:rPr lang="ru-RU" dirty="0"/>
              <a:t>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err="1">
                <a:solidFill>
                  <a:schemeClr val="bg2"/>
                </a:solidFill>
              </a:rPr>
              <a:t>Очищення</a:t>
            </a:r>
            <a:r>
              <a:rPr lang="ru-RU" sz="2400" dirty="0">
                <a:solidFill>
                  <a:schemeClr val="bg2"/>
                </a:solidFill>
              </a:rPr>
              <a:t> </a:t>
            </a:r>
            <a:r>
              <a:rPr lang="ru-RU" sz="2400" dirty="0" err="1">
                <a:solidFill>
                  <a:schemeClr val="bg2"/>
                </a:solidFill>
              </a:rPr>
              <a:t>вугілля</a:t>
            </a:r>
            <a:r>
              <a:rPr lang="ru-RU" sz="2400" dirty="0">
                <a:solidFill>
                  <a:schemeClr val="bg2"/>
                </a:solidFill>
              </a:rPr>
              <a:t> до </a:t>
            </a:r>
            <a:r>
              <a:rPr lang="ru-RU" sz="2400" dirty="0" err="1">
                <a:solidFill>
                  <a:schemeClr val="bg2"/>
                </a:solidFill>
              </a:rPr>
              <a:t>його</a:t>
            </a:r>
            <a:r>
              <a:rPr lang="ru-RU" sz="2400" dirty="0">
                <a:solidFill>
                  <a:schemeClr val="bg2"/>
                </a:solidFill>
              </a:rPr>
              <a:t> </a:t>
            </a:r>
            <a:r>
              <a:rPr lang="ru-RU" sz="2400" dirty="0" err="1">
                <a:solidFill>
                  <a:schemeClr val="bg2"/>
                </a:solidFill>
              </a:rPr>
              <a:t>надходження</a:t>
            </a:r>
            <a:r>
              <a:rPr lang="ru-RU" sz="2400" dirty="0">
                <a:solidFill>
                  <a:schemeClr val="bg2"/>
                </a:solidFill>
              </a:rPr>
              <a:t> в топки ТЕС </a:t>
            </a:r>
            <a:r>
              <a:rPr lang="ru-RU" sz="2400" dirty="0" err="1">
                <a:solidFill>
                  <a:schemeClr val="bg2"/>
                </a:solidFill>
              </a:rPr>
              <a:t>від</a:t>
            </a:r>
            <a:r>
              <a:rPr lang="ru-RU" sz="2400" dirty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піриту</a:t>
            </a:r>
            <a:r>
              <a:rPr lang="ru-RU" sz="2400" dirty="0" smtClean="0">
                <a:solidFill>
                  <a:schemeClr val="bg2"/>
                </a:solidFill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err="1" smtClean="0">
                <a:solidFill>
                  <a:schemeClr val="bg2"/>
                </a:solidFill>
              </a:rPr>
              <a:t>Озеленення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>
                <a:solidFill>
                  <a:schemeClr val="bg2"/>
                </a:solidFill>
              </a:rPr>
              <a:t>місті</a:t>
            </a:r>
            <a:r>
              <a:rPr lang="ru-RU" sz="2400" dirty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сіл</a:t>
            </a:r>
            <a:r>
              <a:rPr lang="ru-RU" sz="2400" dirty="0" smtClean="0">
                <a:solidFill>
                  <a:schemeClr val="bg2"/>
                </a:solidFill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err="1">
                <a:solidFill>
                  <a:schemeClr val="bg2"/>
                </a:solidFill>
              </a:rPr>
              <a:t>правильне</a:t>
            </a:r>
            <a:r>
              <a:rPr lang="ru-RU" sz="2400" dirty="0">
                <a:solidFill>
                  <a:schemeClr val="bg2"/>
                </a:solidFill>
              </a:rPr>
              <a:t> </a:t>
            </a:r>
            <a:r>
              <a:rPr lang="ru-RU" sz="2400" dirty="0" err="1">
                <a:solidFill>
                  <a:schemeClr val="bg2"/>
                </a:solidFill>
              </a:rPr>
              <a:t>планування</a:t>
            </a:r>
            <a:r>
              <a:rPr lang="ru-RU" sz="2400" dirty="0">
                <a:solidFill>
                  <a:schemeClr val="bg2"/>
                </a:solidFill>
              </a:rPr>
              <a:t> </a:t>
            </a:r>
            <a:r>
              <a:rPr lang="ru-RU" sz="2400" dirty="0" err="1">
                <a:solidFill>
                  <a:schemeClr val="bg2"/>
                </a:solidFill>
              </a:rPr>
              <a:t>житлових</a:t>
            </a:r>
            <a:r>
              <a:rPr lang="ru-RU" sz="2400" dirty="0">
                <a:solidFill>
                  <a:schemeClr val="bg2"/>
                </a:solidFill>
              </a:rPr>
              <a:t> </a:t>
            </a:r>
            <a:r>
              <a:rPr lang="ru-RU" sz="2400" dirty="0" err="1">
                <a:solidFill>
                  <a:schemeClr val="bg2"/>
                </a:solidFill>
              </a:rPr>
              <a:t>і</a:t>
            </a:r>
            <a:r>
              <a:rPr lang="ru-RU" sz="2400" dirty="0">
                <a:solidFill>
                  <a:schemeClr val="bg2"/>
                </a:solidFill>
              </a:rPr>
              <a:t> </a:t>
            </a:r>
            <a:r>
              <a:rPr lang="ru-RU" sz="2400" dirty="0" err="1">
                <a:solidFill>
                  <a:schemeClr val="bg2"/>
                </a:solidFill>
              </a:rPr>
              <a:t>промислових</a:t>
            </a:r>
            <a:r>
              <a:rPr lang="ru-RU" sz="2400" dirty="0">
                <a:solidFill>
                  <a:schemeClr val="bg2"/>
                </a:solidFill>
              </a:rPr>
              <a:t> </a:t>
            </a:r>
            <a:r>
              <a:rPr lang="ru-RU" sz="2400" dirty="0" err="1">
                <a:solidFill>
                  <a:schemeClr val="bg2"/>
                </a:solidFill>
              </a:rPr>
              <a:t>районів</a:t>
            </a:r>
            <a:r>
              <a:rPr lang="ru-RU" sz="2400" dirty="0">
                <a:solidFill>
                  <a:schemeClr val="bg2"/>
                </a:solidFill>
              </a:rPr>
              <a:t> у межах </a:t>
            </a:r>
            <a:r>
              <a:rPr lang="ru-RU" sz="2400" dirty="0" err="1" smtClean="0">
                <a:solidFill>
                  <a:schemeClr val="bg2"/>
                </a:solidFill>
              </a:rPr>
              <a:t>міста</a:t>
            </a:r>
            <a:r>
              <a:rPr lang="ru-RU" sz="2400" dirty="0" smtClean="0">
                <a:solidFill>
                  <a:schemeClr val="bg2"/>
                </a:solidFill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err="1">
                <a:solidFill>
                  <a:schemeClr val="bg2"/>
                </a:solidFill>
              </a:rPr>
              <a:t>Регулювання</a:t>
            </a:r>
            <a:r>
              <a:rPr lang="ru-RU" sz="2400" dirty="0">
                <a:solidFill>
                  <a:schemeClr val="bg2"/>
                </a:solidFill>
              </a:rPr>
              <a:t> </a:t>
            </a:r>
            <a:r>
              <a:rPr lang="ru-RU" sz="2400" dirty="0" err="1">
                <a:solidFill>
                  <a:schemeClr val="bg2"/>
                </a:solidFill>
              </a:rPr>
              <a:t>двигунів</a:t>
            </a:r>
            <a:r>
              <a:rPr lang="ru-RU" sz="2400" dirty="0">
                <a:solidFill>
                  <a:schemeClr val="bg2"/>
                </a:solidFill>
              </a:rPr>
              <a:t> </a:t>
            </a:r>
            <a:r>
              <a:rPr lang="ru-RU" sz="2400" dirty="0" err="1">
                <a:solidFill>
                  <a:schemeClr val="bg2"/>
                </a:solidFill>
              </a:rPr>
              <a:t>внутрішнього</a:t>
            </a:r>
            <a:r>
              <a:rPr lang="ru-RU" sz="2400" dirty="0">
                <a:solidFill>
                  <a:schemeClr val="bg2"/>
                </a:solidFill>
              </a:rPr>
              <a:t> </a:t>
            </a:r>
            <a:r>
              <a:rPr lang="ru-RU" sz="2400" dirty="0" err="1">
                <a:solidFill>
                  <a:schemeClr val="bg2"/>
                </a:solidFill>
              </a:rPr>
              <a:t>згорання</a:t>
            </a:r>
            <a:r>
              <a:rPr lang="ru-RU" sz="2400" dirty="0">
                <a:solidFill>
                  <a:schemeClr val="bg2"/>
                </a:solidFill>
              </a:rPr>
              <a:t> в </a:t>
            </a:r>
            <a:r>
              <a:rPr lang="ru-RU" sz="2400" dirty="0" err="1">
                <a:solidFill>
                  <a:schemeClr val="bg2"/>
                </a:solidFill>
              </a:rPr>
              <a:t>автомобілі</a:t>
            </a:r>
            <a:r>
              <a:rPr lang="ru-RU" sz="2400" dirty="0">
                <a:solidFill>
                  <a:schemeClr val="bg2"/>
                </a:solidFill>
              </a:rPr>
              <a:t>, </a:t>
            </a:r>
            <a:r>
              <a:rPr lang="ru-RU" sz="2400" dirty="0" err="1">
                <a:solidFill>
                  <a:schemeClr val="bg2"/>
                </a:solidFill>
              </a:rPr>
              <a:t>встановлення</a:t>
            </a:r>
            <a:r>
              <a:rPr lang="ru-RU" sz="2400" dirty="0">
                <a:solidFill>
                  <a:schemeClr val="bg2"/>
                </a:solidFill>
              </a:rPr>
              <a:t> на них </a:t>
            </a:r>
            <a:r>
              <a:rPr lang="ru-RU" sz="2400" dirty="0" err="1">
                <a:solidFill>
                  <a:schemeClr val="bg2"/>
                </a:solidFill>
              </a:rPr>
              <a:t>спеціальних</a:t>
            </a:r>
            <a:r>
              <a:rPr lang="ru-RU" sz="2400" dirty="0">
                <a:solidFill>
                  <a:schemeClr val="bg2"/>
                </a:solidFill>
              </a:rPr>
              <a:t> </a:t>
            </a:r>
            <a:r>
              <a:rPr lang="ru-RU" sz="2400" dirty="0" err="1">
                <a:solidFill>
                  <a:schemeClr val="bg2"/>
                </a:solidFill>
              </a:rPr>
              <a:t>каталізаторів</a:t>
            </a:r>
            <a:r>
              <a:rPr lang="ru-RU" sz="2400" dirty="0">
                <a:solidFill>
                  <a:schemeClr val="bg2"/>
                </a:solidFill>
              </a:rPr>
              <a:t>, </a:t>
            </a:r>
            <a:r>
              <a:rPr lang="ru-RU" sz="2400" dirty="0" err="1">
                <a:solidFill>
                  <a:schemeClr val="bg2"/>
                </a:solidFill>
              </a:rPr>
              <a:t>що</a:t>
            </a:r>
            <a:r>
              <a:rPr lang="ru-RU" sz="2400" dirty="0">
                <a:solidFill>
                  <a:schemeClr val="bg2"/>
                </a:solidFill>
              </a:rPr>
              <a:t> </a:t>
            </a:r>
            <a:r>
              <a:rPr lang="ru-RU" sz="2400" dirty="0" err="1">
                <a:solidFill>
                  <a:schemeClr val="bg2"/>
                </a:solidFill>
              </a:rPr>
              <a:t>нейтралізують</a:t>
            </a:r>
            <a:r>
              <a:rPr lang="ru-RU" sz="2400" dirty="0">
                <a:solidFill>
                  <a:schemeClr val="bg2"/>
                </a:solidFill>
              </a:rPr>
              <a:t> </a:t>
            </a:r>
            <a:r>
              <a:rPr lang="ru-RU" sz="2400" dirty="0" err="1">
                <a:solidFill>
                  <a:schemeClr val="bg2"/>
                </a:solidFill>
              </a:rPr>
              <a:t>чадний</a:t>
            </a:r>
            <a:r>
              <a:rPr lang="ru-RU" sz="2400" dirty="0">
                <a:solidFill>
                  <a:schemeClr val="bg2"/>
                </a:solidFill>
              </a:rPr>
              <a:t> газ до СО</a:t>
            </a:r>
            <a:r>
              <a:rPr lang="ru-RU" sz="2400" dirty="0" smtClean="0">
                <a:solidFill>
                  <a:schemeClr val="bg2"/>
                </a:solidFill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err="1">
                <a:solidFill>
                  <a:schemeClr val="bg2"/>
                </a:solidFill>
              </a:rPr>
              <a:t>Зменшення</a:t>
            </a:r>
            <a:r>
              <a:rPr lang="ru-RU" sz="2400" dirty="0">
                <a:solidFill>
                  <a:schemeClr val="bg2"/>
                </a:solidFill>
              </a:rPr>
              <a:t> </a:t>
            </a:r>
            <a:r>
              <a:rPr lang="ru-RU" sz="2400" dirty="0" err="1">
                <a:solidFill>
                  <a:schemeClr val="bg2"/>
                </a:solidFill>
              </a:rPr>
              <a:t>кількості</a:t>
            </a:r>
            <a:r>
              <a:rPr lang="ru-RU" sz="2400" dirty="0">
                <a:solidFill>
                  <a:schemeClr val="bg2"/>
                </a:solidFill>
              </a:rPr>
              <a:t> ТЕС за </a:t>
            </a:r>
            <a:r>
              <a:rPr lang="ru-RU" sz="2400" dirty="0" err="1">
                <a:solidFill>
                  <a:schemeClr val="bg2"/>
                </a:solidFill>
              </a:rPr>
              <a:t>рахунок</a:t>
            </a:r>
            <a:r>
              <a:rPr lang="ru-RU" sz="2400" dirty="0">
                <a:solidFill>
                  <a:schemeClr val="bg2"/>
                </a:solidFill>
              </a:rPr>
              <a:t> </a:t>
            </a:r>
            <a:r>
              <a:rPr lang="ru-RU" sz="2400" dirty="0" err="1">
                <a:solidFill>
                  <a:schemeClr val="bg2"/>
                </a:solidFill>
              </a:rPr>
              <a:t>будівництва</a:t>
            </a:r>
            <a:r>
              <a:rPr lang="ru-RU" sz="2400" dirty="0">
                <a:solidFill>
                  <a:schemeClr val="bg2"/>
                </a:solidFill>
              </a:rPr>
              <a:t> </a:t>
            </a:r>
            <a:r>
              <a:rPr lang="ru-RU" sz="2400" dirty="0" err="1">
                <a:solidFill>
                  <a:schemeClr val="bg2"/>
                </a:solidFill>
              </a:rPr>
              <a:t>більш</a:t>
            </a:r>
            <a:r>
              <a:rPr lang="ru-RU" sz="2400" dirty="0">
                <a:solidFill>
                  <a:schemeClr val="bg2"/>
                </a:solidFill>
              </a:rPr>
              <a:t> </a:t>
            </a:r>
            <a:r>
              <a:rPr lang="ru-RU" sz="2400" dirty="0" err="1">
                <a:solidFill>
                  <a:schemeClr val="bg2"/>
                </a:solidFill>
              </a:rPr>
              <a:t>потужних</a:t>
            </a:r>
            <a:r>
              <a:rPr lang="ru-RU" sz="2400" dirty="0">
                <a:solidFill>
                  <a:schemeClr val="bg2"/>
                </a:solidFill>
              </a:rPr>
              <a:t>, </a:t>
            </a:r>
            <a:r>
              <a:rPr lang="ru-RU" sz="2400" dirty="0" err="1">
                <a:solidFill>
                  <a:schemeClr val="bg2"/>
                </a:solidFill>
              </a:rPr>
              <a:t>забезпечених</a:t>
            </a:r>
            <a:r>
              <a:rPr lang="ru-RU" sz="2400" dirty="0">
                <a:solidFill>
                  <a:schemeClr val="bg2"/>
                </a:solidFill>
              </a:rPr>
              <a:t> </a:t>
            </a:r>
            <a:r>
              <a:rPr lang="ru-RU" sz="2400" dirty="0" err="1">
                <a:solidFill>
                  <a:schemeClr val="bg2"/>
                </a:solidFill>
              </a:rPr>
              <a:t>новітніми</a:t>
            </a:r>
            <a:r>
              <a:rPr lang="ru-RU" sz="2400" dirty="0">
                <a:solidFill>
                  <a:schemeClr val="bg2"/>
                </a:solidFill>
              </a:rPr>
              <a:t> системами </a:t>
            </a:r>
            <a:r>
              <a:rPr lang="ru-RU" sz="2400" dirty="0" err="1">
                <a:solidFill>
                  <a:schemeClr val="bg2"/>
                </a:solidFill>
              </a:rPr>
              <a:t>очищення</a:t>
            </a:r>
            <a:r>
              <a:rPr lang="ru-RU" sz="2400" dirty="0">
                <a:solidFill>
                  <a:schemeClr val="bg2"/>
                </a:solidFill>
              </a:rPr>
              <a:t> </a:t>
            </a:r>
            <a:r>
              <a:rPr lang="ru-RU" sz="2400" dirty="0" err="1">
                <a:solidFill>
                  <a:schemeClr val="bg2"/>
                </a:solidFill>
              </a:rPr>
              <a:t>й</a:t>
            </a:r>
            <a:r>
              <a:rPr lang="ru-RU" sz="2400" dirty="0">
                <a:solidFill>
                  <a:schemeClr val="bg2"/>
                </a:solidFill>
              </a:rPr>
              <a:t> </a:t>
            </a:r>
            <a:r>
              <a:rPr lang="ru-RU" sz="2400" dirty="0" err="1">
                <a:solidFill>
                  <a:schemeClr val="bg2"/>
                </a:solidFill>
              </a:rPr>
              <a:t>утилізації</a:t>
            </a:r>
            <a:r>
              <a:rPr lang="ru-RU" sz="2400" dirty="0">
                <a:solidFill>
                  <a:schemeClr val="bg2"/>
                </a:solidFill>
              </a:rPr>
              <a:t> </a:t>
            </a:r>
            <a:r>
              <a:rPr lang="ru-RU" sz="2400" dirty="0" smtClean="0">
                <a:solidFill>
                  <a:schemeClr val="bg2"/>
                </a:solidFill>
              </a:rPr>
              <a:t>газу </a:t>
            </a:r>
            <a:r>
              <a:rPr lang="ru-RU" sz="2400" dirty="0">
                <a:solidFill>
                  <a:schemeClr val="bg2"/>
                </a:solidFill>
              </a:rPr>
              <a:t>та пилу. </a:t>
            </a:r>
            <a:endParaRPr lang="ru-RU" sz="2400" dirty="0" smtClean="0">
              <a:solidFill>
                <a:schemeClr val="bg2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 err="1">
                <a:solidFill>
                  <a:schemeClr val="bg2"/>
                </a:solidFill>
              </a:rPr>
              <a:t>Заміна</a:t>
            </a:r>
            <a:r>
              <a:rPr lang="ru-RU" sz="2400" dirty="0">
                <a:solidFill>
                  <a:schemeClr val="bg2"/>
                </a:solidFill>
              </a:rPr>
              <a:t> </a:t>
            </a:r>
            <a:r>
              <a:rPr lang="ru-RU" sz="2400" dirty="0" err="1">
                <a:solidFill>
                  <a:schemeClr val="bg2"/>
                </a:solidFill>
              </a:rPr>
              <a:t>вугілля</a:t>
            </a:r>
            <a:r>
              <a:rPr lang="ru-RU" sz="2400" dirty="0">
                <a:solidFill>
                  <a:schemeClr val="bg2"/>
                </a:solidFill>
              </a:rPr>
              <a:t> та мазуту для ТЕС на </a:t>
            </a:r>
            <a:r>
              <a:rPr lang="ru-RU" sz="2400" dirty="0" err="1">
                <a:solidFill>
                  <a:schemeClr val="bg2"/>
                </a:solidFill>
              </a:rPr>
              <a:t>екологічно</a:t>
            </a:r>
            <a:r>
              <a:rPr lang="ru-RU" sz="2400" dirty="0">
                <a:solidFill>
                  <a:schemeClr val="bg2"/>
                </a:solidFill>
              </a:rPr>
              <a:t> </a:t>
            </a:r>
            <a:r>
              <a:rPr lang="ru-RU" sz="2400" dirty="0" err="1">
                <a:solidFill>
                  <a:schemeClr val="bg2"/>
                </a:solidFill>
              </a:rPr>
              <a:t>чисте</a:t>
            </a:r>
            <a:r>
              <a:rPr lang="ru-RU" sz="2400" dirty="0">
                <a:solidFill>
                  <a:schemeClr val="bg2"/>
                </a:solidFill>
              </a:rPr>
              <a:t> </a:t>
            </a:r>
            <a:r>
              <a:rPr lang="ru-RU" sz="2400" dirty="0" err="1">
                <a:solidFill>
                  <a:schemeClr val="bg2"/>
                </a:solidFill>
              </a:rPr>
              <a:t>паливо</a:t>
            </a:r>
            <a:r>
              <a:rPr lang="ru-RU" sz="2400" dirty="0">
                <a:solidFill>
                  <a:schemeClr val="bg2"/>
                </a:solidFill>
              </a:rPr>
              <a:t> – газ. </a:t>
            </a:r>
            <a:endParaRPr lang="ru-RU" sz="24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images (6).jpg"/>
          <p:cNvPicPr>
            <a:picLocks noChangeAspect="1"/>
          </p:cNvPicPr>
          <p:nvPr/>
        </p:nvPicPr>
        <p:blipFill>
          <a:blip r:embed="rId2" cstate="print">
            <a:lum bright="-30000"/>
          </a:blip>
          <a:stretch>
            <a:fillRect/>
          </a:stretch>
        </p:blipFill>
        <p:spPr>
          <a:xfrm>
            <a:off x="0" y="0"/>
            <a:ext cx="9192611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perspectiveRelaxedModerately"/>
              <a:lightRig rig="threePt" dir="t"/>
            </a:scene3d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Висновок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31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Отже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, як ми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бачимо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кислотні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дощі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приносять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велику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шкоду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людству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по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всьому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світу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пошкоджуються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статуї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будівлі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, метал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автомобілів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гине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риба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водні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рослини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і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мікроорганізми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в озерах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і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річках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. Для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боротьби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кислотними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дощами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необхідно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направити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зусилля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на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скорочення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викидів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кислотоутворюючих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речовин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вугільними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електростанціями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. А для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цього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необхідно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використання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низько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сірчисте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вугілля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чи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його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очищення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від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сірки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; установка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фільтрів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для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очищення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газоподібних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продуктів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застосування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альте</a:t>
            </a:r>
            <a:r>
              <a:rPr lang="en-US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uk-UA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ативних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джерел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енергії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Більшість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людей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залишається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байдужими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до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проблеми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кислотних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дощів</a:t>
            </a:r>
            <a:r>
              <a:rPr lang="ru-RU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900" dirty="0" smtClean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550</Words>
  <Application>Microsoft Office PowerPoint</Application>
  <PresentationFormat>Экран (4:3)</PresentationFormat>
  <Paragraphs>37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Кислотні дощі</vt:lpstr>
      <vt:lpstr>Кислотні осідання ( дощі, тумани, сніг) - це осідання, кислотність яких вище нормальної. Мірою кислотності є значення pH (водневий показник). </vt:lpstr>
      <vt:lpstr>Слайд 3</vt:lpstr>
      <vt:lpstr>Діоксид сірки, що потрапив в атмосферу, перетерплює ряд хімічних перетворень, що ведуть до утворення кислот. Частково діоксид сірки в результаті фотохімічного окислювання перетворюється в триоксид сірки : SO3: 2SO2 +О2 → 2SO3 </vt:lpstr>
      <vt:lpstr>Наслідки</vt:lpstr>
      <vt:lpstr>Слайд 6</vt:lpstr>
      <vt:lpstr>Реакція світової громадськості </vt:lpstr>
      <vt:lpstr>Як зробити повітря чистим і уникнути кислотних дощів:</vt:lpstr>
      <vt:lpstr>Висновок</vt:lpstr>
      <vt:lpstr>ДЯКУЮ ЗА УВАГУ! 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Кислотні дощі</dc:title>
  <dc:creator>ДЕТКИ</dc:creator>
  <cp:lastModifiedBy>ДЕТКИ</cp:lastModifiedBy>
  <cp:revision>8</cp:revision>
  <dcterms:created xsi:type="dcterms:W3CDTF">2013-12-09T16:45:05Z</dcterms:created>
  <dcterms:modified xsi:type="dcterms:W3CDTF">2013-12-09T18:00:52Z</dcterms:modified>
</cp:coreProperties>
</file>